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88" r:id="rId5"/>
    <p:sldId id="287" r:id="rId6"/>
    <p:sldId id="289" r:id="rId7"/>
    <p:sldId id="313" r:id="rId8"/>
    <p:sldId id="290" r:id="rId9"/>
    <p:sldId id="268" r:id="rId10"/>
    <p:sldId id="291" r:id="rId11"/>
    <p:sldId id="292" r:id="rId12"/>
    <p:sldId id="261" r:id="rId13"/>
    <p:sldId id="260" r:id="rId14"/>
    <p:sldId id="277" r:id="rId15"/>
    <p:sldId id="308" r:id="rId16"/>
    <p:sldId id="304" r:id="rId17"/>
    <p:sldId id="306" r:id="rId18"/>
    <p:sldId id="270" r:id="rId19"/>
    <p:sldId id="309" r:id="rId20"/>
    <p:sldId id="310" r:id="rId21"/>
    <p:sldId id="312" r:id="rId22"/>
    <p:sldId id="293" r:id="rId23"/>
    <p:sldId id="294" r:id="rId24"/>
    <p:sldId id="278" r:id="rId25"/>
    <p:sldId id="302" r:id="rId26"/>
    <p:sldId id="296" r:id="rId27"/>
    <p:sldId id="298" r:id="rId28"/>
    <p:sldId id="299" r:id="rId29"/>
    <p:sldId id="314" r:id="rId30"/>
    <p:sldId id="311" r:id="rId31"/>
    <p:sldId id="266" r:id="rId32"/>
    <p:sldId id="28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711" autoAdjust="0"/>
  </p:normalViewPr>
  <p:slideViewPr>
    <p:cSldViewPr>
      <p:cViewPr>
        <p:scale>
          <a:sx n="75" d="100"/>
          <a:sy n="75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873FB7-7E38-42B0-8AA9-0E7422B9138A}" type="datetimeFigureOut">
              <a:rPr lang="fr-CA" smtClean="0"/>
              <a:t>2012-02-02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B1D701-3A70-400A-A98D-28D258CEE3F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litiqueduprocheorient.wordpress.com/2011/10/09/%C2%AB-l%E2%80%99etat-%C2%BB-palestinien-entre-droit-et-realites/" TargetMode="External"/><Relationship Id="rId2" Type="http://schemas.openxmlformats.org/officeDocument/2006/relationships/hyperlink" Target="http://www.un.org/french/newscentr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esdoc.unesco.org/images/0012/001255/125590f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fileadmin/MULTIMEDIA/HQ/GBS/36GC/pdfs/ReglementInterieur_36gc.pdf" TargetMode="External"/><Relationship Id="rId2" Type="http://schemas.openxmlformats.org/officeDocument/2006/relationships/hyperlink" Target="http://www.un.org/french/Depts/palest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ri.org.il/camp/statehoo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29761"/>
          </a:xfrm>
        </p:spPr>
        <p:txBody>
          <a:bodyPr>
            <a:normAutofit/>
          </a:bodyPr>
          <a:lstStyle/>
          <a:p>
            <a:r>
              <a:rPr lang="fr-CA" sz="5400" dirty="0" smtClean="0"/>
              <a:t>L’État d’Israël et         l’État de la Palestine</a:t>
            </a:r>
            <a:endParaRPr lang="fr-CA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2664296"/>
          </a:xfrm>
        </p:spPr>
        <p:txBody>
          <a:bodyPr lIns="3744000">
            <a:normAutofit fontScale="47500" lnSpcReduction="20000"/>
          </a:bodyPr>
          <a:lstStyle/>
          <a:p>
            <a:pPr algn="l"/>
            <a:r>
              <a:rPr lang="fr-CA" sz="3400" b="1" dirty="0" smtClean="0"/>
              <a:t>Commentaire d’actualité présenté par : </a:t>
            </a:r>
          </a:p>
          <a:p>
            <a:pPr algn="l"/>
            <a:r>
              <a:rPr lang="fr-CA" sz="3400" dirty="0" smtClean="0"/>
              <a:t>Catherine De Guire </a:t>
            </a:r>
          </a:p>
          <a:p>
            <a:pPr algn="l"/>
            <a:r>
              <a:rPr lang="fr-CA" sz="3400" dirty="0" smtClean="0"/>
              <a:t>Marie-Christine </a:t>
            </a:r>
            <a:r>
              <a:rPr lang="fr-CA" sz="3400" dirty="0" err="1" smtClean="0"/>
              <a:t>Deschênes</a:t>
            </a:r>
            <a:endParaRPr lang="fr-CA" sz="3400" dirty="0" smtClean="0"/>
          </a:p>
          <a:p>
            <a:pPr algn="l"/>
            <a:r>
              <a:rPr lang="fr-CA" sz="3400" dirty="0" smtClean="0"/>
              <a:t>Lucia Martina </a:t>
            </a:r>
            <a:r>
              <a:rPr lang="fr-CA" sz="3400" dirty="0" err="1" smtClean="0"/>
              <a:t>Paolinelli</a:t>
            </a:r>
            <a:endParaRPr lang="fr-CA" sz="3400" dirty="0" smtClean="0"/>
          </a:p>
          <a:p>
            <a:pPr algn="l"/>
            <a:r>
              <a:rPr lang="fr-CA" sz="3400" dirty="0" smtClean="0"/>
              <a:t>Christine </a:t>
            </a:r>
            <a:r>
              <a:rPr lang="fr-CA" sz="3400" dirty="0" err="1" smtClean="0"/>
              <a:t>Simonnet</a:t>
            </a:r>
            <a:endParaRPr lang="fr-CA" sz="3400" dirty="0" smtClean="0"/>
          </a:p>
          <a:p>
            <a:pPr algn="l"/>
            <a:r>
              <a:rPr lang="fr-CA" sz="3400" dirty="0" err="1" smtClean="0"/>
              <a:t>Babacar</a:t>
            </a:r>
            <a:r>
              <a:rPr lang="fr-CA" sz="3400" dirty="0" smtClean="0"/>
              <a:t> </a:t>
            </a:r>
            <a:r>
              <a:rPr lang="fr-CA" sz="3400" dirty="0" err="1" smtClean="0"/>
              <a:t>Sadikh</a:t>
            </a:r>
            <a:r>
              <a:rPr lang="fr-CA" sz="3400" dirty="0" smtClean="0"/>
              <a:t> </a:t>
            </a:r>
            <a:r>
              <a:rPr lang="fr-CA" sz="3400" dirty="0" err="1" smtClean="0"/>
              <a:t>Sy</a:t>
            </a:r>
            <a:r>
              <a:rPr lang="fr-CA" sz="3400" dirty="0" smtClean="0"/>
              <a:t>	</a:t>
            </a:r>
          </a:p>
          <a:p>
            <a:pPr algn="l"/>
            <a:endParaRPr lang="fr-CA" sz="2100" dirty="0" smtClean="0"/>
          </a:p>
          <a:p>
            <a:pPr algn="l"/>
            <a:r>
              <a:rPr lang="fr-CA" sz="2900" b="1" dirty="0" smtClean="0"/>
              <a:t>INT6050 - Droit des relations internationales</a:t>
            </a:r>
          </a:p>
          <a:p>
            <a:pPr algn="l"/>
            <a:r>
              <a:rPr lang="fr-CA" sz="2900" dirty="0" smtClean="0"/>
              <a:t>Professeur : Daniel </a:t>
            </a:r>
            <a:r>
              <a:rPr lang="fr-CA" sz="2900" dirty="0" err="1" smtClean="0"/>
              <a:t>Turp</a:t>
            </a:r>
            <a:endParaRPr lang="fr-CA" sz="2900" dirty="0" smtClean="0"/>
          </a:p>
          <a:p>
            <a:pPr algn="l"/>
            <a:endParaRPr lang="fr-CA" sz="2100" dirty="0" smtClean="0"/>
          </a:p>
          <a:p>
            <a:pPr algn="l"/>
            <a:r>
              <a:rPr lang="fr-CA" sz="2900" dirty="0" smtClean="0"/>
              <a:t>3 février 2012</a:t>
            </a:r>
          </a:p>
        </p:txBody>
      </p:sp>
    </p:spTree>
    <p:extLst>
      <p:ext uri="{BB962C8B-B14F-4D97-AF65-F5344CB8AC3E}">
        <p14:creationId xmlns:p14="http://schemas.microsoft.com/office/powerpoint/2010/main" val="12048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2</a:t>
            </a:r>
            <a:r>
              <a:rPr lang="fr-CA" dirty="0" smtClean="0"/>
              <a:t>.1 Démarche d’admission à l’ONU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0" y="5229200"/>
            <a:ext cx="4114801" cy="943000"/>
          </a:xfrm>
        </p:spPr>
        <p:txBody>
          <a:bodyPr>
            <a:noAutofit/>
          </a:bodyPr>
          <a:lstStyle/>
          <a:p>
            <a:pPr algn="ctr"/>
            <a:r>
              <a:rPr lang="fr-CA" sz="1400" dirty="0" smtClean="0"/>
              <a:t>23 septembre 2011 - Le président de l’État de la Palestine, Mahmoud Abbas remet la lettre de candidature au </a:t>
            </a:r>
            <a:r>
              <a:rPr lang="fr-CA" sz="1400" dirty="0"/>
              <a:t>S</a:t>
            </a:r>
            <a:r>
              <a:rPr lang="fr-CA" sz="1400" dirty="0" smtClean="0"/>
              <a:t>ecrétaire général de l’ONU, Ban Ki-moon</a:t>
            </a:r>
            <a:endParaRPr lang="fr-CA" sz="1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r>
              <a:rPr lang="fr-CA" b="1" dirty="0" smtClean="0">
                <a:solidFill>
                  <a:schemeClr val="accent1"/>
                </a:solidFill>
              </a:rPr>
              <a:t>Conditions</a:t>
            </a:r>
            <a:r>
              <a:rPr lang="fr-CA" dirty="0" smtClean="0"/>
              <a:t> : </a:t>
            </a:r>
          </a:p>
          <a:p>
            <a:pPr lvl="1"/>
            <a:r>
              <a:rPr lang="fr-CA" dirty="0" smtClean="0"/>
              <a:t>Chapitre 2, article 4 de la Charte des Nations Unies</a:t>
            </a:r>
          </a:p>
          <a:p>
            <a:pPr lvl="1"/>
            <a:endParaRPr lang="fr-CA" sz="600" dirty="0" smtClean="0"/>
          </a:p>
          <a:p>
            <a:pPr lvl="1"/>
            <a:r>
              <a:rPr lang="fr-CA" dirty="0" smtClean="0"/>
              <a:t>« Peuvent devenir membre des Nations Unies tous autres États pacifiques qui acceptent les obligations de la présente Charte et, au jugement de l’Organisation sont capables de les remplir et disposés à le faire »</a:t>
            </a:r>
          </a:p>
          <a:p>
            <a:pPr marL="109728" indent="0">
              <a:buNone/>
            </a:pPr>
            <a:endParaRPr lang="fr-CA" sz="1200" dirty="0" smtClean="0"/>
          </a:p>
          <a:p>
            <a:r>
              <a:rPr lang="fr-CA" b="1" dirty="0" smtClean="0">
                <a:solidFill>
                  <a:schemeClr val="accent1"/>
                </a:solidFill>
              </a:rPr>
              <a:t>Procédure</a:t>
            </a:r>
            <a:r>
              <a:rPr lang="fr-CA" dirty="0" smtClean="0"/>
              <a:t> :</a:t>
            </a:r>
          </a:p>
          <a:p>
            <a:pPr lvl="1"/>
            <a:r>
              <a:rPr lang="fr-CA" b="1" dirty="0" smtClean="0"/>
              <a:t>Présentation de la demande</a:t>
            </a:r>
          </a:p>
          <a:p>
            <a:pPr lvl="1"/>
            <a:r>
              <a:rPr lang="fr-CA" b="1" dirty="0" smtClean="0"/>
              <a:t>Vote du Conseil de sécurité </a:t>
            </a:r>
            <a:r>
              <a:rPr lang="fr-CA" dirty="0" smtClean="0"/>
              <a:t>: Chapitre 2, article 18 de la Charte des Nations Unies</a:t>
            </a:r>
          </a:p>
          <a:p>
            <a:pPr lvl="1"/>
            <a:r>
              <a:rPr lang="fr-CA" b="1" dirty="0" smtClean="0"/>
              <a:t>Recommandation du Conseil de sécurité </a:t>
            </a:r>
            <a:r>
              <a:rPr lang="fr-CA" dirty="0" smtClean="0"/>
              <a:t>à l’Assemblée générale des Nations Unies 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83" y="1916832"/>
            <a:ext cx="4131217" cy="2933831"/>
          </a:xfrm>
        </p:spPr>
      </p:pic>
    </p:spTree>
    <p:extLst>
      <p:ext uri="{BB962C8B-B14F-4D97-AF65-F5344CB8AC3E}">
        <p14:creationId xmlns:p14="http://schemas.microsoft.com/office/powerpoint/2010/main" val="839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CA" b="1" dirty="0" smtClean="0"/>
              <a:t>Les 4 critères de la </a:t>
            </a:r>
            <a:r>
              <a:rPr lang="fr-CA" b="1" i="1" dirty="0" smtClean="0"/>
              <a:t>Convention de Montevideo</a:t>
            </a:r>
          </a:p>
          <a:p>
            <a:pPr marL="109728" indent="0">
              <a:buNone/>
            </a:pPr>
            <a:endParaRPr lang="fr-CA" sz="500" dirty="0" smtClean="0"/>
          </a:p>
          <a:p>
            <a:pPr lvl="1"/>
            <a:r>
              <a:rPr lang="fr-CA" b="1" dirty="0" smtClean="0">
                <a:solidFill>
                  <a:schemeClr val="accent1"/>
                </a:solidFill>
              </a:rPr>
              <a:t>Population </a:t>
            </a:r>
            <a:r>
              <a:rPr lang="fr-CA" b="1" dirty="0">
                <a:solidFill>
                  <a:schemeClr val="accent1"/>
                </a:solidFill>
              </a:rPr>
              <a:t>permanente</a:t>
            </a:r>
            <a:r>
              <a:rPr lang="fr-CA" dirty="0"/>
              <a:t> : p</a:t>
            </a:r>
            <a:r>
              <a:rPr lang="fr-CA" dirty="0" smtClean="0"/>
              <a:t>rès </a:t>
            </a:r>
            <a:r>
              <a:rPr lang="fr-CA" dirty="0"/>
              <a:t>de huit millions de Palestiniens dont la </a:t>
            </a:r>
            <a:r>
              <a:rPr lang="fr-CA" dirty="0" smtClean="0"/>
              <a:t>moitié sont </a:t>
            </a:r>
            <a:r>
              <a:rPr lang="fr-CA" dirty="0"/>
              <a:t>réfugiés</a:t>
            </a:r>
          </a:p>
          <a:p>
            <a:pPr lvl="1"/>
            <a:r>
              <a:rPr lang="fr-CA" b="1" dirty="0" smtClean="0">
                <a:solidFill>
                  <a:schemeClr val="accent1"/>
                </a:solidFill>
              </a:rPr>
              <a:t>Gouvernement effectif</a:t>
            </a:r>
            <a:r>
              <a:rPr lang="fr-CA" dirty="0"/>
              <a:t> : l</a:t>
            </a:r>
            <a:r>
              <a:rPr lang="fr-CA" dirty="0" smtClean="0"/>
              <a:t>’Autorité palestinienne </a:t>
            </a:r>
            <a:r>
              <a:rPr lang="fr-CA" dirty="0"/>
              <a:t>et l’OLP </a:t>
            </a:r>
            <a:r>
              <a:rPr lang="fr-CA" dirty="0" smtClean="0"/>
              <a:t>sont toutes </a:t>
            </a:r>
            <a:r>
              <a:rPr lang="fr-CA" dirty="0"/>
              <a:t>deux </a:t>
            </a:r>
            <a:r>
              <a:rPr lang="fr-CA" dirty="0" smtClean="0"/>
              <a:t>dirigées </a:t>
            </a:r>
            <a:r>
              <a:rPr lang="fr-CA" dirty="0"/>
              <a:t>par A</a:t>
            </a:r>
            <a:r>
              <a:rPr lang="fr-CA" dirty="0" smtClean="0"/>
              <a:t>bbas</a:t>
            </a:r>
            <a:endParaRPr lang="fr-CA" dirty="0"/>
          </a:p>
          <a:p>
            <a:pPr lvl="1"/>
            <a:r>
              <a:rPr lang="fr-CA" b="1" dirty="0" smtClean="0">
                <a:solidFill>
                  <a:schemeClr val="accent1"/>
                </a:solidFill>
              </a:rPr>
              <a:t>Territoire</a:t>
            </a:r>
            <a:r>
              <a:rPr lang="fr-CA" dirty="0"/>
              <a:t> : </a:t>
            </a:r>
            <a:r>
              <a:rPr lang="fr-CA" dirty="0" smtClean="0"/>
              <a:t>les Palestiniens </a:t>
            </a:r>
            <a:r>
              <a:rPr lang="fr-CA" dirty="0"/>
              <a:t>ont un territoire mais les frontières de </a:t>
            </a:r>
            <a:r>
              <a:rPr lang="fr-CA" dirty="0" smtClean="0"/>
              <a:t>celui-ci </a:t>
            </a:r>
            <a:r>
              <a:rPr lang="fr-CA" dirty="0"/>
              <a:t>posent </a:t>
            </a:r>
            <a:r>
              <a:rPr lang="fr-CA" dirty="0" smtClean="0"/>
              <a:t>problème</a:t>
            </a:r>
            <a:endParaRPr lang="fr-CA" dirty="0"/>
          </a:p>
          <a:p>
            <a:pPr lvl="1"/>
            <a:r>
              <a:rPr lang="fr-CA" b="1" dirty="0" smtClean="0">
                <a:solidFill>
                  <a:schemeClr val="accent1"/>
                </a:solidFill>
              </a:rPr>
              <a:t>Capacité </a:t>
            </a:r>
            <a:r>
              <a:rPr lang="fr-CA" b="1" dirty="0">
                <a:solidFill>
                  <a:schemeClr val="accent1"/>
                </a:solidFill>
              </a:rPr>
              <a:t>d’entrer en relation avec les autres États</a:t>
            </a:r>
            <a:r>
              <a:rPr lang="fr-CA" dirty="0"/>
              <a:t> : </a:t>
            </a:r>
            <a:r>
              <a:rPr lang="fr-CA" dirty="0" smtClean="0"/>
              <a:t>plusieurs </a:t>
            </a:r>
            <a:r>
              <a:rPr lang="fr-CA" dirty="0"/>
              <a:t>représentations et délégations diplomatiques à travers le </a:t>
            </a:r>
            <a:r>
              <a:rPr lang="fr-CA" dirty="0" smtClean="0"/>
              <a:t>monde</a:t>
            </a:r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500" dirty="0" smtClean="0"/>
              <a:t>2.2 Sur quoi s’appuie cette demande</a:t>
            </a:r>
            <a:endParaRPr lang="fr-CA" sz="3500" dirty="0"/>
          </a:p>
        </p:txBody>
      </p:sp>
    </p:spTree>
    <p:extLst>
      <p:ext uri="{BB962C8B-B14F-4D97-AF65-F5344CB8AC3E}">
        <p14:creationId xmlns:p14="http://schemas.microsoft.com/office/powerpoint/2010/main" val="14789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fr-CA" sz="4000" dirty="0" smtClean="0"/>
              <a:t>Ce que ça représente pour la Palestine</a:t>
            </a:r>
            <a:endParaRPr lang="fr-CA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000" dirty="0" smtClean="0"/>
              <a:t>La Palestine à L’ONU?                Septembre 2011</a:t>
            </a:r>
            <a:endParaRPr lang="fr-CA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20" y="1444625"/>
            <a:ext cx="3800985" cy="3941763"/>
          </a:xfrm>
        </p:spPr>
      </p:pic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040188" cy="4608512"/>
          </a:xfrm>
        </p:spPr>
        <p:txBody>
          <a:bodyPr anchor="ctr">
            <a:normAutofit/>
          </a:bodyPr>
          <a:lstStyle/>
          <a:p>
            <a:r>
              <a:rPr lang="fr-CA" dirty="0"/>
              <a:t>Énormément d’efforts consentis ces deux dernières années pour faire de la Palestine un </a:t>
            </a:r>
            <a:r>
              <a:rPr lang="fr-CA" dirty="0" smtClean="0"/>
              <a:t>État économiquement et institutionnellement viable </a:t>
            </a:r>
          </a:p>
        </p:txBody>
      </p:sp>
    </p:spTree>
    <p:extLst>
      <p:ext uri="{BB962C8B-B14F-4D97-AF65-F5344CB8AC3E}">
        <p14:creationId xmlns:p14="http://schemas.microsoft.com/office/powerpoint/2010/main" val="41689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2.3 La Palestine sera-t-elle admise à l’ONU un jour?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91880" y="5410200"/>
            <a:ext cx="5194921" cy="762000"/>
          </a:xfrm>
        </p:spPr>
        <p:txBody>
          <a:bodyPr>
            <a:normAutofit/>
          </a:bodyPr>
          <a:lstStyle/>
          <a:p>
            <a:pPr algn="ctr"/>
            <a:r>
              <a:rPr lang="fr-CA" sz="1500" dirty="0"/>
              <a:t>L</a:t>
            </a:r>
            <a:r>
              <a:rPr lang="fr-CA" sz="1500" dirty="0" smtClean="0"/>
              <a:t>es États siégeant au Conseil de sécurité                   pour l’année 2012</a:t>
            </a:r>
            <a:endParaRPr lang="fr-CA" sz="1500" dirty="0"/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3"/>
            <a:ext cx="5194921" cy="3705709"/>
          </a:xfrm>
        </p:spPr>
      </p:pic>
      <p:sp>
        <p:nvSpPr>
          <p:cNvPr id="8" name="Espace réservé du contenu 7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2962672" cy="46805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CA" dirty="0">
                <a:solidFill>
                  <a:schemeClr val="accent1"/>
                </a:solidFill>
              </a:rPr>
              <a:t>Possibilité faible </a:t>
            </a:r>
            <a:r>
              <a:rPr lang="fr-CA" sz="2100" dirty="0"/>
              <a:t>d’obtenir les 9 voix sur </a:t>
            </a:r>
            <a:r>
              <a:rPr lang="fr-CA" sz="2100" dirty="0" smtClean="0"/>
              <a:t>15</a:t>
            </a:r>
            <a:endParaRPr lang="fr-CA" sz="2100" dirty="0"/>
          </a:p>
          <a:p>
            <a:pPr lvl="0"/>
            <a:r>
              <a:rPr lang="fr-CA" sz="600" dirty="0" smtClean="0"/>
              <a:t> </a:t>
            </a:r>
          </a:p>
          <a:p>
            <a:pPr lvl="0"/>
            <a:r>
              <a:rPr lang="fr-CA" dirty="0" smtClean="0">
                <a:solidFill>
                  <a:schemeClr val="accent1"/>
                </a:solidFill>
              </a:rPr>
              <a:t>Menace </a:t>
            </a:r>
            <a:r>
              <a:rPr lang="fr-CA" dirty="0">
                <a:solidFill>
                  <a:schemeClr val="accent1"/>
                </a:solidFill>
              </a:rPr>
              <a:t>du </a:t>
            </a:r>
            <a:r>
              <a:rPr lang="fr-CA" dirty="0" smtClean="0">
                <a:solidFill>
                  <a:schemeClr val="accent1"/>
                </a:solidFill>
              </a:rPr>
              <a:t>véto </a:t>
            </a:r>
            <a:r>
              <a:rPr lang="fr-CA" dirty="0">
                <a:solidFill>
                  <a:schemeClr val="accent1"/>
                </a:solidFill>
              </a:rPr>
              <a:t>des États-Unis</a:t>
            </a:r>
          </a:p>
          <a:p>
            <a:pPr lvl="1"/>
            <a:r>
              <a:rPr lang="fr-CA" dirty="0"/>
              <a:t>Elle n’a pas encore demandé le vote du Conseil de </a:t>
            </a:r>
            <a:r>
              <a:rPr lang="fr-CA" dirty="0" smtClean="0"/>
              <a:t>sécurité</a:t>
            </a:r>
            <a:r>
              <a:rPr lang="fr-CA" b="1" dirty="0"/>
              <a:t> </a:t>
            </a:r>
            <a:endParaRPr lang="fr-CA" b="1" dirty="0" smtClean="0"/>
          </a:p>
          <a:p>
            <a:pPr lvl="1"/>
            <a:endParaRPr lang="fr-CA" sz="600" dirty="0"/>
          </a:p>
          <a:p>
            <a:pPr lvl="0"/>
            <a:r>
              <a:rPr lang="fr-CA" dirty="0">
                <a:solidFill>
                  <a:schemeClr val="accent1"/>
                </a:solidFill>
              </a:rPr>
              <a:t>Alternative : </a:t>
            </a:r>
            <a:endParaRPr lang="fr-CA" dirty="0" smtClean="0">
              <a:solidFill>
                <a:schemeClr val="accent1"/>
              </a:solidFill>
            </a:endParaRPr>
          </a:p>
          <a:p>
            <a:pPr lvl="1"/>
            <a:r>
              <a:rPr lang="fr-CA" dirty="0" smtClean="0"/>
              <a:t>Vote </a:t>
            </a:r>
            <a:r>
              <a:rPr lang="fr-CA" dirty="0"/>
              <a:t>à l’Assemblée </a:t>
            </a:r>
            <a:r>
              <a:rPr lang="fr-CA" dirty="0" smtClean="0"/>
              <a:t>générale </a:t>
            </a:r>
            <a:r>
              <a:rPr lang="fr-CA" dirty="0"/>
              <a:t>pour un statut rehaussé d’État observateur non membre </a:t>
            </a:r>
            <a:r>
              <a:rPr lang="fr-CA" dirty="0" smtClean="0"/>
              <a:t> amélioré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1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2.4 Procédures d’admission à l’UNESCO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CA" b="1" dirty="0" smtClean="0">
                <a:solidFill>
                  <a:schemeClr val="accent1"/>
                </a:solidFill>
              </a:rPr>
              <a:t>Demande au Directeur général</a:t>
            </a:r>
          </a:p>
          <a:p>
            <a:pPr lvl="1"/>
            <a:r>
              <a:rPr lang="fr-CA" dirty="0" smtClean="0"/>
              <a:t>Accompagnée d’une déclaration que l’État est prêt à :</a:t>
            </a:r>
          </a:p>
          <a:p>
            <a:pPr lvl="2"/>
            <a:r>
              <a:rPr lang="fr-CA" dirty="0" smtClean="0"/>
              <a:t>se conformer à l’Acte constitutif;</a:t>
            </a:r>
          </a:p>
          <a:p>
            <a:pPr lvl="2"/>
            <a:r>
              <a:rPr lang="fr-CA" dirty="0"/>
              <a:t>a</a:t>
            </a:r>
            <a:r>
              <a:rPr lang="fr-CA" dirty="0" smtClean="0"/>
              <a:t>ccepter les obligations que l’Acte constitutif comporte;</a:t>
            </a:r>
          </a:p>
          <a:p>
            <a:pPr lvl="2"/>
            <a:r>
              <a:rPr lang="fr-CA" dirty="0"/>
              <a:t>s</a:t>
            </a:r>
            <a:r>
              <a:rPr lang="fr-CA" dirty="0" smtClean="0"/>
              <a:t>upporter une partie des dépenses de l’Organisation.</a:t>
            </a:r>
          </a:p>
          <a:p>
            <a:pPr lvl="1"/>
            <a:endParaRPr lang="fr-CA" sz="500" dirty="0" smtClean="0"/>
          </a:p>
          <a:p>
            <a:pPr marL="624078" indent="-514350">
              <a:buFont typeface="+mj-lt"/>
              <a:buAutoNum type="arabicPeriod"/>
            </a:pPr>
            <a:r>
              <a:rPr lang="fr-CA" b="1" dirty="0" smtClean="0">
                <a:solidFill>
                  <a:schemeClr val="accent1"/>
                </a:solidFill>
              </a:rPr>
              <a:t>Recommandation du Conseil exécutif</a:t>
            </a:r>
          </a:p>
          <a:p>
            <a:pPr marL="880110" lvl="1" indent="-514350"/>
            <a:r>
              <a:rPr lang="fr-CA" dirty="0"/>
              <a:t>M</a:t>
            </a:r>
            <a:r>
              <a:rPr lang="fr-CA" dirty="0" smtClean="0"/>
              <a:t>ajorité simple</a:t>
            </a:r>
          </a:p>
          <a:p>
            <a:pPr marL="880110" lvl="1" indent="-514350"/>
            <a:r>
              <a:rPr lang="fr-CA" dirty="0" smtClean="0"/>
              <a:t>Contrairement au Conseil de sécurité, pas de véto</a:t>
            </a:r>
          </a:p>
          <a:p>
            <a:pPr marL="880110" lvl="1" indent="-514350"/>
            <a:endParaRPr lang="fr-CA" sz="500" dirty="0" smtClean="0"/>
          </a:p>
          <a:p>
            <a:pPr marL="624078" indent="-514350">
              <a:buFont typeface="+mj-lt"/>
              <a:buAutoNum type="arabicPeriod"/>
            </a:pPr>
            <a:r>
              <a:rPr lang="fr-CA" b="1" dirty="0" smtClean="0">
                <a:solidFill>
                  <a:schemeClr val="accent1"/>
                </a:solidFill>
              </a:rPr>
              <a:t>Vote favorable à la Conférence générale</a:t>
            </a:r>
          </a:p>
          <a:p>
            <a:pPr marL="880110" lvl="1" indent="-514350"/>
            <a:r>
              <a:rPr lang="fr-CA" dirty="0" smtClean="0"/>
              <a:t>Majorité des deux-tiers présents et votants</a:t>
            </a:r>
          </a:p>
          <a:p>
            <a:pPr marL="880110" lvl="1" indent="-514350"/>
            <a:endParaRPr lang="fr-CA" sz="500" dirty="0" smtClean="0"/>
          </a:p>
          <a:p>
            <a:pPr marL="624078" indent="-514350">
              <a:buFont typeface="+mj-lt"/>
              <a:buAutoNum type="arabicPeriod"/>
            </a:pPr>
            <a:r>
              <a:rPr lang="fr-CA" b="1" dirty="0" smtClean="0">
                <a:solidFill>
                  <a:schemeClr val="accent1"/>
                </a:solidFill>
              </a:rPr>
              <a:t>Signer et ratifier l’Acte constitutif de l’UNESCO</a:t>
            </a:r>
          </a:p>
          <a:p>
            <a:pPr marL="880110" lvl="1" indent="-514350"/>
            <a:r>
              <a:rPr lang="fr-CA" dirty="0" smtClean="0"/>
              <a:t>Rend l’admission effective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98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700" dirty="0" smtClean="0"/>
              <a:t>2.5 Admission de la Palestine à l’UNESCO</a:t>
            </a:r>
            <a:endParaRPr lang="fr-CA" sz="37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1010"/>
          </a:xfrm>
        </p:spPr>
        <p:txBody>
          <a:bodyPr anchor="ctr">
            <a:normAutofit fontScale="70000" lnSpcReduction="20000"/>
          </a:bodyPr>
          <a:lstStyle/>
          <a:p>
            <a:pPr marL="109728" indent="0">
              <a:buNone/>
            </a:pPr>
            <a:r>
              <a:rPr lang="fr-CA" sz="2700" b="1" dirty="0">
                <a:solidFill>
                  <a:schemeClr val="accent1"/>
                </a:solidFill>
              </a:rPr>
              <a:t>5 octobre 2011 </a:t>
            </a:r>
            <a:r>
              <a:rPr lang="fr-CA" sz="2700" dirty="0"/>
              <a:t>: Vote au          Conseil </a:t>
            </a:r>
            <a:r>
              <a:rPr lang="fr-CA" sz="2700" dirty="0" smtClean="0"/>
              <a:t>exécutif</a:t>
            </a:r>
          </a:p>
          <a:p>
            <a:pPr marL="109728" indent="0">
              <a:buNone/>
            </a:pPr>
            <a:endParaRPr lang="fr-CA" sz="700" dirty="0"/>
          </a:p>
          <a:p>
            <a:r>
              <a:rPr lang="fr-CA" dirty="0"/>
              <a:t>Déjà 24 membres sur 58 avaient </a:t>
            </a:r>
            <a:r>
              <a:rPr lang="fr-CA" dirty="0" smtClean="0"/>
              <a:t>signé une </a:t>
            </a:r>
            <a:r>
              <a:rPr lang="fr-CA" dirty="0"/>
              <a:t>recommandation </a:t>
            </a:r>
            <a:r>
              <a:rPr lang="fr-CA" dirty="0" smtClean="0"/>
              <a:t>d’admission</a:t>
            </a:r>
            <a:endParaRPr lang="fr-CA" dirty="0"/>
          </a:p>
          <a:p>
            <a:r>
              <a:rPr lang="fr-CA" dirty="0">
                <a:solidFill>
                  <a:schemeClr val="accent4"/>
                </a:solidFill>
              </a:rPr>
              <a:t>Résultat </a:t>
            </a:r>
            <a:r>
              <a:rPr lang="fr-CA" dirty="0"/>
              <a:t>: Sur 58 États </a:t>
            </a:r>
            <a:r>
              <a:rPr lang="fr-CA" dirty="0" smtClean="0"/>
              <a:t>= </a:t>
            </a:r>
            <a:r>
              <a:rPr lang="fr-CA" dirty="0"/>
              <a:t>40 pour, 14 abstentions et 4 contre </a:t>
            </a:r>
          </a:p>
          <a:p>
            <a:r>
              <a:rPr lang="fr-CA" dirty="0"/>
              <a:t>Le Conseil exécutif recommande donc </a:t>
            </a:r>
            <a:r>
              <a:rPr lang="fr-CA" dirty="0" smtClean="0"/>
              <a:t>l’admission </a:t>
            </a:r>
            <a:r>
              <a:rPr lang="fr-CA" dirty="0"/>
              <a:t>de la Palestine à la Conférence générale</a:t>
            </a:r>
          </a:p>
          <a:p>
            <a:pPr lvl="1"/>
            <a:endParaRPr lang="fr-CA" sz="1700" dirty="0"/>
          </a:p>
          <a:p>
            <a:pPr marL="109728" indent="0">
              <a:buNone/>
            </a:pPr>
            <a:r>
              <a:rPr lang="fr-CA" sz="2700" b="1" dirty="0">
                <a:solidFill>
                  <a:schemeClr val="accent1"/>
                </a:solidFill>
              </a:rPr>
              <a:t>31 octobre 2011 </a:t>
            </a:r>
            <a:r>
              <a:rPr lang="fr-CA" sz="2700" dirty="0"/>
              <a:t>: Vote à la Conférence </a:t>
            </a:r>
            <a:r>
              <a:rPr lang="fr-CA" sz="2700" dirty="0" smtClean="0"/>
              <a:t>générale</a:t>
            </a:r>
          </a:p>
          <a:p>
            <a:pPr marL="109728" indent="0">
              <a:buNone/>
            </a:pPr>
            <a:endParaRPr lang="fr-CA" sz="700" dirty="0"/>
          </a:p>
          <a:p>
            <a:r>
              <a:rPr lang="fr-CA" dirty="0">
                <a:solidFill>
                  <a:schemeClr val="accent4"/>
                </a:solidFill>
              </a:rPr>
              <a:t>Résultat </a:t>
            </a:r>
            <a:r>
              <a:rPr lang="fr-CA" dirty="0"/>
              <a:t>: Sur 173 membres présents et </a:t>
            </a:r>
            <a:r>
              <a:rPr lang="fr-CA" dirty="0" smtClean="0"/>
              <a:t>votants = </a:t>
            </a:r>
            <a:r>
              <a:rPr lang="fr-CA" dirty="0"/>
              <a:t>107 pour, 52 abstentions et 14 contre</a:t>
            </a:r>
          </a:p>
          <a:p>
            <a:r>
              <a:rPr lang="fr-CA" dirty="0"/>
              <a:t>La Palestine devient le 195</a:t>
            </a:r>
            <a:r>
              <a:rPr lang="fr-CA" baseline="30000" dirty="0"/>
              <a:t>e</a:t>
            </a:r>
            <a:r>
              <a:rPr lang="fr-CA" dirty="0"/>
              <a:t> membre de l’UNESCO, 62 ans après l’État d’Israël </a:t>
            </a:r>
          </a:p>
        </p:txBody>
      </p:sp>
      <p:pic>
        <p:nvPicPr>
          <p:cNvPr id="13" name="Espace réservé du contenu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1858486"/>
          </a:xfrm>
        </p:spPr>
      </p:pic>
      <p:pic>
        <p:nvPicPr>
          <p:cNvPr id="5" name="Espace réservé du conten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9924"/>
            <a:ext cx="4040188" cy="2651164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418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2.6 (1) Les conséquences de l’admission</a:t>
            </a:r>
            <a:endParaRPr lang="fr-CA" sz="4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991658" cy="3941763"/>
          </a:xfr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101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Pour la Palestine</a:t>
            </a:r>
          </a:p>
          <a:p>
            <a:r>
              <a:rPr lang="fr-CA" dirty="0" smtClean="0"/>
              <a:t>Protection du patrimoine culturel situé sur le territoire palestinien par l’inscription de sites au patrimoine mondial de l’UNESCO</a:t>
            </a:r>
          </a:p>
          <a:p>
            <a:endParaRPr lang="fr-CA" sz="1200" dirty="0" smtClean="0"/>
          </a:p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Pour Israël </a:t>
            </a:r>
            <a:endParaRPr lang="fr-CA" b="1" dirty="0">
              <a:solidFill>
                <a:schemeClr val="accent1"/>
              </a:solidFill>
            </a:endParaRPr>
          </a:p>
          <a:p>
            <a:r>
              <a:rPr lang="fr-CA" dirty="0" smtClean="0"/>
              <a:t>Accélération de la colonisation de Jérusalem-Est et en Cisjordanie</a:t>
            </a:r>
          </a:p>
          <a:p>
            <a:r>
              <a:rPr lang="fr-CA" dirty="0" smtClean="0"/>
              <a:t>Gel des transferts de Fonds dus aux Palestiniens</a:t>
            </a:r>
          </a:p>
          <a:p>
            <a:r>
              <a:rPr lang="fr-CA" dirty="0" smtClean="0"/>
              <a:t>Gel de sa part de cotisation à l’UNESCO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67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smtClean="0"/>
              <a:t>2.6 (2) Les </a:t>
            </a:r>
            <a:r>
              <a:rPr lang="fr-CA" sz="4400" dirty="0"/>
              <a:t>conséquences de </a:t>
            </a:r>
            <a:r>
              <a:rPr lang="fr-CA" sz="4400" dirty="0" smtClean="0"/>
              <a:t>l’admission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39552" y="4293096"/>
            <a:ext cx="3096343" cy="19141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CA" dirty="0" smtClean="0"/>
              <a:t>En réponse à l’admission de la Palestine à l’UNESCO, les États-Unis ont gelé leur cotisation, qui représente 22 % du budget total de cette entité onusienne.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67544" y="1628800"/>
            <a:ext cx="3250704" cy="241675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Pour les États-Unis</a:t>
            </a:r>
            <a:r>
              <a:rPr lang="fr-CA" b="1" dirty="0" smtClean="0"/>
              <a:t>: </a:t>
            </a:r>
          </a:p>
          <a:p>
            <a:r>
              <a:rPr lang="fr-CA" dirty="0" smtClean="0"/>
              <a:t>Gel des  contributions financières américaines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7" y="1412775"/>
            <a:ext cx="4921766" cy="4841901"/>
          </a:xfrm>
        </p:spPr>
      </p:pic>
    </p:spTree>
    <p:extLst>
      <p:ext uri="{BB962C8B-B14F-4D97-AF65-F5344CB8AC3E}">
        <p14:creationId xmlns:p14="http://schemas.microsoft.com/office/powerpoint/2010/main" val="39599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828800"/>
          </a:xfrm>
        </p:spPr>
        <p:txBody>
          <a:bodyPr anchor="ctr"/>
          <a:lstStyle/>
          <a:p>
            <a:r>
              <a:rPr lang="fr-CA" dirty="0" smtClean="0"/>
              <a:t>3. Perspectives </a:t>
            </a:r>
            <a:r>
              <a:rPr lang="fr-FR" dirty="0" smtClean="0"/>
              <a:t>d’avenir : impacts et enjeux 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681735" cy="2513512"/>
          </a:xfrm>
        </p:spPr>
        <p:txBody>
          <a:bodyPr>
            <a:noAutofit/>
          </a:bodyPr>
          <a:lstStyle/>
          <a:p>
            <a:r>
              <a:rPr lang="fr-CA" sz="2200" dirty="0" smtClean="0"/>
              <a:t>3.1 Admission v. </a:t>
            </a:r>
            <a:r>
              <a:rPr lang="fr-CA" sz="2200" dirty="0" smtClean="0"/>
              <a:t>reconnaissance</a:t>
            </a:r>
          </a:p>
          <a:p>
            <a:endParaRPr lang="fr-CA" sz="300" dirty="0" smtClean="0"/>
          </a:p>
          <a:p>
            <a:r>
              <a:rPr lang="fr-CA" sz="2200" dirty="0" smtClean="0"/>
              <a:t>3.2 Répercussions de </a:t>
            </a:r>
          </a:p>
          <a:p>
            <a:r>
              <a:rPr lang="fr-CA" sz="2200" dirty="0"/>
              <a:t> </a:t>
            </a:r>
            <a:r>
              <a:rPr lang="fr-CA" sz="2200" dirty="0" smtClean="0"/>
              <a:t>     </a:t>
            </a:r>
            <a:r>
              <a:rPr lang="fr-CA" sz="2200" dirty="0" smtClean="0"/>
              <a:t>l’admission</a:t>
            </a:r>
          </a:p>
          <a:p>
            <a:endParaRPr lang="fr-CA" sz="300" dirty="0" smtClean="0"/>
          </a:p>
          <a:p>
            <a:r>
              <a:rPr lang="fr-CA" sz="2200" dirty="0" smtClean="0"/>
              <a:t>3.3 Alternative à </a:t>
            </a:r>
            <a:r>
              <a:rPr lang="fr-CA" sz="2200" dirty="0" smtClean="0"/>
              <a:t>l’admission</a:t>
            </a:r>
          </a:p>
          <a:p>
            <a:endParaRPr lang="fr-CA" sz="300" dirty="0"/>
          </a:p>
          <a:p>
            <a:r>
              <a:rPr lang="fr-CA" sz="2200" dirty="0" smtClean="0"/>
              <a:t>3.4 Les impasses</a:t>
            </a:r>
          </a:p>
        </p:txBody>
      </p:sp>
    </p:spTree>
    <p:extLst>
      <p:ext uri="{BB962C8B-B14F-4D97-AF65-F5344CB8AC3E}">
        <p14:creationId xmlns:p14="http://schemas.microsoft.com/office/powerpoint/2010/main" val="11970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3.1 Admission v. reconnaissance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5157192"/>
            <a:ext cx="4040188" cy="10150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CA" dirty="0" smtClean="0"/>
              <a:t>L’admission </a:t>
            </a:r>
            <a:r>
              <a:rPr lang="fr-CA" dirty="0"/>
              <a:t>de la Palestine à l’UNESCO comme membre à part entière est un premier pas vers une démarche </a:t>
            </a:r>
            <a:r>
              <a:rPr lang="fr-CA" dirty="0" smtClean="0"/>
              <a:t>d’admission </a:t>
            </a:r>
            <a:r>
              <a:rPr lang="fr-CA" dirty="0"/>
              <a:t>à l’ONU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 anchor="ctr"/>
          <a:lstStyle/>
          <a:p>
            <a:pPr>
              <a:buNone/>
            </a:pPr>
            <a:r>
              <a:rPr lang="fr-CA" b="1" dirty="0" smtClean="0"/>
              <a:t>La demande d’admission à l’ONU :</a:t>
            </a:r>
          </a:p>
          <a:p>
            <a:r>
              <a:rPr lang="fr-FR" dirty="0" smtClean="0"/>
              <a:t>La </a:t>
            </a:r>
            <a:r>
              <a:rPr lang="fr-FR" dirty="0">
                <a:solidFill>
                  <a:srgbClr val="00B050"/>
                </a:solidFill>
              </a:rPr>
              <a:t>r</a:t>
            </a:r>
            <a:r>
              <a:rPr lang="fr-FR" dirty="0" smtClean="0">
                <a:solidFill>
                  <a:srgbClr val="00B050"/>
                </a:solidFill>
              </a:rPr>
              <a:t>econnaissance </a:t>
            </a:r>
            <a:r>
              <a:rPr lang="fr-FR" dirty="0" smtClean="0"/>
              <a:t>d’un État palestinien versus son </a:t>
            </a:r>
            <a:r>
              <a:rPr lang="fr-FR" dirty="0" smtClean="0">
                <a:solidFill>
                  <a:srgbClr val="00B050"/>
                </a:solidFill>
              </a:rPr>
              <a:t>admission </a:t>
            </a:r>
            <a:r>
              <a:rPr lang="fr-FR" dirty="0" smtClean="0"/>
              <a:t>à l’ONU; l’une n’implique pas l’autre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4682"/>
            <a:ext cx="4040188" cy="3181648"/>
          </a:xfrm>
        </p:spPr>
      </p:pic>
    </p:spTree>
    <p:extLst>
      <p:ext uri="{BB962C8B-B14F-4D97-AF65-F5344CB8AC3E}">
        <p14:creationId xmlns:p14="http://schemas.microsoft.com/office/powerpoint/2010/main" val="3339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 </a:t>
            </a:r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4625"/>
            <a:ext cx="4464496" cy="4720679"/>
          </a:xfrm>
        </p:spPr>
      </p:pic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4788024" y="1444294"/>
            <a:ext cx="3898776" cy="472101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2200" b="1" dirty="0">
                <a:solidFill>
                  <a:schemeClr val="accent1"/>
                </a:solidFill>
              </a:rPr>
              <a:t>Notre problématique 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pPr marL="109728" indent="0">
              <a:buNone/>
            </a:pPr>
            <a:endParaRPr lang="fr-FR" sz="1100" dirty="0"/>
          </a:p>
          <a:p>
            <a:pPr marL="109728" indent="0" algn="just">
              <a:buNone/>
            </a:pPr>
            <a:r>
              <a:rPr lang="fr-FR" sz="1800" dirty="0" smtClean="0"/>
              <a:t>La </a:t>
            </a:r>
            <a:r>
              <a:rPr lang="fr-FR" sz="1800" dirty="0"/>
              <a:t>demande </a:t>
            </a:r>
            <a:r>
              <a:rPr lang="fr-FR" sz="1800" dirty="0" smtClean="0"/>
              <a:t>d’admission </a:t>
            </a:r>
            <a:r>
              <a:rPr lang="fr-FR" sz="1800" dirty="0"/>
              <a:t>à l’ONU et </a:t>
            </a:r>
            <a:r>
              <a:rPr lang="fr-FR" sz="1800" dirty="0" smtClean="0"/>
              <a:t>l’admission </a:t>
            </a:r>
            <a:r>
              <a:rPr lang="fr-FR" sz="1800" dirty="0"/>
              <a:t>à l’UNESCO </a:t>
            </a:r>
            <a:r>
              <a:rPr lang="fr-FR" sz="1800" dirty="0" smtClean="0"/>
              <a:t>vont-elles </a:t>
            </a:r>
            <a:r>
              <a:rPr lang="fr-FR" sz="1800" dirty="0"/>
              <a:t>changer la situation des deux États? </a:t>
            </a:r>
            <a:endParaRPr lang="fr-CA" sz="1800" dirty="0"/>
          </a:p>
          <a:p>
            <a:pPr marL="109728" indent="0">
              <a:buNone/>
            </a:pPr>
            <a:endParaRPr lang="fr-CA" sz="2300" dirty="0" smtClean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fr-CA" sz="2200" b="1" dirty="0" smtClean="0">
                <a:solidFill>
                  <a:schemeClr val="accent1"/>
                </a:solidFill>
              </a:rPr>
              <a:t>Notre présentation </a:t>
            </a:r>
            <a:r>
              <a:rPr lang="fr-CA" sz="2200" dirty="0" smtClean="0">
                <a:solidFill>
                  <a:schemeClr val="accent1"/>
                </a:solidFill>
              </a:rPr>
              <a:t> </a:t>
            </a:r>
          </a:p>
          <a:p>
            <a:pPr marL="109728" indent="0">
              <a:buNone/>
            </a:pPr>
            <a:endParaRPr lang="fr-CA" sz="1100" dirty="0"/>
          </a:p>
          <a:p>
            <a:pPr lvl="0"/>
            <a:r>
              <a:rPr lang="fr-FR" sz="1800" dirty="0"/>
              <a:t>1. Le point sur la </a:t>
            </a:r>
            <a:r>
              <a:rPr lang="fr-FR" sz="1800" dirty="0" smtClean="0"/>
              <a:t>situation       à la </a:t>
            </a:r>
            <a:r>
              <a:rPr lang="fr-FR" sz="1800" dirty="0"/>
              <a:t>veille des </a:t>
            </a:r>
            <a:r>
              <a:rPr lang="fr-FR" sz="1800" dirty="0" smtClean="0"/>
              <a:t>demandes d’admission</a:t>
            </a:r>
          </a:p>
          <a:p>
            <a:pPr lvl="0"/>
            <a:endParaRPr lang="fr-CA" sz="1100" dirty="0"/>
          </a:p>
          <a:p>
            <a:pPr lvl="0"/>
            <a:r>
              <a:rPr lang="fr-FR" sz="1800" dirty="0"/>
              <a:t>2. ONU et UNESCO : </a:t>
            </a:r>
            <a:r>
              <a:rPr lang="fr-FR" sz="1800" dirty="0" smtClean="0"/>
              <a:t>analyse </a:t>
            </a:r>
            <a:r>
              <a:rPr lang="fr-FR" sz="1800" dirty="0"/>
              <a:t>des demandes </a:t>
            </a:r>
            <a:r>
              <a:rPr lang="fr-FR" sz="1800" dirty="0" smtClean="0"/>
              <a:t>d’admission</a:t>
            </a:r>
          </a:p>
          <a:p>
            <a:pPr lvl="0"/>
            <a:endParaRPr lang="fr-CA" sz="1100" dirty="0"/>
          </a:p>
          <a:p>
            <a:pPr lvl="0"/>
            <a:r>
              <a:rPr lang="fr-FR" sz="1800" dirty="0"/>
              <a:t>3. Perspectives d’avenir : impacts et enjeux  </a:t>
            </a:r>
            <a:endParaRPr lang="fr-FR" sz="1800" dirty="0" smtClean="0"/>
          </a:p>
          <a:p>
            <a:pPr lvl="0"/>
            <a:endParaRPr lang="fr-FR" sz="1100" dirty="0" smtClean="0"/>
          </a:p>
          <a:p>
            <a:pPr lvl="0"/>
            <a:r>
              <a:rPr lang="fr-FR" sz="1800" dirty="0" smtClean="0"/>
              <a:t>4. Questions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7798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0335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3.2 Conséquences juridiques d’une potentielle admission à l’ONU</a:t>
            </a:r>
            <a:endParaRPr lang="fr-F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267200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1</a:t>
            </a:r>
            <a:r>
              <a:rPr lang="fr-FR" baseline="30000" dirty="0" smtClean="0">
                <a:solidFill>
                  <a:srgbClr val="00B050"/>
                </a:solidFill>
              </a:rPr>
              <a:t>ère</a:t>
            </a:r>
            <a:r>
              <a:rPr lang="fr-FR" dirty="0" smtClean="0">
                <a:solidFill>
                  <a:srgbClr val="00B050"/>
                </a:solidFill>
              </a:rPr>
              <a:t> répercussion</a:t>
            </a:r>
          </a:p>
          <a:p>
            <a:r>
              <a:rPr lang="fr-FR" dirty="0" smtClean="0"/>
              <a:t>Sujet du droit international</a:t>
            </a:r>
          </a:p>
          <a:p>
            <a:endParaRPr lang="fr-FR" sz="1000" dirty="0" smtClean="0"/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2</a:t>
            </a:r>
            <a:r>
              <a:rPr lang="fr-FR" baseline="30000" dirty="0" smtClean="0">
                <a:solidFill>
                  <a:schemeClr val="accent1"/>
                </a:solidFill>
              </a:rPr>
              <a:t>ème</a:t>
            </a:r>
            <a:r>
              <a:rPr lang="fr-FR" dirty="0" smtClean="0">
                <a:solidFill>
                  <a:schemeClr val="accent1"/>
                </a:solidFill>
              </a:rPr>
              <a:t> répercussion</a:t>
            </a:r>
          </a:p>
          <a:p>
            <a:r>
              <a:rPr lang="fr-FR" dirty="0" smtClean="0"/>
              <a:t>Appellation juridique de territoires « occupés »</a:t>
            </a:r>
          </a:p>
          <a:p>
            <a:r>
              <a:rPr lang="fr-FR" dirty="0" smtClean="0"/>
              <a:t>Application de la           4</a:t>
            </a:r>
            <a:r>
              <a:rPr lang="fr-FR" baseline="30000" dirty="0" smtClean="0"/>
              <a:t>e</a:t>
            </a:r>
            <a:r>
              <a:rPr lang="fr-FR" dirty="0" smtClean="0"/>
              <a:t> Convention de  Genève de 1949</a:t>
            </a:r>
          </a:p>
          <a:p>
            <a:pPr marL="109728" indent="0">
              <a:buNone/>
            </a:pPr>
            <a:endParaRPr lang="fr-FR" sz="1000" dirty="0" smtClean="0"/>
          </a:p>
          <a:p>
            <a:pPr marL="109728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3</a:t>
            </a:r>
            <a:r>
              <a:rPr lang="fr-FR" baseline="30000" dirty="0" smtClean="0">
                <a:solidFill>
                  <a:schemeClr val="accent1"/>
                </a:solidFill>
              </a:rPr>
              <a:t>ème</a:t>
            </a:r>
            <a:r>
              <a:rPr lang="fr-FR" dirty="0" smtClean="0">
                <a:solidFill>
                  <a:schemeClr val="accent1"/>
                </a:solidFill>
              </a:rPr>
              <a:t> répercussion</a:t>
            </a:r>
          </a:p>
          <a:p>
            <a:r>
              <a:rPr lang="fr-FR" dirty="0" smtClean="0"/>
              <a:t>Pouvoir coercitif du Conseil de sécurité</a:t>
            </a:r>
            <a:endParaRPr lang="fr-FR" dirty="0"/>
          </a:p>
        </p:txBody>
      </p:sp>
      <p:pic>
        <p:nvPicPr>
          <p:cNvPr id="7" name="Image 2" descr="http://topnews.net.nz/images/Human-Rights-Review-Tribunal.gi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08197" cy="3941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3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136904" cy="4164755"/>
          </a:xfrm>
        </p:spPr>
        <p:txBody>
          <a:bodyPr/>
          <a:lstStyle/>
          <a:p>
            <a:pPr marL="109728" indent="0">
              <a:buNone/>
            </a:pPr>
            <a:r>
              <a:rPr lang="fr-CA" sz="2800" b="1" dirty="0">
                <a:solidFill>
                  <a:schemeClr val="accent1"/>
                </a:solidFill>
              </a:rPr>
              <a:t>U</a:t>
            </a:r>
            <a:r>
              <a:rPr lang="fr-CA" sz="2800" b="1" dirty="0" smtClean="0">
                <a:solidFill>
                  <a:schemeClr val="accent1"/>
                </a:solidFill>
              </a:rPr>
              <a:t>n </a:t>
            </a:r>
            <a:r>
              <a:rPr lang="fr-CA" sz="2800" b="1" dirty="0">
                <a:solidFill>
                  <a:schemeClr val="accent1"/>
                </a:solidFill>
              </a:rPr>
              <a:t>statut renforcé de membre observateur </a:t>
            </a:r>
            <a:endParaRPr lang="fr-CA" b="1" dirty="0" smtClean="0">
              <a:solidFill>
                <a:schemeClr val="accent1"/>
              </a:solidFill>
            </a:endParaRPr>
          </a:p>
          <a:p>
            <a:r>
              <a:rPr lang="fr-CA" dirty="0" smtClean="0"/>
              <a:t>Impact politique sur la communauté internationale</a:t>
            </a:r>
          </a:p>
          <a:p>
            <a:r>
              <a:rPr lang="fr-CA" dirty="0" smtClean="0"/>
              <a:t>Pas de recours juridique contre Israël </a:t>
            </a:r>
          </a:p>
          <a:p>
            <a:r>
              <a:rPr lang="fr-CA" dirty="0" smtClean="0"/>
              <a:t>Poids politique et valeur symbolique du statut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fr-CA" sz="3600" dirty="0" smtClean="0"/>
              <a:t>3.3. Alternative à l’admission </a:t>
            </a:r>
            <a:br>
              <a:rPr lang="fr-CA" sz="3600" dirty="0" smtClean="0"/>
            </a:br>
            <a:r>
              <a:rPr lang="fr-CA" sz="3600" dirty="0" smtClean="0"/>
              <a:t>à l’ONU</a:t>
            </a:r>
            <a:endParaRPr lang="fr-CA" sz="36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6"/>
            <a:ext cx="3240360" cy="18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 smtClean="0"/>
              <a:t>3.4 L’impasse : entre exigences et refus</a:t>
            </a:r>
            <a:endParaRPr lang="fr-CA" sz="3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 anchor="ctr">
            <a:normAutofit fontScale="92500"/>
          </a:bodyPr>
          <a:lstStyle/>
          <a:p>
            <a:r>
              <a:rPr lang="fr-CA" sz="2800" b="1" dirty="0" smtClean="0">
                <a:solidFill>
                  <a:schemeClr val="accent1"/>
                </a:solidFill>
              </a:rPr>
              <a:t>Exigence israélienne </a:t>
            </a:r>
          </a:p>
          <a:p>
            <a:pPr lvl="1"/>
            <a:r>
              <a:rPr lang="fr-CA" sz="2400" dirty="0" smtClean="0"/>
              <a:t>Reconnaissance d’Israël en tant qu’État juif, une exigence fondamentale à la paix </a:t>
            </a:r>
            <a:endParaRPr lang="fr-FR" sz="2400" dirty="0" smtClean="0"/>
          </a:p>
          <a:p>
            <a:endParaRPr lang="fr-FR" sz="500" dirty="0" smtClean="0"/>
          </a:p>
          <a:p>
            <a:r>
              <a:rPr lang="fr-FR" sz="2800" b="1" dirty="0" smtClean="0">
                <a:solidFill>
                  <a:schemeClr val="accent1"/>
                </a:solidFill>
              </a:rPr>
              <a:t>Exigences palestiniennes </a:t>
            </a:r>
            <a:endParaRPr lang="fr-CA" sz="2800" b="1" dirty="0">
              <a:solidFill>
                <a:schemeClr val="accent1"/>
              </a:solidFill>
            </a:endParaRPr>
          </a:p>
          <a:p>
            <a:pPr lvl="1"/>
            <a:r>
              <a:rPr lang="fr-CA" sz="2400" dirty="0" smtClean="0"/>
              <a:t>Le droit de retour des réfugiés palestiniens</a:t>
            </a:r>
          </a:p>
          <a:p>
            <a:pPr lvl="1"/>
            <a:endParaRPr lang="fr-CA" sz="500" dirty="0"/>
          </a:p>
          <a:p>
            <a:r>
              <a:rPr lang="fr-FR" sz="2800" b="1" dirty="0" smtClean="0">
                <a:solidFill>
                  <a:schemeClr val="accent1"/>
                </a:solidFill>
              </a:rPr>
              <a:t>Les colonies</a:t>
            </a:r>
            <a:endParaRPr lang="fr-CA" sz="2800" b="1" dirty="0">
              <a:solidFill>
                <a:schemeClr val="accent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1" y="1700808"/>
            <a:ext cx="2808312" cy="3960440"/>
          </a:xfrm>
        </p:spPr>
      </p:pic>
    </p:spTree>
    <p:extLst>
      <p:ext uri="{BB962C8B-B14F-4D97-AF65-F5344CB8AC3E}">
        <p14:creationId xmlns:p14="http://schemas.microsoft.com/office/powerpoint/2010/main" val="6681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784448"/>
          </a:xfrm>
        </p:spPr>
        <p:txBody>
          <a:bodyPr/>
          <a:lstStyle/>
          <a:p>
            <a:r>
              <a:rPr lang="en-CA" sz="1500" dirty="0"/>
              <a:t>«The simple truth is that </a:t>
            </a:r>
            <a:r>
              <a:rPr lang="en-CA" sz="1500" b="1" dirty="0"/>
              <a:t>the root of the conflict was, and remains, the refusal to recognize the right of the Jewish people to a state of their own</a:t>
            </a:r>
            <a:r>
              <a:rPr lang="en-CA" sz="1500" dirty="0"/>
              <a:t>, </a:t>
            </a:r>
            <a:r>
              <a:rPr lang="en-CA" sz="1500" dirty="0" smtClean="0"/>
              <a:t>                        in their </a:t>
            </a:r>
            <a:r>
              <a:rPr lang="en-CA" sz="1500" dirty="0"/>
              <a:t>historic homeland»</a:t>
            </a:r>
            <a:endParaRPr lang="fr-CA" sz="15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27984" y="5733256"/>
            <a:ext cx="3974592" cy="680262"/>
          </a:xfrm>
        </p:spPr>
        <p:txBody>
          <a:bodyPr/>
          <a:lstStyle/>
          <a:p>
            <a:r>
              <a:rPr lang="en-CA" b="1" dirty="0"/>
              <a:t>Benjamin </a:t>
            </a:r>
            <a:r>
              <a:rPr lang="en-CA" b="1" dirty="0" err="1" smtClean="0"/>
              <a:t>Netanyahou</a:t>
            </a:r>
            <a:r>
              <a:rPr lang="en-CA" b="1" dirty="0" smtClean="0"/>
              <a:t>                         </a:t>
            </a:r>
            <a:r>
              <a:rPr lang="en-CA" dirty="0" smtClean="0"/>
              <a:t>14 </a:t>
            </a:r>
            <a:r>
              <a:rPr lang="en-CA" dirty="0" err="1"/>
              <a:t>juin</a:t>
            </a:r>
            <a:r>
              <a:rPr lang="en-CA" dirty="0"/>
              <a:t> 2009, </a:t>
            </a:r>
            <a:r>
              <a:rPr lang="en-CA" dirty="0" err="1"/>
              <a:t>Université</a:t>
            </a:r>
            <a:r>
              <a:rPr lang="en-CA" dirty="0"/>
              <a:t> de </a:t>
            </a:r>
            <a:r>
              <a:rPr lang="en-CA" dirty="0" smtClean="0"/>
              <a:t>Bar-</a:t>
            </a:r>
            <a:r>
              <a:rPr lang="en-CA" dirty="0" err="1" smtClean="0"/>
              <a:t>Ilan</a:t>
            </a:r>
            <a:endParaRPr lang="fr-CA" dirty="0"/>
          </a:p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1" y="476672"/>
            <a:ext cx="7433202" cy="4176464"/>
          </a:xfrm>
        </p:spPr>
      </p:pic>
    </p:spTree>
    <p:extLst>
      <p:ext uri="{BB962C8B-B14F-4D97-AF65-F5344CB8AC3E}">
        <p14:creationId xmlns:p14="http://schemas.microsoft.com/office/powerpoint/2010/main" val="22780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43000"/>
          </a:xfrm>
        </p:spPr>
        <p:txBody>
          <a:bodyPr>
            <a:noAutofit/>
          </a:bodyPr>
          <a:lstStyle/>
          <a:p>
            <a:r>
              <a:rPr lang="fr-CA" dirty="0" smtClean="0"/>
              <a:t>Exigence israélienne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211960" y="5410200"/>
            <a:ext cx="4474841" cy="7620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UNITED COLORS                  OF BENETTON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682752" cy="4504986"/>
          </a:xfrm>
        </p:spPr>
        <p:txBody>
          <a:bodyPr anchor="ctr"/>
          <a:lstStyle/>
          <a:p>
            <a:pPr marL="109728" indent="0">
              <a:buNone/>
            </a:pPr>
            <a:r>
              <a:rPr lang="fr-FR" sz="3600" b="1" dirty="0" smtClean="0">
                <a:solidFill>
                  <a:schemeClr val="accent1"/>
                </a:solidFill>
              </a:rPr>
              <a:t>6 mots…</a:t>
            </a:r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Selon </a:t>
            </a:r>
            <a:r>
              <a:rPr lang="fr-FR" dirty="0"/>
              <a:t>Benjamin </a:t>
            </a:r>
            <a:r>
              <a:rPr lang="fr-FR" dirty="0" smtClean="0"/>
              <a:t>Netanyahou, la </a:t>
            </a:r>
            <a:r>
              <a:rPr lang="fr-FR" dirty="0"/>
              <a:t>paix sera possible </a:t>
            </a:r>
            <a:r>
              <a:rPr lang="fr-FR" dirty="0" smtClean="0"/>
              <a:t>dès </a:t>
            </a:r>
            <a:r>
              <a:rPr lang="fr-FR" dirty="0"/>
              <a:t>que les Palestiniens diront ces six mots : </a:t>
            </a:r>
            <a:r>
              <a:rPr lang="fr-FR" dirty="0" smtClean="0"/>
              <a:t>                 </a:t>
            </a:r>
            <a:r>
              <a:rPr lang="fr-FR" b="1" dirty="0" smtClean="0">
                <a:solidFill>
                  <a:schemeClr val="accent1"/>
                </a:solidFill>
              </a:rPr>
              <a:t>«</a:t>
            </a:r>
            <a:r>
              <a:rPr lang="fr-FR" b="1" dirty="0">
                <a:solidFill>
                  <a:schemeClr val="accent1"/>
                </a:solidFill>
              </a:rPr>
              <a:t>Nous reconnaissons Israël comme État juif</a:t>
            </a:r>
            <a:r>
              <a:rPr lang="fr-FR" b="1" dirty="0" smtClean="0">
                <a:solidFill>
                  <a:schemeClr val="accent1"/>
                </a:solidFill>
              </a:rPr>
              <a:t>» </a:t>
            </a:r>
            <a:endParaRPr lang="fr-CA" b="1" dirty="0">
              <a:solidFill>
                <a:schemeClr val="accent1"/>
              </a:solidFill>
            </a:endParaRPr>
          </a:p>
          <a:p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26864"/>
            <a:ext cx="4485702" cy="3175035"/>
          </a:xfrm>
        </p:spPr>
      </p:pic>
    </p:spTree>
    <p:extLst>
      <p:ext uri="{BB962C8B-B14F-4D97-AF65-F5344CB8AC3E}">
        <p14:creationId xmlns:p14="http://schemas.microsoft.com/office/powerpoint/2010/main" val="22073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Extrait de la déclaration </a:t>
            </a:r>
            <a:r>
              <a:rPr lang="fr-FR" dirty="0" smtClean="0">
                <a:effectLst/>
              </a:rPr>
              <a:t>d’indépendance de l’État d’Israël 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fr-CA" dirty="0" smtClean="0"/>
              <a:t>Le leader sioniste Ben </a:t>
            </a:r>
            <a:r>
              <a:rPr lang="fr-CA" dirty="0" err="1" smtClean="0"/>
              <a:t>Gourion</a:t>
            </a:r>
            <a:r>
              <a:rPr lang="fr-CA" dirty="0" smtClean="0"/>
              <a:t> lisant la déclaration d’indépendance d’Israël sous le portrait d’Herzl - </a:t>
            </a:r>
            <a:r>
              <a:rPr lang="fr-CA" b="1" dirty="0" smtClean="0"/>
              <a:t>14 mai 1948</a:t>
            </a:r>
            <a:endParaRPr lang="fr-CA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7782"/>
            <a:ext cx="4040188" cy="2935449"/>
          </a:xfr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1010"/>
          </a:xfrm>
        </p:spPr>
        <p:txBody>
          <a:bodyPr anchor="ctr">
            <a:normAutofit fontScale="92500" lnSpcReduction="20000"/>
          </a:bodyPr>
          <a:lstStyle/>
          <a:p>
            <a:pPr marL="109728" indent="0">
              <a:buNone/>
            </a:pPr>
            <a:r>
              <a:rPr lang="fr-FR" dirty="0"/>
              <a:t>«L'Etat d’Israël sera </a:t>
            </a:r>
            <a:r>
              <a:rPr lang="fr-FR" b="1" dirty="0">
                <a:solidFill>
                  <a:schemeClr val="accent1"/>
                </a:solidFill>
              </a:rPr>
              <a:t>ouvert à l'immigration des juifs de tous les pays</a:t>
            </a:r>
            <a:r>
              <a:rPr lang="fr-FR" dirty="0"/>
              <a:t> où ils sont dispersés; il développera le pays au bénéfice de tous ses habitants</a:t>
            </a:r>
            <a:r>
              <a:rPr lang="fr-FR" dirty="0" smtClean="0"/>
              <a:t>; il </a:t>
            </a:r>
            <a:r>
              <a:rPr lang="fr-FR" dirty="0"/>
              <a:t>sera </a:t>
            </a:r>
            <a:r>
              <a:rPr lang="fr-FR" b="1" dirty="0">
                <a:solidFill>
                  <a:schemeClr val="accent1"/>
                </a:solidFill>
              </a:rPr>
              <a:t>fondé sur les principes de liberté, de justice et de </a:t>
            </a:r>
            <a:r>
              <a:rPr lang="fr-FR" b="1" dirty="0" smtClean="0">
                <a:solidFill>
                  <a:schemeClr val="accent1"/>
                </a:solidFill>
              </a:rPr>
              <a:t>paix </a:t>
            </a:r>
            <a:r>
              <a:rPr lang="fr-FR" dirty="0" smtClean="0"/>
              <a:t>enseignés </a:t>
            </a:r>
            <a:r>
              <a:rPr lang="fr-FR" dirty="0"/>
              <a:t>par </a:t>
            </a:r>
            <a:r>
              <a:rPr lang="fr-FR" dirty="0" smtClean="0"/>
              <a:t>les prophètes </a:t>
            </a:r>
            <a:r>
              <a:rPr lang="fr-FR" dirty="0"/>
              <a:t>d'Israël; </a:t>
            </a:r>
            <a:r>
              <a:rPr lang="fr-FR" dirty="0" smtClean="0"/>
              <a:t>il assurera </a:t>
            </a:r>
            <a:r>
              <a:rPr lang="fr-FR" b="1" dirty="0">
                <a:solidFill>
                  <a:schemeClr val="accent1"/>
                </a:solidFill>
              </a:rPr>
              <a:t>une </a:t>
            </a:r>
            <a:r>
              <a:rPr lang="fr-FR" b="1" dirty="0" smtClean="0">
                <a:solidFill>
                  <a:schemeClr val="accent1"/>
                </a:solidFill>
              </a:rPr>
              <a:t>complète égalité </a:t>
            </a:r>
            <a:r>
              <a:rPr lang="fr-FR" b="1" dirty="0">
                <a:solidFill>
                  <a:schemeClr val="accent1"/>
                </a:solidFill>
              </a:rPr>
              <a:t>de droits sociaux </a:t>
            </a:r>
            <a:r>
              <a:rPr lang="fr-FR" b="1" dirty="0" smtClean="0">
                <a:solidFill>
                  <a:schemeClr val="accent1"/>
                </a:solidFill>
              </a:rPr>
              <a:t>et politiques </a:t>
            </a:r>
            <a:r>
              <a:rPr lang="fr-FR" b="1" dirty="0">
                <a:solidFill>
                  <a:schemeClr val="accent1"/>
                </a:solidFill>
              </a:rPr>
              <a:t>à tous </a:t>
            </a:r>
            <a:r>
              <a:rPr lang="fr-FR" b="1" dirty="0" smtClean="0">
                <a:solidFill>
                  <a:schemeClr val="accent1"/>
                </a:solidFill>
              </a:rPr>
              <a:t>ses citoyens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smtClean="0">
                <a:solidFill>
                  <a:schemeClr val="accent1"/>
                </a:solidFill>
              </a:rPr>
              <a:t>sans </a:t>
            </a:r>
            <a:r>
              <a:rPr lang="fr-FR" b="1" dirty="0">
                <a:solidFill>
                  <a:schemeClr val="accent1"/>
                </a:solidFill>
              </a:rPr>
              <a:t>distinction de croyance, de race ou de sexe</a:t>
            </a:r>
            <a:r>
              <a:rPr lang="fr-FR" b="1" dirty="0"/>
              <a:t>…</a:t>
            </a:r>
            <a:r>
              <a:rPr lang="fr-FR" dirty="0"/>
              <a:t>»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17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Exigences palestiniennes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CA" dirty="0" smtClean="0"/>
              <a:t>Construction de logements par Israël dans la zone occupée 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 anchor="ctr">
            <a:norm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Droit au retour </a:t>
            </a:r>
          </a:p>
          <a:p>
            <a:pPr lvl="1"/>
            <a:r>
              <a:rPr lang="fr-FR" dirty="0" smtClean="0"/>
              <a:t>Assure </a:t>
            </a:r>
            <a:r>
              <a:rPr lang="fr-FR" dirty="0"/>
              <a:t>aux </a:t>
            </a:r>
            <a:r>
              <a:rPr lang="fr-FR" dirty="0" smtClean="0"/>
              <a:t>réfugiés </a:t>
            </a:r>
            <a:r>
              <a:rPr lang="fr-FR" dirty="0"/>
              <a:t>palestiniens le droit de retourner dans leurs foyers ou qu’on leur verse des indemnités à titre de compensation pour ceux qui ne rentrent pas dans leurs foyers. </a:t>
            </a:r>
            <a:r>
              <a:rPr lang="fr-FR" dirty="0" smtClean="0"/>
              <a:t>             </a:t>
            </a:r>
            <a:r>
              <a:rPr lang="fr-FR" dirty="0" smtClean="0">
                <a:solidFill>
                  <a:schemeClr val="accent1"/>
                </a:solidFill>
              </a:rPr>
              <a:t>(</a:t>
            </a:r>
            <a:r>
              <a:rPr lang="fr-FR" dirty="0">
                <a:solidFill>
                  <a:schemeClr val="accent1"/>
                </a:solidFill>
              </a:rPr>
              <a:t>Résolution 194, </a:t>
            </a:r>
            <a:r>
              <a:rPr lang="fr-FR" dirty="0" smtClean="0">
                <a:solidFill>
                  <a:schemeClr val="accent1"/>
                </a:solidFill>
              </a:rPr>
              <a:t>adoptée </a:t>
            </a:r>
            <a:r>
              <a:rPr lang="fr-FR" dirty="0">
                <a:solidFill>
                  <a:schemeClr val="accent1"/>
                </a:solidFill>
              </a:rPr>
              <a:t>le 11 décembre 1948</a:t>
            </a:r>
            <a:r>
              <a:rPr lang="fr-FR" dirty="0" smtClean="0">
                <a:solidFill>
                  <a:schemeClr val="accent1"/>
                </a:solidFill>
              </a:rPr>
              <a:t>) </a:t>
            </a:r>
            <a:endParaRPr lang="fr-CA" dirty="0">
              <a:solidFill>
                <a:schemeClr val="accent1"/>
              </a:solidFill>
            </a:endParaRPr>
          </a:p>
        </p:txBody>
      </p:sp>
      <p:pic>
        <p:nvPicPr>
          <p:cNvPr id="11" name="Espace réservé du contenu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67062"/>
            <a:ext cx="4041775" cy="2696888"/>
          </a:xfrm>
        </p:spPr>
      </p:pic>
    </p:spTree>
    <p:extLst>
      <p:ext uri="{BB962C8B-B14F-4D97-AF65-F5344CB8AC3E}">
        <p14:creationId xmlns:p14="http://schemas.microsoft.com/office/powerpoint/2010/main" val="27994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colonies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906888" cy="4721010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fr-FR" sz="3300" dirty="0"/>
              <a:t>Les </a:t>
            </a:r>
            <a:r>
              <a:rPr lang="fr-FR" sz="3300" dirty="0" smtClean="0"/>
              <a:t>Palestiniens </a:t>
            </a:r>
            <a:r>
              <a:rPr lang="fr-FR" sz="3300" dirty="0"/>
              <a:t>ont demandé plusieurs fois un gel de l’édification des colonies sur les territoires </a:t>
            </a:r>
            <a:r>
              <a:rPr lang="fr-FR" sz="3300" dirty="0" smtClean="0"/>
              <a:t>occupés. Celle-ci a </a:t>
            </a:r>
            <a:r>
              <a:rPr lang="fr-FR" sz="3300" dirty="0"/>
              <a:t>été </a:t>
            </a:r>
            <a:r>
              <a:rPr lang="fr-FR" sz="3300" dirty="0" smtClean="0"/>
              <a:t>condamnée </a:t>
            </a:r>
            <a:r>
              <a:rPr lang="fr-FR" sz="3300" dirty="0"/>
              <a:t>plusieurs fois </a:t>
            </a:r>
            <a:r>
              <a:rPr lang="fr-FR" sz="3300" dirty="0" smtClean="0"/>
              <a:t>par l’ONU et le droit international. </a:t>
            </a:r>
          </a:p>
          <a:p>
            <a:pPr marL="109728" indent="0">
              <a:buNone/>
            </a:pPr>
            <a:endParaRPr lang="fr-FR" sz="900" dirty="0"/>
          </a:p>
          <a:p>
            <a:pPr marL="109728" indent="0">
              <a:buNone/>
            </a:pPr>
            <a:r>
              <a:rPr lang="fr-FR" sz="3300" b="1" dirty="0" smtClean="0">
                <a:solidFill>
                  <a:schemeClr val="accent1"/>
                </a:solidFill>
              </a:rPr>
              <a:t>Origine </a:t>
            </a:r>
            <a:endParaRPr lang="fr-CA" sz="3300" b="1" dirty="0">
              <a:solidFill>
                <a:schemeClr val="accent1"/>
              </a:solidFill>
            </a:endParaRPr>
          </a:p>
          <a:p>
            <a:r>
              <a:rPr lang="fr-FR" sz="3300" dirty="0"/>
              <a:t>P</a:t>
            </a:r>
            <a:r>
              <a:rPr lang="fr-FR" sz="3300" dirty="0" smtClean="0"/>
              <a:t>remière </a:t>
            </a:r>
            <a:r>
              <a:rPr lang="fr-FR" sz="3300" dirty="0"/>
              <a:t>colonie qui voit le jour est celle de </a:t>
            </a:r>
            <a:r>
              <a:rPr lang="fr-FR" sz="3300" dirty="0" err="1"/>
              <a:t>Gush</a:t>
            </a:r>
            <a:r>
              <a:rPr lang="fr-FR" sz="3300" dirty="0"/>
              <a:t> </a:t>
            </a:r>
            <a:r>
              <a:rPr lang="fr-FR" sz="3300" dirty="0" err="1"/>
              <a:t>Eztion</a:t>
            </a:r>
            <a:r>
              <a:rPr lang="fr-FR" sz="3300" dirty="0"/>
              <a:t>, </a:t>
            </a:r>
            <a:r>
              <a:rPr lang="fr-FR" sz="3300" dirty="0" smtClean="0"/>
              <a:t>1967</a:t>
            </a:r>
            <a:endParaRPr lang="fr-CA" sz="3300" dirty="0"/>
          </a:p>
          <a:p>
            <a:r>
              <a:rPr lang="fr-FR" sz="3300" dirty="0"/>
              <a:t>Essor des colonies dans les années 70 et </a:t>
            </a:r>
            <a:r>
              <a:rPr lang="fr-FR" sz="3300" dirty="0" smtClean="0"/>
              <a:t>80</a:t>
            </a:r>
            <a:endParaRPr lang="fr-CA" sz="3300" dirty="0"/>
          </a:p>
          <a:p>
            <a:r>
              <a:rPr lang="fr-FR" sz="3300" dirty="0"/>
              <a:t>Premier gel des constructions en 1992 sous le gouvernement de Yitzhak </a:t>
            </a:r>
            <a:r>
              <a:rPr lang="fr-FR" sz="3300" dirty="0" smtClean="0"/>
              <a:t>Rabin</a:t>
            </a:r>
            <a:endParaRPr lang="fr-CA" sz="3300" dirty="0"/>
          </a:p>
          <a:p>
            <a:endParaRPr lang="fr-CA" sz="900" dirty="0"/>
          </a:p>
          <a:p>
            <a:pPr marL="109728" indent="0">
              <a:buNone/>
            </a:pPr>
            <a:r>
              <a:rPr lang="fr-FR" sz="3300" b="1" dirty="0" smtClean="0">
                <a:solidFill>
                  <a:schemeClr val="accent1"/>
                </a:solidFill>
              </a:rPr>
              <a:t>Les </a:t>
            </a:r>
            <a:r>
              <a:rPr lang="fr-FR" sz="3300" b="1" dirty="0">
                <a:solidFill>
                  <a:schemeClr val="accent1"/>
                </a:solidFill>
              </a:rPr>
              <a:t>colonies en chiffres </a:t>
            </a:r>
            <a:r>
              <a:rPr lang="fr-FR" sz="3300" dirty="0"/>
              <a:t> </a:t>
            </a:r>
            <a:endParaRPr lang="fr-CA" sz="3300" dirty="0"/>
          </a:p>
          <a:p>
            <a:r>
              <a:rPr lang="fr-FR" sz="3300" dirty="0" smtClean="0"/>
              <a:t>500 000 </a:t>
            </a:r>
            <a:r>
              <a:rPr lang="fr-FR" sz="3300" dirty="0"/>
              <a:t>colons </a:t>
            </a:r>
            <a:r>
              <a:rPr lang="fr-FR" sz="3300" dirty="0" smtClean="0"/>
              <a:t>sur </a:t>
            </a:r>
            <a:r>
              <a:rPr lang="fr-FR" sz="3300" dirty="0"/>
              <a:t>42% du territoire de la Cisjordanie dans 121 </a:t>
            </a:r>
            <a:r>
              <a:rPr lang="fr-FR" sz="3300" dirty="0" smtClean="0"/>
              <a:t>colonies</a:t>
            </a:r>
            <a:endParaRPr lang="fr-CA" sz="3300" dirty="0"/>
          </a:p>
          <a:p>
            <a:r>
              <a:rPr lang="fr-FR" sz="3400" dirty="0"/>
              <a:t>En Cisjordanie :</a:t>
            </a:r>
            <a:endParaRPr lang="fr-CA" sz="3400" dirty="0"/>
          </a:p>
          <a:p>
            <a:pPr lvl="1"/>
            <a:r>
              <a:rPr lang="fr-FR" sz="2700" dirty="0"/>
              <a:t>En 1977 : 1 700 colons</a:t>
            </a:r>
            <a:endParaRPr lang="fr-CA" sz="2700" dirty="0"/>
          </a:p>
          <a:p>
            <a:pPr lvl="1"/>
            <a:r>
              <a:rPr lang="fr-FR" sz="2700" dirty="0"/>
              <a:t>En 2009 : 296 000 </a:t>
            </a:r>
            <a:r>
              <a:rPr lang="fr-FR" sz="2700" dirty="0" smtClean="0"/>
              <a:t>colons</a:t>
            </a:r>
          </a:p>
          <a:p>
            <a:pPr lvl="1"/>
            <a:endParaRPr lang="fr-CA" sz="1100" dirty="0"/>
          </a:p>
          <a:p>
            <a:pPr marL="109728" indent="0">
              <a:buNone/>
            </a:pPr>
            <a:r>
              <a:rPr lang="fr-FR" sz="3300" b="1" dirty="0">
                <a:solidFill>
                  <a:schemeClr val="accent1"/>
                </a:solidFill>
              </a:rPr>
              <a:t>Les coûts</a:t>
            </a:r>
            <a:r>
              <a:rPr lang="fr-FR" sz="3300" dirty="0"/>
              <a:t> : Investissement de 17,4 milliards de dollars dans la construction de colonies juives en Cisjordanie en 40 </a:t>
            </a:r>
            <a:r>
              <a:rPr lang="fr-FR" sz="3300" dirty="0" smtClean="0"/>
              <a:t>ans</a:t>
            </a:r>
            <a:endParaRPr lang="fr-CA" sz="330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068" y="1444625"/>
            <a:ext cx="3310380" cy="47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1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Position de l’ONU</a:t>
            </a:r>
          </a:p>
          <a:p>
            <a:r>
              <a:rPr lang="fr-FR" dirty="0" smtClean="0"/>
              <a:t>Ban </a:t>
            </a:r>
            <a:r>
              <a:rPr lang="fr-FR" dirty="0" err="1" smtClean="0"/>
              <a:t>Ki-moon</a:t>
            </a:r>
            <a:r>
              <a:rPr lang="fr-FR" dirty="0" smtClean="0"/>
              <a:t> a demandé à Israël d’arrêter la colonisation</a:t>
            </a:r>
          </a:p>
          <a:p>
            <a:pPr marL="109728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Position américaine</a:t>
            </a:r>
          </a:p>
          <a:p>
            <a:r>
              <a:rPr lang="fr-FR" dirty="0" smtClean="0"/>
              <a:t>«</a:t>
            </a:r>
            <a:r>
              <a:rPr lang="fr-FR" dirty="0"/>
              <a:t>Les </a:t>
            </a:r>
            <a:r>
              <a:rPr lang="fr-FR" dirty="0" smtClean="0"/>
              <a:t>États-Unis </a:t>
            </a:r>
            <a:r>
              <a:rPr lang="fr-FR" dirty="0"/>
              <a:t>n’acceptent pas la légitimité de la continuation de la colonisation. Ces constructions violent les accords précédents et sapent les efforts consentis pour parvenir à la paix. Il est temps que ces colonies </a:t>
            </a:r>
            <a:r>
              <a:rPr lang="fr-FR" dirty="0" smtClean="0"/>
              <a:t>cessent. »</a:t>
            </a:r>
          </a:p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Position européenne</a:t>
            </a:r>
          </a:p>
          <a:p>
            <a:r>
              <a:rPr lang="fr-FR" dirty="0"/>
              <a:t>Le processus de colonisation est un obstacle à la paix et mine l’établissement d’un État palestinien à l’intérieur des frontières d’avant 1967</a:t>
            </a:r>
            <a:r>
              <a:rPr lang="fr-FR" dirty="0" smtClean="0"/>
              <a:t>.</a:t>
            </a:r>
          </a:p>
          <a:p>
            <a:pPr marL="109728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Position israélienne</a:t>
            </a:r>
          </a:p>
          <a:p>
            <a:r>
              <a:rPr lang="fr-FR" dirty="0" smtClean="0"/>
              <a:t>Benjamin </a:t>
            </a:r>
            <a:r>
              <a:rPr lang="fr-FR" dirty="0"/>
              <a:t>Netanyahou a déclaré que les colonies ne sont pas un enjeu dans ce processus de paix puisque le conflit israélo-palestinien a commencé bien avant. 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Ce qu’ils pensent de la colonisation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684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3200" b="1" dirty="0" smtClean="0">
                <a:solidFill>
                  <a:schemeClr val="accent1"/>
                </a:solidFill>
              </a:rPr>
              <a:t>Résolutions de l’ONU</a:t>
            </a:r>
            <a:endParaRPr lang="fr-FR" dirty="0">
              <a:solidFill>
                <a:schemeClr val="accent1"/>
              </a:solidFill>
            </a:endParaRPr>
          </a:p>
          <a:p>
            <a:pPr marL="109728" indent="0" algn="just">
              <a:buNone/>
            </a:pPr>
            <a:endParaRPr lang="fr-CA" sz="1000" dirty="0" smtClean="0"/>
          </a:p>
          <a:p>
            <a:r>
              <a:rPr lang="fr-CA" dirty="0" smtClean="0"/>
              <a:t>181, 242, 338, 2535, 3236… </a:t>
            </a:r>
          </a:p>
          <a:p>
            <a:pPr marL="109728" indent="0">
              <a:buNone/>
            </a:pPr>
            <a:endParaRPr lang="fr-CA" sz="1000" b="1" dirty="0" smtClean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fr-CA" b="1" dirty="0" smtClean="0">
                <a:solidFill>
                  <a:schemeClr val="accent1"/>
                </a:solidFill>
              </a:rPr>
              <a:t>Traités de paix, accords, feuille de route… </a:t>
            </a:r>
            <a:endParaRPr lang="fr-CA" sz="900" b="1" dirty="0">
              <a:solidFill>
                <a:schemeClr val="accent1"/>
              </a:solidFill>
            </a:endParaRPr>
          </a:p>
          <a:p>
            <a:pPr marL="109728" indent="0">
              <a:buNone/>
            </a:pPr>
            <a:endParaRPr lang="fr-CA" sz="2200" b="1" dirty="0" smtClean="0">
              <a:solidFill>
                <a:schemeClr val="accent1"/>
              </a:solidFill>
            </a:endParaRPr>
          </a:p>
          <a:p>
            <a:r>
              <a:rPr lang="fr-CA" dirty="0" smtClean="0"/>
              <a:t>« Nous allons nous adresser à toutes les organisations internationales relevant de l’ONU et à ses agences pour obtenir l’adhésion de l’État de Palestine. »</a:t>
            </a:r>
          </a:p>
          <a:p>
            <a:pPr marL="109728" indent="0">
              <a:buNone/>
            </a:pPr>
            <a:r>
              <a:rPr lang="fr-CA" sz="1600" dirty="0" smtClean="0"/>
              <a:t>	</a:t>
            </a:r>
            <a:r>
              <a:rPr lang="fr-CA" sz="1400" dirty="0" smtClean="0"/>
              <a:t>- </a:t>
            </a:r>
            <a:r>
              <a:rPr lang="fr-CA" sz="1400" dirty="0" err="1" smtClean="0"/>
              <a:t>Wassel</a:t>
            </a:r>
            <a:r>
              <a:rPr lang="fr-CA" sz="1400" dirty="0" smtClean="0"/>
              <a:t> Abou Youssef, Membre du comité exécutif de l’OLP, 30 janvier 2012</a:t>
            </a:r>
            <a:endParaRPr lang="fr-CA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 retenir en conclusion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6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828800"/>
          </a:xfrm>
        </p:spPr>
        <p:txBody>
          <a:bodyPr anchor="ctr">
            <a:normAutofit fontScale="90000"/>
          </a:bodyPr>
          <a:lstStyle/>
          <a:p>
            <a:r>
              <a:rPr lang="fr-CA" dirty="0" smtClean="0"/>
              <a:t>1. Le point sur la situation à la veille des demandes d’admission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3928" y="2924944"/>
            <a:ext cx="4752528" cy="3456384"/>
          </a:xfrm>
        </p:spPr>
        <p:txBody>
          <a:bodyPr>
            <a:normAutofit/>
          </a:bodyPr>
          <a:lstStyle/>
          <a:p>
            <a:r>
              <a:rPr lang="fr-FR" sz="2500" dirty="0" smtClean="0"/>
              <a:t>1.1 Résumé 1948-1973</a:t>
            </a:r>
          </a:p>
          <a:p>
            <a:endParaRPr lang="fr-CA" sz="600" dirty="0"/>
          </a:p>
          <a:p>
            <a:r>
              <a:rPr lang="fr-FR" sz="2500" dirty="0" smtClean="0"/>
              <a:t>1.2 Reconnaissance des </a:t>
            </a:r>
          </a:p>
          <a:p>
            <a:r>
              <a:rPr lang="fr-FR" sz="2500" dirty="0" smtClean="0"/>
              <a:t>      droits inaliénables des </a:t>
            </a:r>
          </a:p>
          <a:p>
            <a:r>
              <a:rPr lang="fr-FR" sz="2500" dirty="0" smtClean="0"/>
              <a:t>      Palestiniens</a:t>
            </a:r>
          </a:p>
          <a:p>
            <a:endParaRPr lang="fr-FR" sz="600" dirty="0"/>
          </a:p>
          <a:p>
            <a:r>
              <a:rPr lang="fr-FR" sz="2500" dirty="0" smtClean="0"/>
              <a:t>1.3 Des accords multiples</a:t>
            </a:r>
          </a:p>
          <a:p>
            <a:endParaRPr lang="fr-FR" sz="600" dirty="0"/>
          </a:p>
          <a:p>
            <a:r>
              <a:rPr lang="fr-FR" sz="2500" dirty="0" smtClean="0"/>
              <a:t>1.4 Le mur de séparation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5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1. La </a:t>
            </a:r>
            <a:r>
              <a:rPr lang="fr-FR" dirty="0"/>
              <a:t>demande </a:t>
            </a:r>
            <a:r>
              <a:rPr lang="fr-FR" dirty="0" smtClean="0"/>
              <a:t>d’admission </a:t>
            </a:r>
            <a:r>
              <a:rPr lang="fr-FR" dirty="0"/>
              <a:t>à l’ONU et </a:t>
            </a:r>
            <a:r>
              <a:rPr lang="fr-FR" dirty="0" smtClean="0"/>
              <a:t>l’admission    </a:t>
            </a:r>
            <a:r>
              <a:rPr lang="fr-FR" dirty="0"/>
              <a:t>à l’UNESCO vont-elles changer la situation des deux États? </a:t>
            </a:r>
            <a:endParaRPr lang="fr-CA" dirty="0"/>
          </a:p>
          <a:p>
            <a:endParaRPr lang="fr-CA" sz="600" dirty="0" smtClean="0"/>
          </a:p>
          <a:p>
            <a:r>
              <a:rPr lang="fr-CA" dirty="0" smtClean="0"/>
              <a:t>2. Est-ce </a:t>
            </a:r>
            <a:r>
              <a:rPr lang="fr-CA" dirty="0"/>
              <a:t>que la reconnaissance par certains États </a:t>
            </a:r>
            <a:r>
              <a:rPr lang="fr-CA" dirty="0" smtClean="0"/>
              <a:t>      a </a:t>
            </a:r>
            <a:r>
              <a:rPr lang="fr-CA" dirty="0"/>
              <a:t>plus de poids que celle d’autres États</a:t>
            </a:r>
            <a:r>
              <a:rPr lang="fr-CA" dirty="0" smtClean="0"/>
              <a:t>?</a:t>
            </a:r>
          </a:p>
          <a:p>
            <a:endParaRPr lang="fr-CA" sz="600" dirty="0" smtClean="0"/>
          </a:p>
          <a:p>
            <a:r>
              <a:rPr lang="fr-CA" dirty="0" smtClean="0"/>
              <a:t>3. Peut-on fonder un État sur la religion?</a:t>
            </a:r>
          </a:p>
          <a:p>
            <a:endParaRPr lang="fr-CA" sz="600" dirty="0" smtClean="0"/>
          </a:p>
          <a:p>
            <a:r>
              <a:rPr lang="fr-CA" dirty="0" smtClean="0"/>
              <a:t>4. Que pensez-vous de la décision de l’Allemagne de changer le statut de la représentation de la Palestine pour une mission diplomatique au lieu d’une délégation en Allemagne?</a:t>
            </a:r>
          </a:p>
          <a:p>
            <a:endParaRPr lang="fr-CA" sz="600" dirty="0" smtClean="0"/>
          </a:p>
          <a:p>
            <a:r>
              <a:rPr lang="fr-CA" dirty="0" smtClean="0"/>
              <a:t>5. Est-ce que l’élection d’un gouvernement démocrate majoritaire en novembre prochain pourrait faire changer la position des États-Unis?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84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Ahmad </a:t>
            </a:r>
            <a:r>
              <a:rPr lang="fr-FR" dirty="0" err="1"/>
              <a:t>Samih</a:t>
            </a:r>
            <a:r>
              <a:rPr lang="fr-FR" dirty="0"/>
              <a:t> </a:t>
            </a:r>
            <a:r>
              <a:rPr lang="fr-FR" dirty="0" err="1"/>
              <a:t>Khalidi</a:t>
            </a:r>
            <a:r>
              <a:rPr lang="fr-FR" dirty="0"/>
              <a:t>, «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The </a:t>
            </a:r>
            <a:r>
              <a:rPr lang="fr-FR" dirty="0" err="1"/>
              <a:t>Palestinians</a:t>
            </a:r>
            <a:r>
              <a:rPr lang="fr-FR" dirty="0"/>
              <a:t> </a:t>
            </a:r>
            <a:r>
              <a:rPr lang="fr-FR" dirty="0" err="1"/>
              <a:t>Recognize</a:t>
            </a:r>
            <a:r>
              <a:rPr lang="fr-FR" dirty="0"/>
              <a:t> the </a:t>
            </a:r>
            <a:r>
              <a:rPr lang="fr-FR" i="1" dirty="0" err="1"/>
              <a:t>Jewish</a:t>
            </a:r>
            <a:r>
              <a:rPr lang="fr-FR" dirty="0"/>
              <a:t> State?», Journal of Palestine </a:t>
            </a:r>
            <a:r>
              <a:rPr lang="fr-FR" dirty="0" err="1"/>
              <a:t>Studies</a:t>
            </a:r>
            <a:r>
              <a:rPr lang="fr-FR" dirty="0"/>
              <a:t>, volume XL, no 4, </a:t>
            </a:r>
            <a:r>
              <a:rPr lang="fr-FR" dirty="0" err="1"/>
              <a:t>summer</a:t>
            </a:r>
            <a:r>
              <a:rPr lang="fr-FR" dirty="0"/>
              <a:t> 2011, </a:t>
            </a:r>
            <a:r>
              <a:rPr lang="fr-FR" dirty="0" smtClean="0"/>
              <a:t>Washington</a:t>
            </a:r>
          </a:p>
          <a:p>
            <a:pPr marL="109728" indent="0">
              <a:buNone/>
            </a:pPr>
            <a:endParaRPr lang="fr-CA" sz="1300" dirty="0"/>
          </a:p>
          <a:p>
            <a:r>
              <a:rPr lang="fr-CA" dirty="0" smtClean="0"/>
              <a:t>Centre d’actualité de </a:t>
            </a:r>
            <a:r>
              <a:rPr lang="fr-CA" dirty="0"/>
              <a:t>l’ONU </a:t>
            </a:r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www.un.org/french/newscentre/index.html</a:t>
            </a:r>
            <a:endParaRPr lang="fr-CA" dirty="0" smtClean="0"/>
          </a:p>
          <a:p>
            <a:endParaRPr lang="fr-CA" sz="1300" dirty="0" smtClean="0"/>
          </a:p>
          <a:p>
            <a:r>
              <a:rPr lang="fr-FR" dirty="0"/>
              <a:t>Demande d’admission de la Palestine à l’ONU (2011</a:t>
            </a:r>
            <a:r>
              <a:rPr lang="fr-FR" dirty="0" smtClean="0"/>
              <a:t>)</a:t>
            </a:r>
          </a:p>
          <a:p>
            <a:endParaRPr lang="fr-CA" sz="1300" dirty="0"/>
          </a:p>
          <a:p>
            <a:r>
              <a:rPr lang="fr-FR" dirty="0"/>
              <a:t>Édification d’un mur dans le </a:t>
            </a:r>
            <a:r>
              <a:rPr lang="fr-FR" dirty="0" smtClean="0"/>
              <a:t>territoire </a:t>
            </a:r>
            <a:r>
              <a:rPr lang="fr-FR" dirty="0"/>
              <a:t>palestinien : Avis du 9 juillet </a:t>
            </a:r>
            <a:r>
              <a:rPr lang="fr-FR" dirty="0" smtClean="0"/>
              <a:t>2004 Déclaration </a:t>
            </a:r>
            <a:r>
              <a:rPr lang="fr-FR" dirty="0"/>
              <a:t>du juge </a:t>
            </a:r>
            <a:r>
              <a:rPr lang="fr-FR" dirty="0" err="1"/>
              <a:t>Buergenthal</a:t>
            </a:r>
            <a:r>
              <a:rPr lang="fr-FR" dirty="0"/>
              <a:t> (2005</a:t>
            </a:r>
            <a:r>
              <a:rPr lang="fr-FR" dirty="0" smtClean="0"/>
              <a:t>)</a:t>
            </a:r>
          </a:p>
          <a:p>
            <a:pPr marL="109728" indent="0">
              <a:buNone/>
            </a:pPr>
            <a:endParaRPr lang="fr-CA" sz="1300" dirty="0"/>
          </a:p>
          <a:p>
            <a:r>
              <a:rPr lang="fr-FR" dirty="0"/>
              <a:t>Feuille de route Israël-Palestine (2003</a:t>
            </a:r>
            <a:r>
              <a:rPr lang="fr-FR" dirty="0" smtClean="0"/>
              <a:t>)</a:t>
            </a:r>
          </a:p>
          <a:p>
            <a:endParaRPr lang="fr-CA" sz="1300" dirty="0"/>
          </a:p>
          <a:p>
            <a:r>
              <a:rPr lang="fr-CA" dirty="0" smtClean="0"/>
              <a:t>Géopolitiques </a:t>
            </a:r>
            <a:r>
              <a:rPr lang="fr-CA" dirty="0"/>
              <a:t>du Moyen-Orient. </a:t>
            </a:r>
            <a:r>
              <a:rPr lang="fr-CA" dirty="0" smtClean="0"/>
              <a:t>« La Palestine entre le droit et la réalité »,                  9 octobre 2011. </a:t>
            </a:r>
            <a:r>
              <a:rPr lang="fr-CA" dirty="0" smtClean="0">
                <a:hlinkClick r:id="rId3"/>
              </a:rPr>
              <a:t>http</a:t>
            </a:r>
            <a:r>
              <a:rPr lang="fr-CA" dirty="0">
                <a:hlinkClick r:id="rId3"/>
              </a:rPr>
              <a:t>://geopolitiqueduprocheorient.wordpress.com/2011/10/09/%C2%AB-l%E2%80%99etat-%C2%BB-palestinien-entre-droit-et-realites</a:t>
            </a:r>
            <a:r>
              <a:rPr lang="fr-CA" dirty="0" smtClean="0">
                <a:hlinkClick r:id="rId3"/>
              </a:rPr>
              <a:t>/</a:t>
            </a:r>
            <a:r>
              <a:rPr lang="fr-CA" dirty="0" smtClean="0"/>
              <a:t> </a:t>
            </a:r>
          </a:p>
          <a:p>
            <a:pPr marL="109728" indent="0">
              <a:buNone/>
            </a:pPr>
            <a:endParaRPr lang="fr-CA" sz="1300" dirty="0" smtClean="0"/>
          </a:p>
          <a:p>
            <a:pPr lvl="0"/>
            <a:r>
              <a:rPr lang="fr-FR" dirty="0"/>
              <a:t>Maurice </a:t>
            </a:r>
            <a:r>
              <a:rPr lang="fr-FR" dirty="0" err="1"/>
              <a:t>Arbour</a:t>
            </a:r>
            <a:r>
              <a:rPr lang="fr-FR" dirty="0"/>
              <a:t> et </a:t>
            </a:r>
            <a:r>
              <a:rPr lang="fr-FR" dirty="0" err="1"/>
              <a:t>Genevière</a:t>
            </a:r>
            <a:r>
              <a:rPr lang="fr-FR" dirty="0"/>
              <a:t> Parent, « Droit International public », Les Éditions Yvon Blais, </a:t>
            </a: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édition, Québec</a:t>
            </a:r>
            <a:r>
              <a:rPr lang="fr-FR" dirty="0"/>
              <a:t>, 2006</a:t>
            </a:r>
            <a:r>
              <a:rPr lang="fr-FR" dirty="0" smtClean="0"/>
              <a:t>.</a:t>
            </a:r>
          </a:p>
          <a:p>
            <a:pPr marL="109728" lvl="0" indent="0">
              <a:buNone/>
            </a:pPr>
            <a:endParaRPr lang="fr-CA" sz="1300" dirty="0"/>
          </a:p>
          <a:p>
            <a:r>
              <a:rPr lang="fr-CA" dirty="0" smtClean="0"/>
              <a:t>Manuel de la </a:t>
            </a:r>
            <a:r>
              <a:rPr lang="fr-CA" dirty="0"/>
              <a:t>Conférence générale de l’UNESCO (2002</a:t>
            </a:r>
            <a:r>
              <a:rPr lang="fr-CA" dirty="0" smtClean="0"/>
              <a:t>) </a:t>
            </a: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unesdoc.unesco.org/images/0012/001255/125590f.pdf</a:t>
            </a:r>
            <a:endParaRPr lang="fr-CA" dirty="0"/>
          </a:p>
          <a:p>
            <a:pPr marL="109728" indent="0">
              <a:buNone/>
            </a:pPr>
            <a:endParaRPr lang="fr-CA" sz="500" dirty="0" smtClean="0"/>
          </a:p>
          <a:p>
            <a:endParaRPr lang="fr-FR" sz="500" dirty="0" smtClean="0"/>
          </a:p>
          <a:p>
            <a:pPr marL="109728" indent="0">
              <a:buNone/>
            </a:pPr>
            <a:endParaRPr lang="fr-FR" sz="1300" u="sng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06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Nations </a:t>
            </a:r>
            <a:r>
              <a:rPr lang="fr-FR" dirty="0" smtClean="0"/>
              <a:t>Unies, Conseil </a:t>
            </a:r>
            <a:r>
              <a:rPr lang="fr-FR" dirty="0"/>
              <a:t>de </a:t>
            </a:r>
            <a:r>
              <a:rPr lang="fr-FR" dirty="0" smtClean="0"/>
              <a:t>sécurité, Débats </a:t>
            </a:r>
            <a:r>
              <a:rPr lang="fr-FR" dirty="0"/>
              <a:t>sur la paix et la création d’un </a:t>
            </a:r>
            <a:r>
              <a:rPr lang="fr-FR" dirty="0" smtClean="0"/>
              <a:t>État </a:t>
            </a:r>
            <a:r>
              <a:rPr lang="fr-FR" dirty="0"/>
              <a:t>palestinien (2011) </a:t>
            </a:r>
            <a:endParaRPr lang="fr-CA" dirty="0"/>
          </a:p>
          <a:p>
            <a:endParaRPr lang="fr-FR" sz="1300" dirty="0" smtClean="0"/>
          </a:p>
          <a:p>
            <a:r>
              <a:rPr lang="fr-FR" dirty="0" smtClean="0"/>
              <a:t>ONU</a:t>
            </a:r>
            <a:r>
              <a:rPr lang="fr-FR" dirty="0"/>
              <a:t>, «La question de Palestine», Site Internet de l’ONU </a:t>
            </a:r>
            <a:r>
              <a:rPr lang="fr-FR" u="sng" dirty="0">
                <a:hlinkClick r:id="rId2"/>
              </a:rPr>
              <a:t>http://www.un.org/french/Depts/palestine</a:t>
            </a:r>
            <a:r>
              <a:rPr lang="fr-FR" u="sng" dirty="0" smtClean="0">
                <a:hlinkClick r:id="rId2"/>
              </a:rPr>
              <a:t>/</a:t>
            </a:r>
            <a:r>
              <a:rPr lang="fr-FR" u="sng" dirty="0" smtClean="0"/>
              <a:t> </a:t>
            </a:r>
            <a:endParaRPr lang="fr-FR" u="sng" dirty="0"/>
          </a:p>
          <a:p>
            <a:endParaRPr lang="fr-FR" sz="1300" dirty="0" smtClean="0"/>
          </a:p>
          <a:p>
            <a:r>
              <a:rPr lang="fr-FR" dirty="0" smtClean="0"/>
              <a:t>Proclamation </a:t>
            </a:r>
            <a:r>
              <a:rPr lang="fr-FR" dirty="0"/>
              <a:t>d’indépendance d’Israël (1948)</a:t>
            </a:r>
          </a:p>
          <a:p>
            <a:endParaRPr lang="fr-FR" sz="1300" dirty="0"/>
          </a:p>
          <a:p>
            <a:r>
              <a:rPr lang="fr-FR" dirty="0"/>
              <a:t>Proclamation d’indépendance de la Palestine (1988</a:t>
            </a:r>
            <a:r>
              <a:rPr lang="fr-FR" dirty="0" smtClean="0"/>
              <a:t>)</a:t>
            </a:r>
          </a:p>
          <a:p>
            <a:endParaRPr lang="fr-FR" sz="1600" dirty="0" smtClean="0"/>
          </a:p>
          <a:p>
            <a:r>
              <a:rPr lang="fr-FR" dirty="0" smtClean="0"/>
              <a:t>Règlement intérieur de la Conférence générale de l’UNESCO</a:t>
            </a:r>
            <a:r>
              <a:rPr lang="fr-FR" dirty="0"/>
              <a:t>, Édition 2010, </a:t>
            </a: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www.unesco.org/new/fileadmin/MULTIMEDIA/HQ/GBS/36GC/pdfs/ReglementInterieur_36gc.pdf</a:t>
            </a:r>
            <a:r>
              <a:rPr lang="fr-FR" dirty="0" smtClean="0"/>
              <a:t> </a:t>
            </a:r>
          </a:p>
          <a:p>
            <a:pPr marL="109728" indent="0">
              <a:buNone/>
            </a:pPr>
            <a:endParaRPr lang="fr-FR" sz="1300" dirty="0"/>
          </a:p>
          <a:p>
            <a:r>
              <a:rPr lang="fr-FR" dirty="0" smtClean="0"/>
              <a:t>Résolutions du </a:t>
            </a:r>
            <a:r>
              <a:rPr lang="fr-FR" dirty="0"/>
              <a:t>Conseil de sécurité </a:t>
            </a:r>
            <a:r>
              <a:rPr lang="fr-FR" dirty="0" smtClean="0"/>
              <a:t>et de l’Assemblée générale de </a:t>
            </a:r>
            <a:r>
              <a:rPr lang="fr-FR" dirty="0"/>
              <a:t>l’ONU sur </a:t>
            </a:r>
            <a:r>
              <a:rPr lang="fr-FR" dirty="0" smtClean="0"/>
              <a:t>le conflit israélo-palestinien</a:t>
            </a:r>
          </a:p>
          <a:p>
            <a:pPr marL="109728" indent="0">
              <a:buNone/>
            </a:pPr>
            <a:endParaRPr lang="fr-FR" sz="1300" dirty="0" smtClean="0"/>
          </a:p>
          <a:p>
            <a:r>
              <a:rPr lang="en-US" dirty="0" smtClean="0"/>
              <a:t>SUCIU, Anne </a:t>
            </a:r>
            <a:r>
              <a:rPr lang="en-US" dirty="0"/>
              <a:t>et </a:t>
            </a:r>
            <a:r>
              <a:rPr lang="en-US" dirty="0" err="1"/>
              <a:t>Limor</a:t>
            </a:r>
            <a:r>
              <a:rPr lang="en-US" dirty="0"/>
              <a:t> Yehuda (2011). « Human Rights in the Occupied Territories : </a:t>
            </a:r>
            <a:r>
              <a:rPr lang="fr-CA" dirty="0"/>
              <a:t>Possible Implications of the Recognition of </a:t>
            </a:r>
            <a:r>
              <a:rPr lang="fr-CA" dirty="0" err="1"/>
              <a:t>Palestinian</a:t>
            </a:r>
            <a:r>
              <a:rPr lang="fr-CA" dirty="0"/>
              <a:t> </a:t>
            </a:r>
            <a:r>
              <a:rPr lang="fr-CA" dirty="0" err="1"/>
              <a:t>Statehood</a:t>
            </a:r>
            <a:r>
              <a:rPr lang="fr-CA" dirty="0"/>
              <a:t> », </a:t>
            </a:r>
            <a:r>
              <a:rPr lang="fr-CA" i="1" dirty="0"/>
              <a:t>The Association for Civil </a:t>
            </a:r>
            <a:r>
              <a:rPr lang="fr-CA" i="1" dirty="0" err="1"/>
              <a:t>Rights</a:t>
            </a:r>
            <a:r>
              <a:rPr lang="fr-CA" i="1" dirty="0"/>
              <a:t> in </a:t>
            </a:r>
            <a:r>
              <a:rPr lang="fr-CA" i="1" dirty="0" err="1"/>
              <a:t>Israel</a:t>
            </a:r>
            <a:r>
              <a:rPr lang="fr-CA" dirty="0"/>
              <a:t>. </a:t>
            </a: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://www.acri.org.il/camp/statehood</a:t>
            </a:r>
            <a:r>
              <a:rPr lang="fr-CA" dirty="0" smtClean="0">
                <a:hlinkClick r:id="rId4"/>
              </a:rPr>
              <a:t>/</a:t>
            </a:r>
            <a:r>
              <a:rPr lang="fr-CA" dirty="0" smtClean="0"/>
              <a:t>  </a:t>
            </a:r>
            <a:endParaRPr lang="fr-CA" dirty="0"/>
          </a:p>
          <a:p>
            <a:endParaRPr lang="fr-CA" sz="1300" dirty="0" smtClean="0"/>
          </a:p>
          <a:p>
            <a:r>
              <a:rPr lang="fr-FR" dirty="0"/>
              <a:t>En plus de nombreux articles de journaux : Le Monde, La Presse, Le Devoir,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Affairs</a:t>
            </a:r>
            <a:r>
              <a:rPr lang="fr-FR" dirty="0"/>
              <a:t>, Le Courrier </a:t>
            </a:r>
            <a:r>
              <a:rPr lang="fr-FR" dirty="0" smtClean="0"/>
              <a:t>international</a:t>
            </a:r>
            <a:r>
              <a:rPr lang="fr-CA" dirty="0" smtClean="0"/>
              <a:t>, Le Monde diplomatique</a:t>
            </a:r>
            <a:endParaRPr lang="fr-CA" dirty="0"/>
          </a:p>
          <a:p>
            <a:endParaRPr lang="en-US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 </a:t>
            </a:r>
          </a:p>
        </p:txBody>
      </p:sp>
    </p:spTree>
    <p:extLst>
      <p:ext uri="{BB962C8B-B14F-4D97-AF65-F5344CB8AC3E}">
        <p14:creationId xmlns:p14="http://schemas.microsoft.com/office/powerpoint/2010/main" val="19030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1.1 Résumé 1948-1973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3"/>
          <a:stretch/>
        </p:blipFill>
        <p:spPr bwMode="auto">
          <a:xfrm>
            <a:off x="1654190" y="1412776"/>
            <a:ext cx="5870138" cy="46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CA" sz="2800" b="1" dirty="0" smtClean="0">
                <a:solidFill>
                  <a:schemeClr val="accent1"/>
                </a:solidFill>
              </a:rPr>
              <a:t>1964</a:t>
            </a:r>
            <a:r>
              <a:rPr lang="fr-CA" sz="2800" dirty="0" smtClean="0">
                <a:solidFill>
                  <a:schemeClr val="accent1"/>
                </a:solidFill>
              </a:rPr>
              <a:t> </a:t>
            </a:r>
            <a:r>
              <a:rPr lang="fr-CA" sz="2800" dirty="0" smtClean="0"/>
              <a:t>- Création de l’OLP</a:t>
            </a:r>
          </a:p>
          <a:p>
            <a:endParaRPr lang="fr-CA" sz="1200" dirty="0" smtClean="0"/>
          </a:p>
          <a:p>
            <a:r>
              <a:rPr lang="fr-CA" sz="2800" b="1" dirty="0" smtClean="0">
                <a:solidFill>
                  <a:schemeClr val="accent1"/>
                </a:solidFill>
              </a:rPr>
              <a:t>1969</a:t>
            </a:r>
            <a:r>
              <a:rPr lang="fr-CA" sz="2800" dirty="0" smtClean="0">
                <a:solidFill>
                  <a:schemeClr val="accent1"/>
                </a:solidFill>
              </a:rPr>
              <a:t> </a:t>
            </a:r>
            <a:r>
              <a:rPr lang="fr-CA" sz="2800" dirty="0" smtClean="0"/>
              <a:t>- Résolution AG 2535 B XXIV</a:t>
            </a:r>
          </a:p>
          <a:p>
            <a:pPr lvl="1"/>
            <a:r>
              <a:rPr lang="fr-CA" dirty="0" smtClean="0"/>
              <a:t>« Le problème des réfugiés arabes de Palestine provenait du déni de leurs droits inaliénables en vertu de la Charte des Nations Unies et de la Déclaration universelle des droits de l’homme »</a:t>
            </a:r>
          </a:p>
          <a:p>
            <a:pPr lvl="1"/>
            <a:endParaRPr lang="fr-CA" sz="1300" dirty="0" smtClean="0"/>
          </a:p>
          <a:p>
            <a:r>
              <a:rPr lang="fr-CA" sz="2800" b="1" dirty="0" smtClean="0">
                <a:solidFill>
                  <a:schemeClr val="accent1"/>
                </a:solidFill>
              </a:rPr>
              <a:t>1974</a:t>
            </a:r>
            <a:r>
              <a:rPr lang="fr-CA" sz="2800" dirty="0" smtClean="0">
                <a:solidFill>
                  <a:schemeClr val="accent1"/>
                </a:solidFill>
              </a:rPr>
              <a:t> </a:t>
            </a:r>
            <a:r>
              <a:rPr lang="fr-CA" sz="2800" dirty="0" smtClean="0"/>
              <a:t>- Résolution 3236 : </a:t>
            </a:r>
            <a:r>
              <a:rPr lang="fr-CA" sz="2800" dirty="0"/>
              <a:t>d</a:t>
            </a:r>
            <a:r>
              <a:rPr lang="fr-CA" sz="2800" dirty="0" smtClean="0"/>
              <a:t>roits inaliénables </a:t>
            </a:r>
          </a:p>
          <a:p>
            <a:pPr lvl="1"/>
            <a:r>
              <a:rPr lang="fr-CA" dirty="0" smtClean="0"/>
              <a:t>Droit à l’autodétermination sans ingérence extérieure</a:t>
            </a:r>
          </a:p>
          <a:p>
            <a:pPr lvl="1"/>
            <a:r>
              <a:rPr lang="fr-CA" dirty="0" smtClean="0"/>
              <a:t>Droit à l’indépendance et à la souveraineté nationale</a:t>
            </a:r>
          </a:p>
          <a:p>
            <a:pPr lvl="1"/>
            <a:r>
              <a:rPr lang="fr-CA" dirty="0" smtClean="0"/>
              <a:t>Droit des Palestiniens de retourner dans leurs foyers et vers leurs biens</a:t>
            </a:r>
          </a:p>
          <a:p>
            <a:pPr lvl="1"/>
            <a:endParaRPr lang="fr-CA" sz="1300" dirty="0" smtClean="0"/>
          </a:p>
          <a:p>
            <a:r>
              <a:rPr lang="fr-CA" sz="2800" b="1" dirty="0" smtClean="0">
                <a:solidFill>
                  <a:schemeClr val="accent1"/>
                </a:solidFill>
              </a:rPr>
              <a:t>1974</a:t>
            </a:r>
            <a:r>
              <a:rPr lang="fr-CA" sz="2800" dirty="0" smtClean="0">
                <a:solidFill>
                  <a:schemeClr val="accent1"/>
                </a:solidFill>
              </a:rPr>
              <a:t> </a:t>
            </a:r>
            <a:r>
              <a:rPr lang="fr-CA" sz="2800" dirty="0" smtClean="0"/>
              <a:t>- L’OLP, observateur à l’ONU</a:t>
            </a:r>
          </a:p>
          <a:p>
            <a:endParaRPr lang="fr-CA" sz="1300" dirty="0" smtClean="0"/>
          </a:p>
          <a:p>
            <a:r>
              <a:rPr lang="fr-CA" sz="2800" b="1" dirty="0" smtClean="0">
                <a:solidFill>
                  <a:schemeClr val="accent1"/>
                </a:solidFill>
              </a:rPr>
              <a:t>1988</a:t>
            </a:r>
            <a:r>
              <a:rPr lang="fr-CA" sz="2800" dirty="0" smtClean="0">
                <a:solidFill>
                  <a:schemeClr val="accent1"/>
                </a:solidFill>
              </a:rPr>
              <a:t> </a:t>
            </a:r>
            <a:r>
              <a:rPr lang="fr-CA" sz="2800" dirty="0" smtClean="0"/>
              <a:t>- L’ONU prend acte de la proclamation de l’État </a:t>
            </a:r>
          </a:p>
          <a:p>
            <a:pPr marL="109728" indent="0">
              <a:buNone/>
            </a:pPr>
            <a:r>
              <a:rPr lang="fr-CA" sz="2800" dirty="0" smtClean="0"/>
              <a:t>    de la Palestine</a:t>
            </a:r>
            <a:endParaRPr lang="fr-CA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1.2 Reconnaissance des droits inaliénables des Palestiniens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9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700" dirty="0" smtClean="0"/>
              <a:t>1.3 Des accords multiples       1978-2004 </a:t>
            </a:r>
            <a:endParaRPr lang="fr-CA" sz="37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000" dirty="0" smtClean="0"/>
              <a:t>Le mur de séparation </a:t>
            </a:r>
            <a:endParaRPr lang="fr-CA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 anchor="ctr">
            <a:normAutofit fontScale="47500" lnSpcReduction="20000"/>
          </a:bodyPr>
          <a:lstStyle/>
          <a:p>
            <a:pPr marL="109728" indent="0">
              <a:buNone/>
            </a:pPr>
            <a:r>
              <a:rPr lang="fr-CA" sz="3400" dirty="0" smtClean="0"/>
              <a:t>Accords en dehors de l’ONU</a:t>
            </a:r>
          </a:p>
          <a:p>
            <a:endParaRPr lang="fr-CA" sz="600" dirty="0" smtClean="0"/>
          </a:p>
          <a:p>
            <a:pPr marL="109728" indent="0">
              <a:buNone/>
            </a:pPr>
            <a:r>
              <a:rPr lang="fr-CA" sz="3400" dirty="0" smtClean="0"/>
              <a:t>Des négociations de paix dans l’impasse</a:t>
            </a:r>
          </a:p>
          <a:p>
            <a:endParaRPr lang="fr-CA" sz="1600" dirty="0" smtClean="0"/>
          </a:p>
          <a:p>
            <a:pPr marL="109728" indent="0">
              <a:buNone/>
            </a:pPr>
            <a:r>
              <a:rPr lang="fr-CA" sz="3400" b="1" u="sng" dirty="0" smtClean="0">
                <a:solidFill>
                  <a:schemeClr val="accent1"/>
                </a:solidFill>
              </a:rPr>
              <a:t>Bilan des négociations</a:t>
            </a:r>
          </a:p>
          <a:p>
            <a:pPr marL="109728" indent="0">
              <a:buNone/>
            </a:pPr>
            <a:r>
              <a:rPr lang="fr-CA" sz="3400" b="1" dirty="0" smtClean="0">
                <a:solidFill>
                  <a:schemeClr val="accent1"/>
                </a:solidFill>
              </a:rPr>
              <a:t>Les points positifs</a:t>
            </a:r>
            <a:r>
              <a:rPr lang="fr-CA" sz="3400" dirty="0" smtClean="0"/>
              <a:t> </a:t>
            </a:r>
          </a:p>
          <a:p>
            <a:endParaRPr lang="fr-CA" sz="700" dirty="0" smtClean="0"/>
          </a:p>
          <a:p>
            <a:r>
              <a:rPr lang="fr-CA" sz="2900" dirty="0" smtClean="0"/>
              <a:t>Idée de 2 États acceptée par toutes les parties = Résolution ONU 1397 (2002)</a:t>
            </a:r>
          </a:p>
          <a:p>
            <a:pPr lvl="1"/>
            <a:endParaRPr lang="fr-CA" sz="700" dirty="0" smtClean="0"/>
          </a:p>
          <a:p>
            <a:r>
              <a:rPr lang="fr-CA" sz="2900" dirty="0" smtClean="0"/>
              <a:t>État d’Israël </a:t>
            </a:r>
          </a:p>
          <a:p>
            <a:pPr lvl="1"/>
            <a:r>
              <a:rPr lang="fr-CA" sz="2700" dirty="0" smtClean="0"/>
              <a:t>Reconnaissance en tant qu’État de droit</a:t>
            </a:r>
          </a:p>
          <a:p>
            <a:pPr lvl="2"/>
            <a:r>
              <a:rPr lang="fr-CA" sz="2700" dirty="0" smtClean="0"/>
              <a:t>Par certains pays arabes (Égypte, Jordanie, Mauritanie)</a:t>
            </a:r>
          </a:p>
          <a:p>
            <a:pPr lvl="2"/>
            <a:r>
              <a:rPr lang="fr-CA" sz="2700" dirty="0" smtClean="0"/>
              <a:t>Par l’OLP/Autorité palestinienne </a:t>
            </a:r>
          </a:p>
          <a:p>
            <a:pPr lvl="2"/>
            <a:endParaRPr lang="fr-CA" sz="700" dirty="0" smtClean="0"/>
          </a:p>
          <a:p>
            <a:r>
              <a:rPr lang="fr-CA" sz="2900" dirty="0" smtClean="0"/>
              <a:t>État de Palestine</a:t>
            </a:r>
          </a:p>
          <a:p>
            <a:pPr lvl="1"/>
            <a:r>
              <a:rPr lang="fr-CA" sz="2700" dirty="0" smtClean="0"/>
              <a:t>Retrait de l’armée israélienne de 6 villes palestiniennes en Cisjordanie</a:t>
            </a:r>
          </a:p>
          <a:p>
            <a:pPr lvl="1"/>
            <a:r>
              <a:rPr lang="fr-CA" sz="2700" dirty="0" smtClean="0"/>
              <a:t>Démantèlement des colonies à Gaza</a:t>
            </a:r>
          </a:p>
          <a:p>
            <a:pPr lvl="1"/>
            <a:r>
              <a:rPr lang="fr-CA" sz="2700" dirty="0"/>
              <a:t>Reconnaissance d’une autorité palestinienne autonome</a:t>
            </a:r>
          </a:p>
          <a:p>
            <a:pPr lvl="1"/>
            <a:r>
              <a:rPr lang="fr-CA" sz="2700" dirty="0"/>
              <a:t>Institutions </a:t>
            </a:r>
            <a:r>
              <a:rPr lang="fr-CA" sz="2700" dirty="0" smtClean="0"/>
              <a:t>autonomes</a:t>
            </a:r>
            <a:endParaRPr lang="fr-CA" sz="27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7518"/>
            <a:ext cx="4042792" cy="2696655"/>
          </a:xfrm>
        </p:spPr>
      </p:pic>
    </p:spTree>
    <p:extLst>
      <p:ext uri="{BB962C8B-B14F-4D97-AF65-F5344CB8AC3E}">
        <p14:creationId xmlns:p14="http://schemas.microsoft.com/office/powerpoint/2010/main" val="26472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1196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CA" sz="2800" b="1" dirty="0">
                <a:solidFill>
                  <a:schemeClr val="accent1"/>
                </a:solidFill>
              </a:rPr>
              <a:t>Les points </a:t>
            </a:r>
            <a:r>
              <a:rPr lang="fr-CA" sz="2800" b="1" dirty="0" smtClean="0">
                <a:solidFill>
                  <a:schemeClr val="accent1"/>
                </a:solidFill>
              </a:rPr>
              <a:t>négatifs</a:t>
            </a:r>
          </a:p>
          <a:p>
            <a:pPr marL="109728" indent="0">
              <a:buNone/>
            </a:pPr>
            <a:endParaRPr lang="fr-CA" sz="700" dirty="0"/>
          </a:p>
          <a:p>
            <a:r>
              <a:rPr lang="fr-CA" sz="1900" dirty="0" err="1" smtClean="0"/>
              <a:t>Intifadas</a:t>
            </a:r>
            <a:r>
              <a:rPr lang="fr-CA" sz="1900" dirty="0" smtClean="0"/>
              <a:t>, attentats, roquettes</a:t>
            </a:r>
          </a:p>
          <a:p>
            <a:endParaRPr lang="fr-CA" sz="700" dirty="0"/>
          </a:p>
          <a:p>
            <a:r>
              <a:rPr lang="fr-CA" sz="1900" dirty="0" smtClean="0"/>
              <a:t>Opérations militaires, expansion                                                       des colonies</a:t>
            </a:r>
          </a:p>
          <a:p>
            <a:endParaRPr lang="fr-CA" sz="700" dirty="0"/>
          </a:p>
          <a:p>
            <a:r>
              <a:rPr lang="fr-CA" sz="1900" dirty="0" smtClean="0"/>
              <a:t>Le mur de sécurité</a:t>
            </a:r>
          </a:p>
          <a:p>
            <a:pPr marL="109728" indent="0">
              <a:buNone/>
            </a:pPr>
            <a:r>
              <a:rPr lang="fr-CA" sz="1900" dirty="0" smtClean="0"/>
              <a:t>  = Avis de la C.I.J. (juillet 2004)</a:t>
            </a:r>
          </a:p>
          <a:p>
            <a:pPr lvl="1"/>
            <a:r>
              <a:rPr lang="fr-CA" sz="1700" dirty="0" smtClean="0"/>
              <a:t>Responsabilité internationale d’Israël                                                        mise en cause pour violation                                               d’obligations « </a:t>
            </a:r>
            <a:r>
              <a:rPr lang="fr-CA" sz="1700" dirty="0" err="1" smtClean="0"/>
              <a:t>erga</a:t>
            </a:r>
            <a:r>
              <a:rPr lang="fr-CA" sz="1700" dirty="0" smtClean="0"/>
              <a:t> </a:t>
            </a:r>
            <a:r>
              <a:rPr lang="fr-CA" sz="1700" dirty="0" err="1" smtClean="0"/>
              <a:t>omnes</a:t>
            </a:r>
            <a:r>
              <a:rPr lang="fr-CA" sz="1700" dirty="0" smtClean="0"/>
              <a:t> »</a:t>
            </a:r>
          </a:p>
          <a:p>
            <a:pPr lvl="1"/>
            <a:r>
              <a:rPr lang="fr-CA" sz="1700" dirty="0" smtClean="0"/>
              <a:t>Autres États : obligation de ne pas                                             reconnaître le mur, de ne pas prêter                                           assistance au maintien de la situation                                                          et de faire en sorte qu’Israël respecte                                                 le droit international    </a:t>
            </a:r>
            <a:endParaRPr lang="fr-CA" sz="17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1.4 Le mur </a:t>
            </a:r>
            <a:r>
              <a:rPr lang="fr-CA" dirty="0"/>
              <a:t>de séparation </a:t>
            </a:r>
            <a:r>
              <a:rPr lang="fr-CA" dirty="0" smtClean="0"/>
              <a:t>                                 2004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44" y="1052736"/>
            <a:ext cx="256020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Conclusion de l’historique</a:t>
            </a:r>
            <a:endParaRPr lang="fr-CA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163441" cy="4248472"/>
          </a:xfrm>
        </p:spPr>
      </p:pic>
    </p:spTree>
    <p:extLst>
      <p:ext uri="{BB962C8B-B14F-4D97-AF65-F5344CB8AC3E}">
        <p14:creationId xmlns:p14="http://schemas.microsoft.com/office/powerpoint/2010/main" val="3555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828800"/>
          </a:xfrm>
        </p:spPr>
        <p:txBody>
          <a:bodyPr anchor="ctr">
            <a:normAutofit fontScale="90000"/>
          </a:bodyPr>
          <a:lstStyle/>
          <a:p>
            <a:r>
              <a:rPr lang="fr-CA" dirty="0" smtClean="0"/>
              <a:t>2. ONU et UNESCO : analyse des démarches d’admission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3928" y="2996952"/>
            <a:ext cx="4572000" cy="2945560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2.1 Démarches d’admission à </a:t>
            </a:r>
          </a:p>
          <a:p>
            <a:r>
              <a:rPr lang="fr-CA" dirty="0"/>
              <a:t> </a:t>
            </a:r>
            <a:r>
              <a:rPr lang="fr-CA" dirty="0" smtClean="0"/>
              <a:t>     </a:t>
            </a:r>
            <a:r>
              <a:rPr lang="fr-CA" dirty="0" smtClean="0"/>
              <a:t>l’ONU</a:t>
            </a:r>
          </a:p>
          <a:p>
            <a:endParaRPr lang="fr-CA" sz="400" dirty="0"/>
          </a:p>
          <a:p>
            <a:r>
              <a:rPr lang="fr-CA" dirty="0" smtClean="0"/>
              <a:t>2.2 Sur quoi s’appuie cette </a:t>
            </a:r>
            <a:r>
              <a:rPr lang="fr-CA" dirty="0" smtClean="0"/>
              <a:t>demande</a:t>
            </a:r>
          </a:p>
          <a:p>
            <a:endParaRPr lang="fr-CA" sz="400" dirty="0"/>
          </a:p>
          <a:p>
            <a:r>
              <a:rPr lang="fr-CA" dirty="0" smtClean="0"/>
              <a:t>2.3 La Palestine sera-t-elle admise </a:t>
            </a:r>
          </a:p>
          <a:p>
            <a:r>
              <a:rPr lang="fr-CA" dirty="0"/>
              <a:t> </a:t>
            </a:r>
            <a:r>
              <a:rPr lang="fr-CA" dirty="0" smtClean="0"/>
              <a:t>     à l’ONU un jour</a:t>
            </a:r>
            <a:r>
              <a:rPr lang="fr-CA" dirty="0" smtClean="0"/>
              <a:t>?</a:t>
            </a:r>
          </a:p>
          <a:p>
            <a:endParaRPr lang="fr-CA" sz="400" dirty="0" smtClean="0"/>
          </a:p>
          <a:p>
            <a:r>
              <a:rPr lang="fr-CA" dirty="0" smtClean="0"/>
              <a:t>2.4 Procédure d’admission à </a:t>
            </a:r>
            <a:r>
              <a:rPr lang="fr-CA" dirty="0" smtClean="0"/>
              <a:t>l’UNESCO</a:t>
            </a:r>
          </a:p>
          <a:p>
            <a:endParaRPr lang="fr-CA" sz="400" dirty="0" smtClean="0"/>
          </a:p>
          <a:p>
            <a:r>
              <a:rPr lang="fr-CA" dirty="0" smtClean="0"/>
              <a:t>2.5 Admission de la Palestine à </a:t>
            </a:r>
          </a:p>
          <a:p>
            <a:r>
              <a:rPr lang="fr-CA" dirty="0"/>
              <a:t> </a:t>
            </a:r>
            <a:r>
              <a:rPr lang="fr-CA" dirty="0" smtClean="0"/>
              <a:t>     </a:t>
            </a:r>
            <a:r>
              <a:rPr lang="fr-CA" dirty="0" smtClean="0"/>
              <a:t>l’UNESCO</a:t>
            </a:r>
          </a:p>
          <a:p>
            <a:endParaRPr lang="fr-CA" sz="400" dirty="0" smtClean="0"/>
          </a:p>
          <a:p>
            <a:r>
              <a:rPr lang="fr-CA" dirty="0" smtClean="0"/>
              <a:t>2.6 Les conséquences de l’admission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7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B05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4856</TotalTime>
  <Words>1510</Words>
  <Application>Microsoft Office PowerPoint</Application>
  <PresentationFormat>Affichage à l'écran (4:3)</PresentationFormat>
  <Paragraphs>298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Rotonde</vt:lpstr>
      <vt:lpstr>L’État d’Israël et         l’État de la Palestine</vt:lpstr>
      <vt:lpstr>Plan de la présentation </vt:lpstr>
      <vt:lpstr>1. Le point sur la situation à la veille des demandes d’admission</vt:lpstr>
      <vt:lpstr>1.1 Résumé 1948-1973</vt:lpstr>
      <vt:lpstr>1.2 Reconnaissance des droits inaliénables des Palestiniens</vt:lpstr>
      <vt:lpstr>1.3 Des accords multiples       1978-2004 </vt:lpstr>
      <vt:lpstr>1.4 Le mur de séparation                                  2004</vt:lpstr>
      <vt:lpstr>Conclusion de l’historique</vt:lpstr>
      <vt:lpstr>2. ONU et UNESCO : analyse des démarches d’admission</vt:lpstr>
      <vt:lpstr>2.1 Démarche d’admission à l’ONU</vt:lpstr>
      <vt:lpstr>2.2 Sur quoi s’appuie cette demande</vt:lpstr>
      <vt:lpstr>Ce que ça représente pour la Palestine</vt:lpstr>
      <vt:lpstr>2.3 La Palestine sera-t-elle admise à l’ONU un jour?</vt:lpstr>
      <vt:lpstr>2.4 Procédures d’admission à l’UNESCO</vt:lpstr>
      <vt:lpstr>2.5 Admission de la Palestine à l’UNESCO</vt:lpstr>
      <vt:lpstr>2.6 (1) Les conséquences de l’admission</vt:lpstr>
      <vt:lpstr>2.6 (2) Les conséquences de l’admission</vt:lpstr>
      <vt:lpstr>3. Perspectives d’avenir : impacts et enjeux </vt:lpstr>
      <vt:lpstr>3.1 Admission v. reconnaissance</vt:lpstr>
      <vt:lpstr>3.2 Conséquences juridiques d’une potentielle admission à l’ONU</vt:lpstr>
      <vt:lpstr>3.3. Alternative à l’admission  à l’ONU</vt:lpstr>
      <vt:lpstr>3.4 L’impasse : entre exigences et refus</vt:lpstr>
      <vt:lpstr>«The simple truth is that the root of the conflict was, and remains, the refusal to recognize the right of the Jewish people to a state of their own,                         in their historic homeland»</vt:lpstr>
      <vt:lpstr>Exigence israélienne</vt:lpstr>
      <vt:lpstr>Extrait de la déclaration d’indépendance de l’État d’Israël </vt:lpstr>
      <vt:lpstr>Exigences palestiniennes</vt:lpstr>
      <vt:lpstr>Les colonies</vt:lpstr>
      <vt:lpstr>Ce qu’ils pensent de la colonisation</vt:lpstr>
      <vt:lpstr>Que retenir en conclusion ?</vt:lpstr>
      <vt:lpstr>Questions</vt:lpstr>
      <vt:lpstr>Références </vt:lpstr>
      <vt:lpstr>Références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Marie-Christine</dc:creator>
  <cp:lastModifiedBy>Marie-Christine</cp:lastModifiedBy>
  <cp:revision>114</cp:revision>
  <dcterms:created xsi:type="dcterms:W3CDTF">2012-01-25T18:45:29Z</dcterms:created>
  <dcterms:modified xsi:type="dcterms:W3CDTF">2012-02-03T02:27:07Z</dcterms:modified>
</cp:coreProperties>
</file>