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304" r:id="rId2"/>
    <p:sldId id="300" r:id="rId3"/>
    <p:sldId id="309" r:id="rId4"/>
    <p:sldId id="302" r:id="rId5"/>
    <p:sldId id="303" r:id="rId6"/>
    <p:sldId id="305" r:id="rId7"/>
    <p:sldId id="306" r:id="rId8"/>
    <p:sldId id="308" r:id="rId9"/>
    <p:sldId id="310" r:id="rId10"/>
    <p:sldId id="307" r:id="rId11"/>
    <p:sldId id="311" r:id="rId12"/>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7" autoAdjust="0"/>
    <p:restoredTop sz="94714" autoAdjust="0"/>
  </p:normalViewPr>
  <p:slideViewPr>
    <p:cSldViewPr>
      <p:cViewPr>
        <p:scale>
          <a:sx n="100" d="100"/>
          <a:sy n="100" d="100"/>
        </p:scale>
        <p:origin x="-288" y="15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18-02-06</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p14="http://schemas.microsoft.com/office/powerpoint/2010/main" val="395344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18-02-06</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18-02-06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18-02-06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18-02-06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18-02-06</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18-02-06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18-02-06</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18-02-06</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18-02-06</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18-02-06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18-02-06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18-02-06</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10-_Document_n_62-_CSC-_R._c._Hape_2007.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rudit.org/fr/revues/cd1/2013-v54-n1-cd0454/1014288ar.pdf" TargetMode="External"/><Relationship Id="rId3" Type="http://schemas.openxmlformats.org/officeDocument/2006/relationships/hyperlink" Target="http://danielturpqc.org/upload/2018/Turp-_La_Quebec_et_le_droit_international_Paris_Hermann_2017_p._179-214.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c.org/upload/DRT-2100%20(2010)-%20Document%20n__%2005-%20Statut%20de%20la%20Cour%20internationale%20de%20Justice%20(1945).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10-_Document_no_51_Affaire_des_Conventions_de_travail.doc" TargetMode="External"/><Relationship Id="rId3" Type="http://schemas.openxmlformats.org/officeDocument/2006/relationships/hyperlink" Target="http://danielturp.quebec/upload/DRT-2100_2010-_Document_no_53-_Politique_de_depot_des_trai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rif.gouv.qc.ca/Content/documents/fr/discours_gerin_lajoie.pdf" TargetMode="External"/><Relationship Id="rId3" Type="http://schemas.openxmlformats.org/officeDocument/2006/relationships/hyperlink" Target="http://www2.publicationsduquebec.gouv.qc.ca/dynamicSearch/telecharge.php?type=2&amp;file=/M_25_1_1/M25_1_1.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c.org/upload/DRT-2100_2010-_Document_n_56-_CSQ-_Dumont_c._Quebec_2009.do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laws-lois.justice.gc.ca/fra/lois/G-3/page-1.html%23h-2" TargetMode="External"/><Relationship Id="rId4" Type="http://schemas.openxmlformats.org/officeDocument/2006/relationships/hyperlink" Target="http://cas-cdc-www02.cas-satj.gc.ca/rss/T-462-16%20Daniel%20Turp%20et%20Le%20Ministre%20Des%20Affaires%20Etrangeres%20FR%20FINAL.pdf" TargetMode="External"/><Relationship Id="rId5" Type="http://schemas.openxmlformats.org/officeDocument/2006/relationships/hyperlink" Target="http://legisquebec.gouv.qc.ca/fr/ShowDoc/cs/A-23.01"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o_51_Affaire_des_Conventions_de_travail.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09-_Document_n_60-_Loi_sur_les_Nations_Unies.doc" TargetMode="External"/><Relationship Id="rId3" Type="http://schemas.openxmlformats.org/officeDocument/2006/relationships/hyperlink" Target="http://laws-lois.justice.gc.ca/fra/reglements/DORS-2014-213/page-1.html%23h-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qweri.lexum.com/calegis/annexe-b-de-la-loi-de-1982-sur-le-canada-r-u-1982-c-11-fr" TargetMode="External"/><Relationship Id="rId4" Type="http://schemas.openxmlformats.org/officeDocument/2006/relationships/hyperlink" Target="https://qweri.lexum.com/calegis/annexe-b-de-la-loi-de-1982-sur-le-canada-r-u-1982-c-11-fr%23!fragment/art2" TargetMode="External"/><Relationship Id="rId5" Type="http://schemas.openxmlformats.org/officeDocument/2006/relationships/hyperlink" Target="http://danielturpqc.org/upload/DRT-2100_2010-_Document_n_55-_Baker_c._Canada_CSC_1999.pdf" TargetMode="External"/><Relationship Id="rId6" Type="http://schemas.openxmlformats.org/officeDocument/2006/relationships/hyperlink" Target="http://danielturpqc.org/upload/DRT-2100_2010-_Document_n_57-_Canada_Premier_ministre_c._Khadr.pdf" TargetMode="External"/><Relationship Id="rId1" Type="http://schemas.openxmlformats.org/officeDocument/2006/relationships/slideLayout" Target="../slideLayouts/slideLayout2.xml"/><Relationship Id="rId2" Type="http://schemas.openxmlformats.org/officeDocument/2006/relationships/hyperlink" Target="https://scc-csc.lexum.com/scc-csc/scc-csc/en/14610/1/document.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pPr algn="ctr"/>
            <a:r>
              <a:rPr lang="fr-FR" sz="2700" dirty="0" smtClean="0">
                <a:solidFill>
                  <a:srgbClr val="002060"/>
                </a:solidFill>
              </a:rPr>
              <a:t> </a:t>
            </a:r>
            <a:r>
              <a:rPr lang="fr-FR" sz="2400" dirty="0" smtClean="0">
                <a:solidFill>
                  <a:srgbClr val="002060"/>
                </a:solidFill>
              </a:rPr>
              <a:t>Cours 5 février 2018</a:t>
            </a:r>
            <a:br>
              <a:rPr lang="fr-FR" sz="2400" dirty="0" smtClean="0">
                <a:solidFill>
                  <a:srgbClr val="002060"/>
                </a:solidFill>
              </a:rPr>
            </a:br>
            <a:r>
              <a:rPr lang="fr-FR" sz="2400" i="1" dirty="0" smtClean="0">
                <a:solidFill>
                  <a:srgbClr val="002060"/>
                </a:solidFill>
              </a:rPr>
              <a:t>La relation entre le droit international et le droit interne au Canada et au Québec</a:t>
            </a:r>
            <a:endParaRPr lang="fr-FR" sz="2400" i="1" dirty="0">
              <a:solidFill>
                <a:srgbClr val="002060"/>
              </a:solidFill>
            </a:endParaRPr>
          </a:p>
        </p:txBody>
      </p:sp>
      <p:sp>
        <p:nvSpPr>
          <p:cNvPr id="3" name="Sous-titre 2"/>
          <p:cNvSpPr>
            <a:spLocks noGrp="1"/>
          </p:cNvSpPr>
          <p:nvPr>
            <p:ph type="subTitle" idx="1"/>
          </p:nvPr>
        </p:nvSpPr>
        <p:spPr>
          <a:xfrm>
            <a:off x="1219200" y="5124450"/>
            <a:ext cx="6858000" cy="824830"/>
          </a:xfrm>
        </p:spPr>
        <p:txBody>
          <a:bodyPr>
            <a:noAutofit/>
          </a:bodyPr>
          <a:lstStyle/>
          <a:p>
            <a:pPr algn="ctr"/>
            <a:r>
              <a:rPr lang="fr-FR" sz="1600" b="1" dirty="0" smtClean="0"/>
              <a:t>DANIEL TURP</a:t>
            </a:r>
          </a:p>
          <a:p>
            <a:pPr algn="ctr"/>
            <a:r>
              <a:rPr lang="fr-FR" sz="1600" i="1" dirty="0" smtClean="0"/>
              <a:t>Professeur titulaire à  la Faculté de droit de l’Université de Montréal</a:t>
            </a:r>
            <a:endParaRPr lang="fr-FR" sz="16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CA" sz="1000" dirty="0" smtClean="0"/>
              <a:t>École nationale d’administration publique (ÉNAP)- Droit international public et organisations internationales , ENP</a:t>
            </a:r>
            <a:r>
              <a:rPr lang="fr-CA" sz="1000" dirty="0"/>
              <a:t> </a:t>
            </a:r>
            <a:r>
              <a:rPr lang="fr-CA" sz="1000" dirty="0" smtClean="0"/>
              <a:t>7418- Hiver 2018</a:t>
            </a:r>
            <a:endParaRPr lang="fr-CA" sz="1000" dirty="0"/>
          </a:p>
        </p:txBody>
      </p:sp>
      <p:pic>
        <p:nvPicPr>
          <p:cNvPr id="4" name="Imag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980728"/>
            <a:ext cx="3074866" cy="1663452"/>
          </a:xfrm>
          <a:prstGeom prst="rect">
            <a:avLst/>
          </a:prstGeom>
        </p:spPr>
      </p:pic>
      <p:pic>
        <p:nvPicPr>
          <p:cNvPr id="6" name="Image 5" descr="1000px-International_Criminal_Court_logo.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980728"/>
            <a:ext cx="2056811" cy="1775027"/>
          </a:xfrm>
          <a:prstGeom prst="rect">
            <a:avLst/>
          </a:prstGeom>
        </p:spPr>
      </p:pic>
      <p:pic>
        <p:nvPicPr>
          <p:cNvPr id="8" name="Image 7" descr="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908720"/>
            <a:ext cx="1676400" cy="1676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FR" sz="2000" i="1" dirty="0">
                <a:solidFill>
                  <a:srgbClr val="002060"/>
                </a:solidFill>
              </a:rPr>
              <a:t>La relation entre le droit international et le droit interne</a:t>
            </a:r>
            <a:br>
              <a:rPr lang="fr-FR" sz="2000" i="1" dirty="0">
                <a:solidFill>
                  <a:srgbClr val="002060"/>
                </a:solidFill>
              </a:rPr>
            </a:br>
            <a:r>
              <a:rPr lang="fr-FR" sz="2000" i="1" dirty="0">
                <a:solidFill>
                  <a:srgbClr val="002060"/>
                </a:solidFill>
              </a:rPr>
              <a:t>au Canada et au Québec</a:t>
            </a:r>
            <a:endParaRPr lang="fr-FR" sz="2000" dirty="0" smtClean="0">
              <a:solidFill>
                <a:schemeClr val="tx1"/>
              </a:solidFill>
            </a:endParaRPr>
          </a:p>
        </p:txBody>
      </p:sp>
      <p:sp>
        <p:nvSpPr>
          <p:cNvPr id="3" name="Espace réservé du contenu 2"/>
          <p:cNvSpPr>
            <a:spLocks noGrp="1"/>
          </p:cNvSpPr>
          <p:nvPr>
            <p:ph sz="quarter" idx="1"/>
          </p:nvPr>
        </p:nvSpPr>
        <p:spPr>
          <a:xfrm>
            <a:off x="457200" y="1052736"/>
            <a:ext cx="8229600" cy="5184576"/>
          </a:xfrm>
        </p:spPr>
        <p:txBody>
          <a:bodyPr>
            <a:normAutofit fontScale="25000" lnSpcReduction="20000"/>
          </a:bodyPr>
          <a:lstStyle/>
          <a:p>
            <a:pPr algn="just">
              <a:buNone/>
            </a:pPr>
            <a:r>
              <a:rPr lang="fr-CA" sz="5600" b="1" dirty="0" smtClean="0"/>
              <a:t>II- L’application directe de la coutume internationale et </a:t>
            </a:r>
            <a:r>
              <a:rPr lang="fr-CA" sz="5600" b="1" dirty="0"/>
              <a:t>d</a:t>
            </a:r>
            <a:r>
              <a:rPr lang="fr-CA" sz="5600" b="1" dirty="0" smtClean="0"/>
              <a:t>es principes généraux</a:t>
            </a:r>
            <a:endParaRPr lang="fr-CA" sz="5600" dirty="0"/>
          </a:p>
          <a:p>
            <a:pPr algn="just">
              <a:buNone/>
            </a:pPr>
            <a:endParaRPr lang="fr-CA" sz="5600" dirty="0" smtClean="0"/>
          </a:p>
          <a:p>
            <a:pPr algn="just">
              <a:buNone/>
            </a:pPr>
            <a:r>
              <a:rPr lang="fr-CA" sz="5600" b="1" dirty="0" smtClean="0"/>
              <a:t>A- La règle de l’application directe de la coutume internationale et des principes généraux </a:t>
            </a:r>
            <a:br>
              <a:rPr lang="fr-CA" sz="5600" b="1" dirty="0" smtClean="0"/>
            </a:br>
            <a:endParaRPr lang="fr-CA" sz="5600" b="1" dirty="0" smtClean="0"/>
          </a:p>
          <a:p>
            <a:pPr marL="0" indent="0" algn="just">
              <a:buNone/>
            </a:pPr>
            <a:r>
              <a:rPr lang="fr-CA" sz="4800" dirty="0" smtClean="0"/>
              <a:t>- Application directe en droit international, </a:t>
            </a:r>
            <a:r>
              <a:rPr lang="fr-CA" sz="4800" b="1" dirty="0" smtClean="0">
                <a:hlinkClick r:id="rId2"/>
              </a:rPr>
              <a:t>- </a:t>
            </a:r>
            <a:r>
              <a:rPr sz="4800" b="1" dirty="0" smtClean="0">
                <a:hlinkClick r:id="rId2"/>
              </a:rPr>
              <a:t>CSC, </a:t>
            </a:r>
            <a:r>
              <a:rPr sz="4800" b="1" i="1" dirty="0" smtClean="0">
                <a:hlinkClick r:id="rId2"/>
              </a:rPr>
              <a:t>R.</a:t>
            </a:r>
            <a:r>
              <a:rPr sz="4800" b="1" dirty="0" smtClean="0">
                <a:hlinkClick r:id="rId2"/>
              </a:rPr>
              <a:t> c. </a:t>
            </a:r>
            <a:r>
              <a:rPr sz="4800" b="1" i="1" dirty="0" smtClean="0">
                <a:hlinkClick r:id="rId2"/>
              </a:rPr>
              <a:t>Hape</a:t>
            </a:r>
            <a:r>
              <a:rPr sz="4800" b="1" dirty="0" smtClean="0"/>
              <a:t> (2007)</a:t>
            </a:r>
            <a:r>
              <a:rPr lang="fr-CA" sz="4800" b="1" dirty="0"/>
              <a:t> </a:t>
            </a:r>
            <a:r>
              <a:rPr lang="fr-CA" sz="4800" b="1" dirty="0" smtClean="0"/>
              <a:t>:</a:t>
            </a:r>
            <a:r>
              <a:rPr lang="fr-FR" sz="4800" dirty="0" smtClean="0"/>
              <a:t> §</a:t>
            </a:r>
            <a:r>
              <a:rPr lang="fr-CA" sz="4800" dirty="0" smtClean="0"/>
              <a:t> </a:t>
            </a:r>
            <a:r>
              <a:rPr lang="fr-FR" sz="4800" dirty="0" smtClean="0"/>
              <a:t>46 : L’égalité souveraine demeure un fondement de l’ordre juridique international. Ses principes fondamentaux- dont la non-intervention et le respect de la souveraineté territoriale des autres États- doivent être assimilés à tout le moins à des règles de droit international coutumier fermement établies, comme en a décidé la Cour internationale de Justice dans l’</a:t>
            </a:r>
            <a:r>
              <a:rPr lang="fr-FR" sz="4800" i="1" dirty="0" smtClean="0"/>
              <a:t>Affaire des activités militaires et paramilitaires au Nicaragua et contre celui-ci (Nicaragua c. États-Unis d’Amérique)</a:t>
            </a:r>
            <a:r>
              <a:rPr lang="fr-FR" sz="4800" dirty="0" smtClean="0"/>
              <a:t>, [1986] C.I.J. Rec. 14, p. 106, en reconnaissant la non-intervention comme un principe de droit coutumier. Comme la Cour internationale de Justice l’a alors signalé, l’assimilation de ces principes à la coutume internationale est étayée tant par la pratique des États que par l’</a:t>
            </a:r>
            <a:r>
              <a:rPr lang="fr-FR" sz="4800" i="1" dirty="0" smtClean="0"/>
              <a:t>opinio juris</a:t>
            </a:r>
            <a:r>
              <a:rPr lang="fr-FR" sz="4800" dirty="0" smtClean="0"/>
              <a:t>, soit les deux éléments essentiels du droit international coutumier. Les principes du droit international coutumier lient tous les États, sauf s’ils sont écartés par une autre coutume ou un traité international. </a:t>
            </a:r>
            <a:r>
              <a:rPr lang="fr-FR" sz="4800" b="1" dirty="0" smtClean="0"/>
              <a:t>Ainsi, sauf disposition incompatible, les principes de la non-intervention et de la souveraineté territoriale peuvent être incorporés à la </a:t>
            </a:r>
            <a:r>
              <a:rPr lang="fr-FR" sz="4800" b="1" i="1" dirty="0" smtClean="0"/>
              <a:t>common law</a:t>
            </a:r>
            <a:r>
              <a:rPr lang="fr-FR" sz="4800" b="1" dirty="0" smtClean="0"/>
              <a:t> du Canada. Ces principes doivent également être pris en compte pour déterminer la portée extraterritoriale de la </a:t>
            </a:r>
            <a:r>
              <a:rPr lang="fr-FR" sz="4800" b="1" i="1" dirty="0" smtClean="0"/>
              <a:t>Charte.</a:t>
            </a:r>
            <a:endParaRPr lang="fr-CA" sz="4800" dirty="0" smtClean="0"/>
          </a:p>
          <a:p>
            <a:pPr marL="0" indent="0" algn="just">
              <a:buNone/>
            </a:pPr>
            <a:r>
              <a:rPr lang="fr-CA" sz="4800" dirty="0" smtClean="0"/>
              <a:t>- Les principes généraux de droit dans l’ordre juridique canadien et québécois :</a:t>
            </a:r>
            <a:r>
              <a:rPr lang="fr-FR" sz="4800" dirty="0" smtClean="0"/>
              <a:t> </a:t>
            </a:r>
            <a:endParaRPr lang="fr-CA" sz="4800" dirty="0" smtClean="0"/>
          </a:p>
          <a:p>
            <a:pPr marL="0" indent="0" algn="just">
              <a:buNone/>
            </a:pPr>
            <a:r>
              <a:rPr lang="fr-CA" sz="4800" b="1" i="1" dirty="0" smtClean="0"/>
              <a:t>Charte canadienne des droits et libertés </a:t>
            </a:r>
            <a:r>
              <a:rPr lang="fr-CA" sz="4800" dirty="0" smtClean="0"/>
              <a:t>« Art. </a:t>
            </a:r>
            <a:r>
              <a:rPr lang="fr-CA" sz="4800" b="1" dirty="0" smtClean="0"/>
              <a:t>11.</a:t>
            </a:r>
            <a:r>
              <a:rPr lang="fr-CA" sz="4800" dirty="0" smtClean="0"/>
              <a:t> Tout inculpé a le droit : […] : </a:t>
            </a:r>
            <a:r>
              <a:rPr lang="fr-CA" sz="4800" i="1" dirty="0" smtClean="0"/>
              <a:t>g</a:t>
            </a:r>
            <a:r>
              <a:rPr lang="fr-CA" sz="4800" dirty="0" smtClean="0"/>
              <a:t>) de ne pas être déclaré coupable en raison d’une action ou d’une omission qui, au moment où elle est survenue, ne constituait pas une infraction d’après le droit interne du Canada ou le droit international et n’avait pas de caractère criminel d’après </a:t>
            </a:r>
            <a:r>
              <a:rPr lang="fr-CA" sz="4800" b="1" dirty="0" smtClean="0"/>
              <a:t>les principes généraux de droit reconnus</a:t>
            </a:r>
            <a:r>
              <a:rPr lang="fr-CA" sz="4800" dirty="0" smtClean="0"/>
              <a:t> par l’ensemble des nations</a:t>
            </a:r>
            <a:r>
              <a:rPr lang="fr-CA" sz="4800" dirty="0"/>
              <a:t> </a:t>
            </a:r>
            <a:r>
              <a:rPr lang="fr-CA" sz="4800" dirty="0" smtClean="0"/>
              <a:t>»;</a:t>
            </a:r>
          </a:p>
          <a:p>
            <a:pPr marL="0" indent="0" algn="just">
              <a:buNone/>
            </a:pPr>
            <a:r>
              <a:rPr lang="fr-CA" sz="4800" dirty="0" smtClean="0"/>
              <a:t>- Voir par ailleurs le </a:t>
            </a:r>
            <a:r>
              <a:rPr lang="fr-CA" sz="4800" i="1" dirty="0" smtClean="0"/>
              <a:t>Code civil du Québec </a:t>
            </a:r>
            <a:r>
              <a:rPr lang="fr-CA" sz="4800" dirty="0" smtClean="0"/>
              <a:t>: « Art. 2807 : </a:t>
            </a:r>
            <a:r>
              <a:rPr lang="fr-CA" sz="4800" dirty="0"/>
              <a:t> </a:t>
            </a:r>
            <a:r>
              <a:rPr lang="fr-CA" sz="4800" dirty="0" smtClean="0"/>
              <a:t>Le </a:t>
            </a:r>
            <a:r>
              <a:rPr lang="fr-CA" sz="4800" dirty="0"/>
              <a:t>tribunal doit prendre connaissance d’office du droit en vigueur au </a:t>
            </a:r>
            <a:r>
              <a:rPr lang="fr-CA" sz="4800" dirty="0" smtClean="0"/>
              <a:t>Québec. Doivent </a:t>
            </a:r>
            <a:r>
              <a:rPr lang="fr-CA" sz="4800" dirty="0"/>
              <a:t>cependant être allégués les textes d’application des lois en vigueur au Québec, qui ne sont pas publiés à la </a:t>
            </a:r>
            <a:r>
              <a:rPr lang="fr-CA" sz="4800" i="1" dirty="0"/>
              <a:t>Gazette officielle du Québec</a:t>
            </a:r>
            <a:r>
              <a:rPr lang="fr-CA" sz="4800" dirty="0"/>
              <a:t> ou d’une autre manière prévue par la loi, les traités et accords internationaux s’appliquant au Québec qui ne sont pas intégrés dans un texte de loi, ainsi que le droit international coutumier</a:t>
            </a:r>
            <a:r>
              <a:rPr lang="fr-CA" sz="4800" dirty="0" smtClean="0"/>
              <a:t>.</a:t>
            </a:r>
          </a:p>
          <a:p>
            <a:pPr marL="0" indent="0" algn="just">
              <a:buNone/>
            </a:pPr>
            <a:endParaRPr lang="fr-CA" sz="4800" dirty="0"/>
          </a:p>
          <a:p>
            <a:pPr marL="0" indent="0" algn="just">
              <a:buNone/>
            </a:pPr>
            <a:r>
              <a:rPr lang="fr-CA" sz="4800" b="1" dirty="0" smtClean="0"/>
              <a:t>B- </a:t>
            </a:r>
            <a:r>
              <a:rPr lang="fr-CA" sz="4800" b="1" dirty="0" smtClean="0"/>
              <a:t>Le tempérament à </a:t>
            </a:r>
            <a:r>
              <a:rPr lang="fr-CA" sz="4800" b="1" dirty="0" smtClean="0"/>
              <a:t>la règle de  l’application </a:t>
            </a:r>
            <a:r>
              <a:rPr lang="fr-CA" sz="4800" b="1" dirty="0"/>
              <a:t>directe de la coutume internationale et des principes </a:t>
            </a:r>
            <a:r>
              <a:rPr lang="fr-CA" sz="4800" b="1" dirty="0" smtClean="0"/>
              <a:t>généraux</a:t>
            </a:r>
          </a:p>
          <a:p>
            <a:pPr marL="0" indent="0" algn="just">
              <a:buNone/>
            </a:pPr>
            <a:r>
              <a:rPr lang="fr-CA" sz="4800" dirty="0" smtClean="0"/>
              <a:t>- Même </a:t>
            </a:r>
            <a:r>
              <a:rPr lang="fr-CA" sz="4800" dirty="0" smtClean="0"/>
              <a:t>si le principe d’application directe de coutume internationale a été reconnu et appliqué par les tribunaux. la maxime « </a:t>
            </a:r>
            <a:r>
              <a:rPr lang="fr-CA" sz="4800" i="1" dirty="0" smtClean="0"/>
              <a:t>international </a:t>
            </a:r>
            <a:r>
              <a:rPr lang="fr-CA" sz="4800" i="1" dirty="0" err="1"/>
              <a:t>law</a:t>
            </a:r>
            <a:r>
              <a:rPr lang="fr-CA" sz="4800" i="1" dirty="0"/>
              <a:t> </a:t>
            </a:r>
            <a:r>
              <a:rPr lang="fr-CA" sz="4800" i="1" dirty="0" err="1"/>
              <a:t>is</a:t>
            </a:r>
            <a:r>
              <a:rPr lang="fr-CA" sz="4800" i="1" dirty="0"/>
              <a:t> part of the </a:t>
            </a:r>
            <a:r>
              <a:rPr lang="fr-CA" sz="4800" i="1" dirty="0" err="1"/>
              <a:t>law</a:t>
            </a:r>
            <a:r>
              <a:rPr lang="fr-CA" sz="4800" i="1" dirty="0"/>
              <a:t> of the </a:t>
            </a:r>
            <a:r>
              <a:rPr lang="fr-CA" sz="4800" i="1" dirty="0" smtClean="0"/>
              <a:t>land » </a:t>
            </a:r>
            <a:r>
              <a:rPr lang="fr-CA" sz="4800" dirty="0" smtClean="0"/>
              <a:t>a été </a:t>
            </a:r>
            <a:r>
              <a:rPr lang="fr-CA" sz="4800" dirty="0" smtClean="0"/>
              <a:t>atténuée </a:t>
            </a:r>
            <a:r>
              <a:rPr lang="fr-CA" sz="4800" dirty="0" smtClean="0"/>
              <a:t>par la qualification «  </a:t>
            </a:r>
            <a:r>
              <a:rPr lang="fr-CA" sz="4800" i="1" dirty="0"/>
              <a:t>but </a:t>
            </a:r>
            <a:r>
              <a:rPr lang="fr-CA" sz="4800" i="1" dirty="0" err="1"/>
              <a:t>yields</a:t>
            </a:r>
            <a:r>
              <a:rPr lang="fr-CA" sz="4800" i="1" dirty="0"/>
              <a:t> to </a:t>
            </a:r>
            <a:r>
              <a:rPr lang="fr-CA" sz="4800" i="1" dirty="0" err="1"/>
              <a:t>statute</a:t>
            </a:r>
            <a:r>
              <a:rPr lang="fr-CA" sz="4800" i="1" dirty="0"/>
              <a:t> </a:t>
            </a:r>
            <a:r>
              <a:rPr lang="fr-CA" sz="4800" i="1" dirty="0" smtClean="0"/>
              <a:t>»;</a:t>
            </a:r>
          </a:p>
          <a:p>
            <a:pPr marL="0" indent="0" algn="just">
              <a:buNone/>
            </a:pPr>
            <a:r>
              <a:rPr lang="fr-CA" sz="4800" i="1" dirty="0" smtClean="0"/>
              <a:t>- </a:t>
            </a:r>
            <a:r>
              <a:rPr lang="fr-CA" sz="4800" dirty="0" smtClean="0"/>
              <a:t>Voir l’affaire </a:t>
            </a:r>
            <a:r>
              <a:rPr lang="fr-CA" sz="4800" i="1" dirty="0" smtClean="0"/>
              <a:t>des Ambassades </a:t>
            </a:r>
            <a:r>
              <a:rPr lang="fr-CA" sz="4800" dirty="0" smtClean="0"/>
              <a:t>[1943] R.C.S. 208 </a:t>
            </a:r>
            <a:endParaRPr lang="fr-CA" sz="4800" dirty="0"/>
          </a:p>
          <a:p>
            <a:pPr algn="just">
              <a:buFontTx/>
              <a:buChar char="-"/>
            </a:pPr>
            <a:endParaRPr lang="fr-CA" sz="4800" dirty="0"/>
          </a:p>
          <a:p>
            <a:pPr algn="just">
              <a:buNone/>
            </a:pPr>
            <a:endParaRPr lang="fr-FR" sz="56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a:t>École nationale d’administration publique (ÉNAP)- Droit international public et organisations internationales , ENP 7418- Hiver 2018</a:t>
            </a:r>
          </a:p>
          <a:p>
            <a:pPr algn="ctr"/>
            <a:endParaRPr lang="fr-CA" sz="1100" dirty="0"/>
          </a:p>
        </p:txBody>
      </p:sp>
    </p:spTree>
    <p:extLst>
      <p:ext uri="{BB962C8B-B14F-4D97-AF65-F5344CB8AC3E}">
        <p14:creationId xmlns:p14="http://schemas.microsoft.com/office/powerpoint/2010/main" val="18921439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12304"/>
          </a:xfrm>
        </p:spPr>
        <p:txBody>
          <a:bodyPr>
            <a:noAutofit/>
          </a:bodyPr>
          <a:lstStyle/>
          <a:p>
            <a:pPr algn="ctr"/>
            <a:r>
              <a:rPr lang="fr-FR" sz="2000" i="1" dirty="0">
                <a:solidFill>
                  <a:srgbClr val="002060"/>
                </a:solidFill>
              </a:rPr>
              <a:t>La relation entre le droit international et le droit interne</a:t>
            </a:r>
            <a:br>
              <a:rPr lang="fr-FR" sz="2000" i="1" dirty="0">
                <a:solidFill>
                  <a:srgbClr val="002060"/>
                </a:solidFill>
              </a:rPr>
            </a:br>
            <a:r>
              <a:rPr lang="fr-FR" sz="2000" i="1" dirty="0">
                <a:solidFill>
                  <a:srgbClr val="002060"/>
                </a:solidFill>
              </a:rPr>
              <a:t>au Canada et au Québec</a:t>
            </a:r>
            <a:endParaRPr lang="fr-FR" sz="2000" dirty="0">
              <a:solidFill>
                <a:srgbClr val="002060"/>
              </a:solidFill>
            </a:endParaRPr>
          </a:p>
        </p:txBody>
      </p:sp>
      <p:sp>
        <p:nvSpPr>
          <p:cNvPr id="3" name="Espace réservé du contenu 2"/>
          <p:cNvSpPr>
            <a:spLocks noGrp="1"/>
          </p:cNvSpPr>
          <p:nvPr>
            <p:ph sz="quarter" idx="1"/>
          </p:nvPr>
        </p:nvSpPr>
        <p:spPr>
          <a:xfrm>
            <a:off x="457200" y="908720"/>
            <a:ext cx="8229600" cy="5400600"/>
          </a:xfrm>
        </p:spPr>
        <p:txBody>
          <a:bodyPr>
            <a:normAutofit fontScale="25000" lnSpcReduction="20000"/>
          </a:bodyPr>
          <a:lstStyle/>
          <a:p>
            <a:pPr lvl="1" algn="ctr">
              <a:buNone/>
            </a:pPr>
            <a:r>
              <a:rPr lang="fr-FR" sz="5600" b="1" dirty="0" smtClean="0"/>
              <a:t>CONCLUSION</a:t>
            </a:r>
          </a:p>
          <a:p>
            <a:pPr marL="274320" lvl="1" indent="0" algn="just">
              <a:buNone/>
            </a:pPr>
            <a:endParaRPr lang="fr-FR" sz="5600" dirty="0"/>
          </a:p>
          <a:p>
            <a:pPr marL="274320" lvl="1" indent="0" algn="just">
              <a:buNone/>
            </a:pPr>
            <a:r>
              <a:rPr lang="fr-FR" sz="5600" dirty="0" smtClean="0"/>
              <a:t>- La question </a:t>
            </a:r>
            <a:r>
              <a:rPr lang="fr-FR" sz="5600" dirty="0" smtClean="0"/>
              <a:t>de la relations </a:t>
            </a:r>
            <a:r>
              <a:rPr lang="fr-FR" sz="5600" dirty="0" smtClean="0"/>
              <a:t>entre le droit international et le droit interne au Canada et au Québec est source de confusion et devrait faire faire l’objet d’une réflexion nouvelle visant à adopter des règles </a:t>
            </a:r>
            <a:r>
              <a:rPr lang="fr-FR" sz="5600" dirty="0" smtClean="0"/>
              <a:t>claires </a:t>
            </a:r>
            <a:r>
              <a:rPr lang="fr-FR" sz="5600" dirty="0" smtClean="0"/>
              <a:t>sur ces rapports;</a:t>
            </a:r>
          </a:p>
          <a:p>
            <a:pPr marL="274320" lvl="1" indent="0" algn="just">
              <a:buNone/>
            </a:pPr>
            <a:r>
              <a:rPr lang="fr-FR" sz="5600" dirty="0" smtClean="0"/>
              <a:t>- Une </a:t>
            </a:r>
            <a:r>
              <a:rPr lang="fr-FR" sz="5600" dirty="0" smtClean="0"/>
              <a:t>révision de </a:t>
            </a:r>
            <a:r>
              <a:rPr lang="fr-FR" sz="5600" i="1" dirty="0" smtClean="0"/>
              <a:t>la Constitution du Canada </a:t>
            </a:r>
            <a:r>
              <a:rPr lang="fr-FR" sz="5600" dirty="0" smtClean="0"/>
              <a:t>s’imposerait à cet égard, mais les procédures de modification prévues à </a:t>
            </a:r>
            <a:r>
              <a:rPr lang="fr-FR" sz="5600" i="1" dirty="0" smtClean="0"/>
              <a:t>Loi constitutionnelle de 1982 </a:t>
            </a:r>
            <a:r>
              <a:rPr lang="fr-FR" sz="5600" dirty="0" smtClean="0"/>
              <a:t>rendent improbable l’adoption de nouvelles </a:t>
            </a:r>
            <a:r>
              <a:rPr lang="fr-FR" sz="5600" dirty="0" smtClean="0"/>
              <a:t>règles </a:t>
            </a:r>
            <a:r>
              <a:rPr lang="fr-FR" sz="5600" dirty="0" smtClean="0"/>
              <a:t>sur </a:t>
            </a:r>
            <a:r>
              <a:rPr lang="fr-FR" sz="5600" dirty="0" smtClean="0"/>
              <a:t>une telle relation;</a:t>
            </a:r>
            <a:endParaRPr lang="fr-FR" sz="5600" dirty="0" smtClean="0"/>
          </a:p>
          <a:p>
            <a:pPr marL="274320" lvl="1" indent="0" algn="just">
              <a:buNone/>
            </a:pPr>
            <a:r>
              <a:rPr lang="fr-FR" sz="5600" dirty="0" smtClean="0"/>
              <a:t>- Des modifications aux lois fédérales ainsi que l’élaboration d’une entente intergouvernementale pourraient être envisagés de façon à clarifier les règles applications en la matière;</a:t>
            </a:r>
          </a:p>
          <a:p>
            <a:pPr marL="274320" lvl="1" indent="0" algn="just">
              <a:buNone/>
            </a:pPr>
            <a:r>
              <a:rPr lang="fr-FR" sz="5600" dirty="0" smtClean="0"/>
              <a:t>- Le Québec </a:t>
            </a:r>
            <a:r>
              <a:rPr lang="fr-FR" sz="5600" dirty="0" smtClean="0"/>
              <a:t>pourrait par ailleurs, et </a:t>
            </a:r>
            <a:r>
              <a:rPr lang="fr-FR" sz="5600" dirty="0" smtClean="0"/>
              <a:t>de sa propre </a:t>
            </a:r>
            <a:r>
              <a:rPr lang="fr-FR" sz="5600" dirty="0" smtClean="0"/>
              <a:t>initiative, </a:t>
            </a:r>
            <a:r>
              <a:rPr lang="fr-FR" sz="5600" dirty="0" smtClean="0"/>
              <a:t>adopter des règles relatives </a:t>
            </a:r>
            <a:r>
              <a:rPr lang="fr-FR" sz="5600" dirty="0" smtClean="0"/>
              <a:t>à la relation entre </a:t>
            </a:r>
            <a:r>
              <a:rPr lang="fr-FR" sz="5600" dirty="0" smtClean="0"/>
              <a:t>le droit international et le droit interne québécois, et envisager d’enchâsser de telles règles dans </a:t>
            </a:r>
            <a:r>
              <a:rPr lang="fr-FR" sz="5600" dirty="0" smtClean="0"/>
              <a:t>une loi fondamentale dans des termes qui pourraient ressembler à ceux-ci :</a:t>
            </a:r>
            <a:endParaRPr lang="fr-FR" sz="5600" dirty="0" smtClean="0"/>
          </a:p>
          <a:p>
            <a:pPr marL="274320" lvl="1" indent="0" algn="ctr">
              <a:buNone/>
            </a:pPr>
            <a:r>
              <a:rPr lang="fr-CA" sz="4000" dirty="0" smtClean="0"/>
              <a:t>TITRE </a:t>
            </a:r>
            <a:r>
              <a:rPr lang="fr-CA" sz="4000" dirty="0"/>
              <a:t>V</a:t>
            </a:r>
          </a:p>
          <a:p>
            <a:pPr marL="0" indent="0" algn="ctr">
              <a:buNone/>
            </a:pPr>
            <a:r>
              <a:rPr lang="fr-CA" sz="4000" dirty="0"/>
              <a:t>DES RELATIONS INTERNATIONALES DU </a:t>
            </a:r>
            <a:r>
              <a:rPr lang="fr-CA" sz="4000" dirty="0" smtClean="0"/>
              <a:t>QUÉBEC</a:t>
            </a:r>
            <a:endParaRPr lang="fr-CA" sz="4000" dirty="0"/>
          </a:p>
          <a:p>
            <a:pPr marL="0" indent="0" algn="just">
              <a:buNone/>
            </a:pPr>
            <a:r>
              <a:rPr lang="fr-CA" sz="4000" dirty="0"/>
              <a:t>25.  Le Québec conduit ses relations internationales selon  les principes du respect des règles du droit international,  de la coopération avec les institutions internationales, du  développement humain et du développement durable, de  la diversité culturelle et linguistique et du règlement pacifique des différends internationaux</a:t>
            </a:r>
            <a:r>
              <a:rPr lang="fr-CA" sz="4000" dirty="0" smtClean="0"/>
              <a:t>.</a:t>
            </a:r>
            <a:r>
              <a:rPr lang="fr-CA" sz="4000" dirty="0"/>
              <a:t> </a:t>
            </a:r>
          </a:p>
          <a:p>
            <a:pPr marL="0" indent="0" algn="just">
              <a:buNone/>
            </a:pPr>
            <a:r>
              <a:rPr lang="fr-CA" sz="4000" dirty="0"/>
              <a:t>Le gouvernement négocie et signe les </a:t>
            </a:r>
            <a:r>
              <a:rPr lang="fr-CA" sz="4000" dirty="0" smtClean="0"/>
              <a:t>engagements </a:t>
            </a:r>
            <a:r>
              <a:rPr lang="fr-CA" sz="4000" dirty="0"/>
              <a:t>internationaux du Québec</a:t>
            </a:r>
            <a:r>
              <a:rPr lang="fr-CA" sz="4000" dirty="0" smtClean="0"/>
              <a:t>.</a:t>
            </a:r>
            <a:r>
              <a:rPr lang="fr-CA" sz="4000" dirty="0"/>
              <a:t> </a:t>
            </a:r>
          </a:p>
          <a:p>
            <a:pPr marL="0" indent="0" algn="just">
              <a:buNone/>
            </a:pPr>
            <a:r>
              <a:rPr lang="fr-CA" sz="4000" dirty="0"/>
              <a:t>Tout engagement international qui constitue, en vertu de  la loi, un engagement international important doit être  approuvé au préalable par le Parlement du Québec</a:t>
            </a:r>
            <a:r>
              <a:rPr lang="fr-CA" sz="4000" dirty="0" smtClean="0"/>
              <a:t>.</a:t>
            </a:r>
            <a:r>
              <a:rPr lang="fr-CA" sz="4000" dirty="0"/>
              <a:t> </a:t>
            </a:r>
          </a:p>
          <a:p>
            <a:pPr marL="0" indent="0" algn="just">
              <a:buNone/>
            </a:pPr>
            <a:r>
              <a:rPr lang="fr-CA" sz="4000" dirty="0"/>
              <a:t>Tout engagement international qui constitue, en vertu de  la loi, un engagement international fondamental doit être  approuvé au préalable par le peuple du Québec à  l’occasion d’une consultation populaire.</a:t>
            </a:r>
          </a:p>
          <a:p>
            <a:pPr marL="0" indent="0" algn="just">
              <a:buNone/>
            </a:pPr>
            <a:r>
              <a:rPr lang="fr-CA" sz="4000" dirty="0" smtClean="0"/>
              <a:t>Le </a:t>
            </a:r>
            <a:r>
              <a:rPr lang="fr-CA" sz="4000" dirty="0"/>
              <a:t>gouvernement assure la représentation du Québec auprès des peuples, des États et des institutions  </a:t>
            </a:r>
            <a:r>
              <a:rPr lang="fr-CA" sz="4000" dirty="0" smtClean="0"/>
              <a:t>internationales.</a:t>
            </a:r>
          </a:p>
          <a:p>
            <a:pPr marL="0" indent="0" algn="just">
              <a:buNone/>
            </a:pPr>
            <a:r>
              <a:rPr lang="fr-CA" sz="4000" b="1" dirty="0" smtClean="0">
                <a:solidFill>
                  <a:srgbClr val="FF0000"/>
                </a:solidFill>
              </a:rPr>
              <a:t>Les </a:t>
            </a:r>
            <a:r>
              <a:rPr lang="fr-CA" sz="4000" b="1" dirty="0">
                <a:solidFill>
                  <a:srgbClr val="FF0000"/>
                </a:solidFill>
              </a:rPr>
              <a:t>règles du droit international l’emportent sur toutes  règles de droit interne québécois qui leur sont  incompatibles, y compris les règles contenues dans la  présente Constitution</a:t>
            </a:r>
            <a:r>
              <a:rPr lang="fr-CA" sz="4000" b="1" dirty="0" smtClean="0">
                <a:solidFill>
                  <a:srgbClr val="FF0000"/>
                </a:solidFill>
              </a:rPr>
              <a:t>.</a:t>
            </a:r>
          </a:p>
          <a:p>
            <a:pPr marL="0" indent="0" algn="just">
              <a:buNone/>
            </a:pPr>
            <a:r>
              <a:rPr lang="fr-CA" sz="4000" b="1" i="1" dirty="0" smtClean="0">
                <a:solidFill>
                  <a:srgbClr val="FF0000"/>
                </a:solidFill>
              </a:rPr>
              <a:t>- </a:t>
            </a:r>
            <a:r>
              <a:rPr lang="fr-FR" sz="4800" dirty="0" smtClean="0"/>
              <a:t>Voir </a:t>
            </a:r>
            <a:r>
              <a:rPr lang="fr-CA" sz="4800" dirty="0" smtClean="0"/>
              <a:t>Daniel TURP,  « De la constitution québécoise à la Constitution de la République québécoise », dans Daniel TURP</a:t>
            </a:r>
            <a:r>
              <a:rPr lang="fr-CA" sz="4800" i="1" dirty="0" smtClean="0"/>
              <a:t>, La Constitution québécoise : Essais sur le droit du Québec de se doter de sa propre loi fondamentale</a:t>
            </a:r>
            <a:r>
              <a:rPr lang="fr-CA" sz="4800" dirty="0" smtClean="0"/>
              <a:t>, Montréal, Éditions JFD, 2013,  p. 536-537 et 519.</a:t>
            </a:r>
            <a:endParaRPr lang="fr-FR" sz="4800" b="1" i="1" dirty="0"/>
          </a:p>
          <a:p>
            <a:pPr lvl="1" algn="just">
              <a:buNone/>
            </a:pPr>
            <a:r>
              <a:rPr lang="fr-FR" sz="4800" dirty="0" smtClean="0"/>
              <a:t>-</a:t>
            </a:r>
            <a:endParaRPr lang="fr-FR" sz="4800" dirty="0" smtClean="0"/>
          </a:p>
          <a:p>
            <a:pPr lvl="1" algn="just"/>
            <a:endParaRPr lang="fr-FR" sz="2000"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a:t>École nationale d’administration publique (ÉNAP)- Droit international public et organisations internationales , ENP 7418- Hiver 2018</a:t>
            </a:r>
          </a:p>
        </p:txBody>
      </p:sp>
    </p:spTree>
    <p:extLst>
      <p:ext uri="{BB962C8B-B14F-4D97-AF65-F5344CB8AC3E}">
        <p14:creationId xmlns:p14="http://schemas.microsoft.com/office/powerpoint/2010/main" val="33726291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Autofit/>
          </a:bodyPr>
          <a:lstStyle/>
          <a:p>
            <a:pPr algn="ctr"/>
            <a:r>
              <a:rPr lang="fr-FR" sz="2000" i="1" dirty="0">
                <a:solidFill>
                  <a:srgbClr val="002060"/>
                </a:solidFill>
              </a:rPr>
              <a:t>La relation entre le droit international et le droit </a:t>
            </a:r>
            <a:r>
              <a:rPr lang="fr-FR" sz="2000" i="1" dirty="0" smtClean="0">
                <a:solidFill>
                  <a:srgbClr val="002060"/>
                </a:solidFill>
              </a:rPr>
              <a:t>interne</a:t>
            </a:r>
            <a:br>
              <a:rPr lang="fr-FR" sz="2000" i="1" dirty="0" smtClean="0">
                <a:solidFill>
                  <a:srgbClr val="002060"/>
                </a:solidFill>
              </a:rPr>
            </a:br>
            <a:r>
              <a:rPr lang="fr-FR" sz="2000" i="1" dirty="0" smtClean="0">
                <a:solidFill>
                  <a:srgbClr val="002060"/>
                </a:solidFill>
              </a:rPr>
              <a:t>au </a:t>
            </a:r>
            <a:r>
              <a:rPr lang="fr-FR" sz="2000" i="1" dirty="0">
                <a:solidFill>
                  <a:srgbClr val="002060"/>
                </a:solidFill>
              </a:rPr>
              <a:t>Canada et au Québec</a:t>
            </a:r>
            <a:endParaRPr lang="fr-FR" sz="2000"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pPr algn="ctr">
              <a:buNone/>
            </a:pPr>
            <a:r>
              <a:rPr sz="1200" b="1" dirty="0" smtClean="0"/>
              <a:t>PLAN DE COURS</a:t>
            </a:r>
            <a:endParaRPr lang="fr-CA" sz="1200" b="1" dirty="0" smtClean="0"/>
          </a:p>
          <a:p>
            <a:pPr algn="ctr">
              <a:buNone/>
            </a:pPr>
            <a:r>
              <a:rPr lang="fr-CA" sz="1200" b="1" dirty="0" smtClean="0"/>
              <a:t/>
            </a:r>
            <a:br>
              <a:rPr lang="fr-CA" sz="1200" b="1" dirty="0" smtClean="0"/>
            </a:br>
            <a:r>
              <a:rPr lang="fr-CA" sz="1200" b="1" dirty="0" smtClean="0"/>
              <a:t>INTRODUCTION</a:t>
            </a:r>
            <a:r>
              <a:rPr sz="1200" dirty="0" smtClean="0"/>
              <a:t/>
            </a:r>
            <a:br>
              <a:rPr sz="1200" dirty="0" smtClean="0"/>
            </a:br>
            <a:r>
              <a:rPr sz="1200" dirty="0" smtClean="0"/>
              <a:t/>
            </a:r>
            <a:br>
              <a:rPr sz="1200" dirty="0" smtClean="0"/>
            </a:br>
            <a:r>
              <a:rPr sz="1100" b="1" dirty="0" smtClean="0"/>
              <a:t>I-  L</a:t>
            </a:r>
            <a:r>
              <a:rPr lang="fr-CA" sz="1100" b="1" dirty="0" smtClean="0"/>
              <a:t>’INCORPORATION</a:t>
            </a:r>
            <a:r>
              <a:rPr sz="1100" b="1" dirty="0" smtClean="0"/>
              <a:t> </a:t>
            </a:r>
            <a:r>
              <a:rPr lang="fr-CA" sz="1100" b="1" dirty="0" smtClean="0"/>
              <a:t>LÉGISLATIVE </a:t>
            </a:r>
            <a:r>
              <a:rPr sz="1100" b="1" dirty="0" smtClean="0"/>
              <a:t>DES </a:t>
            </a:r>
            <a:r>
              <a:rPr lang="fr-CA" sz="1100" b="1" dirty="0" smtClean="0"/>
              <a:t>CONVENTIONS ET DÉCISIONS INTERNATIONALES</a:t>
            </a:r>
            <a:br>
              <a:rPr lang="fr-CA" sz="1100" b="1" dirty="0" smtClean="0"/>
            </a:br>
            <a:r>
              <a:rPr sz="1100" b="1" dirty="0" smtClean="0"/>
              <a:t> </a:t>
            </a:r>
            <a:r>
              <a:rPr lang="fr-CA" sz="1100" b="1" dirty="0" smtClean="0"/>
              <a:t>AU </a:t>
            </a:r>
            <a:r>
              <a:rPr sz="1100" b="1" dirty="0" smtClean="0"/>
              <a:t>C</a:t>
            </a:r>
            <a:r>
              <a:rPr lang="es-ES_tradnl" sz="1100" b="1" dirty="0" smtClean="0"/>
              <a:t>ANAD</a:t>
            </a:r>
            <a:r>
              <a:rPr lang="es-ES_tradnl" sz="1100" b="1" dirty="0"/>
              <a:t>A</a:t>
            </a:r>
            <a:r>
              <a:rPr lang="fr-CA" sz="1100" b="1" dirty="0" smtClean="0"/>
              <a:t> ET AU </a:t>
            </a:r>
            <a:r>
              <a:rPr sz="1100" b="1" dirty="0" smtClean="0"/>
              <a:t>QUÉB</a:t>
            </a:r>
            <a:r>
              <a:rPr lang="fr-CA" sz="1100" b="1" dirty="0" smtClean="0"/>
              <a:t>EC</a:t>
            </a:r>
            <a:r>
              <a:rPr sz="1200" dirty="0" smtClean="0"/>
              <a:t/>
            </a:r>
            <a:br>
              <a:rPr sz="1200" dirty="0" smtClean="0"/>
            </a:br>
            <a:r>
              <a:rPr sz="1200" dirty="0" smtClean="0"/>
              <a:t/>
            </a:r>
            <a:br>
              <a:rPr sz="1200" dirty="0" smtClean="0"/>
            </a:br>
            <a:r>
              <a:rPr sz="1200" dirty="0" smtClean="0"/>
              <a:t>    </a:t>
            </a:r>
            <a:r>
              <a:rPr sz="1200" i="1" dirty="0" smtClean="0"/>
              <a:t>   A- L</a:t>
            </a:r>
            <a:r>
              <a:rPr lang="fr-CA" sz="1200" i="1" dirty="0" smtClean="0"/>
              <a:t>’obligation d’incorporation législative des conventions et décisions internationales </a:t>
            </a:r>
            <a:br>
              <a:rPr lang="fr-CA" sz="1200" i="1" dirty="0" smtClean="0"/>
            </a:br>
            <a:r>
              <a:rPr lang="fr-FR" sz="1200" i="1" dirty="0" smtClean="0"/>
              <a:t>B</a:t>
            </a:r>
            <a:r>
              <a:rPr lang="fr-FR" sz="1200" i="1" dirty="0"/>
              <a:t>- </a:t>
            </a:r>
            <a:r>
              <a:rPr lang="fr-FR" sz="1200" i="1" dirty="0" smtClean="0"/>
              <a:t>L’atténuation de l’obligation d’incorporation législative des conventions et décisions internationales</a:t>
            </a:r>
          </a:p>
          <a:p>
            <a:pPr algn="ctr">
              <a:buNone/>
            </a:pPr>
            <a:endParaRPr lang="fr-FR" sz="1200" i="1" dirty="0"/>
          </a:p>
          <a:p>
            <a:pPr algn="ctr">
              <a:buNone/>
            </a:pPr>
            <a:r>
              <a:rPr lang="de-DE" sz="1200" b="1" dirty="0" smtClean="0"/>
              <a:t>II-</a:t>
            </a:r>
            <a:r>
              <a:rPr lang="de-DE" sz="1200" b="1" dirty="0"/>
              <a:t>  </a:t>
            </a:r>
            <a:r>
              <a:rPr lang="de-DE" sz="1200" b="1" dirty="0" smtClean="0"/>
              <a:t>L‘APPLICATION DIRECTE DES COUTUMES INTERNATIONALES ET PRINCIPES GÉNÉRAUX DE DROIT AU </a:t>
            </a:r>
            <a:r>
              <a:rPr lang="de-DE" sz="1200" b="1" dirty="0"/>
              <a:t>CANADA ET AU </a:t>
            </a:r>
            <a:r>
              <a:rPr lang="de-DE" sz="1200" b="1" dirty="0" smtClean="0"/>
              <a:t>QUÉBEC</a:t>
            </a:r>
            <a:r>
              <a:rPr lang="fr-FR" sz="1200" dirty="0"/>
              <a:t/>
            </a:r>
            <a:br>
              <a:rPr lang="fr-FR" sz="1200" dirty="0"/>
            </a:br>
            <a:r>
              <a:rPr lang="fr-FR" sz="1200" dirty="0"/>
              <a:t>        </a:t>
            </a:r>
            <a:endParaRPr lang="fr-CA" sz="1200" b="1" dirty="0"/>
          </a:p>
          <a:p>
            <a:pPr algn="ctr">
              <a:buNone/>
            </a:pPr>
            <a:r>
              <a:rPr lang="fr-CA" sz="1200" b="1" dirty="0" smtClean="0"/>
              <a:t>	</a:t>
            </a:r>
            <a:r>
              <a:rPr lang="fr-CA" sz="1200" i="1" dirty="0" smtClean="0"/>
              <a:t>A- </a:t>
            </a:r>
            <a:r>
              <a:rPr lang="fr-CA" sz="1200" i="1" dirty="0"/>
              <a:t>L</a:t>
            </a:r>
            <a:r>
              <a:rPr lang="fr-CA" sz="1200" i="1" dirty="0" smtClean="0"/>
              <a:t>a règle de l’’application directe des coutumes internationale</a:t>
            </a:r>
            <a:r>
              <a:rPr lang="fr-CA" sz="1200" i="1" dirty="0"/>
              <a:t> </a:t>
            </a:r>
            <a:r>
              <a:rPr lang="fr-CA" sz="1200" i="1" dirty="0" smtClean="0"/>
              <a:t>et des </a:t>
            </a:r>
            <a:r>
              <a:rPr lang="fr-CA" sz="1200" i="1" dirty="0"/>
              <a:t>principes généraux de </a:t>
            </a:r>
            <a:r>
              <a:rPr lang="fr-CA" sz="1200" i="1" dirty="0" smtClean="0"/>
              <a:t>droit</a:t>
            </a:r>
            <a:br>
              <a:rPr lang="fr-CA" sz="1200" i="1" dirty="0" smtClean="0"/>
            </a:br>
            <a:r>
              <a:rPr lang="fr-CA" sz="1200" i="1" dirty="0" smtClean="0"/>
              <a:t>B</a:t>
            </a:r>
            <a:r>
              <a:rPr lang="fr-CA" sz="1200" i="1" dirty="0"/>
              <a:t>- </a:t>
            </a:r>
            <a:r>
              <a:rPr lang="fr-CA" sz="1200" i="1" dirty="0" smtClean="0"/>
              <a:t>Le tempérament à </a:t>
            </a:r>
            <a:r>
              <a:rPr lang="fr-CA" sz="1200" i="1" dirty="0" smtClean="0"/>
              <a:t>la règle de l’application </a:t>
            </a:r>
            <a:r>
              <a:rPr lang="fr-CA" sz="1200" i="1" dirty="0"/>
              <a:t>directe des coutumes internationale et des principes généraux de droit</a:t>
            </a:r>
            <a:endParaRPr lang="fr-CA" sz="1200" dirty="0"/>
          </a:p>
          <a:p>
            <a:pPr algn="ctr">
              <a:buNone/>
            </a:pPr>
            <a:r>
              <a:rPr lang="fr-CA" sz="1200" b="1" dirty="0" smtClean="0"/>
              <a:t> </a:t>
            </a:r>
          </a:p>
          <a:p>
            <a:pPr algn="ctr">
              <a:buNone/>
            </a:pPr>
            <a:r>
              <a:rPr lang="fr-CA" sz="1200" b="1" dirty="0" smtClean="0"/>
              <a:t>CONCLUSION</a:t>
            </a:r>
            <a:r>
              <a:rPr lang="fr-CA" sz="1200" b="1" dirty="0" smtClean="0"/>
              <a:t/>
            </a:r>
            <a:br>
              <a:rPr lang="fr-CA" sz="1200" b="1" dirty="0" smtClean="0"/>
            </a:br>
            <a:endParaRPr lang="fr-CA" sz="1200" b="1" dirty="0" smtClean="0"/>
          </a:p>
          <a:p>
            <a:pPr algn="ctr">
              <a:buNone/>
            </a:pPr>
            <a:r>
              <a:rPr sz="1200" b="1" dirty="0" smtClean="0"/>
              <a:t>PROGRAMME DE LECTURES</a:t>
            </a:r>
            <a:endParaRPr lang="fr-CA" sz="1200" b="1" dirty="0" smtClean="0"/>
          </a:p>
          <a:p>
            <a:pPr algn="just">
              <a:buNone/>
            </a:pPr>
            <a:r>
              <a:rPr lang="fr-CA" sz="1200" b="1" dirty="0"/>
              <a:t>DUVAL HESLER,  Nicole, « </a:t>
            </a:r>
            <a:r>
              <a:rPr lang="fr-CA" sz="1200" b="1" u="sng" dirty="0">
                <a:hlinkClick r:id="rId2"/>
              </a:rPr>
              <a:t>L’influence du droit international sur la Cour d’appel du Québec</a:t>
            </a:r>
            <a:r>
              <a:rPr lang="fr-CA" sz="1200" b="1" dirty="0"/>
              <a:t> »,  (2013) 54 </a:t>
            </a:r>
            <a:r>
              <a:rPr lang="fr-CA" sz="1200" b="1" i="1" dirty="0"/>
              <a:t>Cahiers de droit</a:t>
            </a:r>
            <a:r>
              <a:rPr lang="fr-CA" sz="1200" b="1" dirty="0"/>
              <a:t> 177-</a:t>
            </a:r>
            <a:r>
              <a:rPr lang="fr-CA" sz="1200" b="1" dirty="0" smtClean="0"/>
              <a:t>201</a:t>
            </a:r>
            <a:r>
              <a:rPr lang="fr-CA" sz="1200" b="1" dirty="0"/>
              <a:t>;</a:t>
            </a:r>
            <a:endParaRPr lang="fr-CA" sz="1200" b="1" dirty="0" smtClean="0"/>
          </a:p>
          <a:p>
            <a:pPr algn="just">
              <a:buNone/>
            </a:pPr>
            <a:r>
              <a:rPr lang="fr-CA" sz="1200" b="1" dirty="0" smtClean="0"/>
              <a:t>TURP,  Daniel, </a:t>
            </a:r>
            <a:r>
              <a:rPr lang="fr-CA" sz="1200" b="1" dirty="0" smtClean="0"/>
              <a:t>«</a:t>
            </a:r>
            <a:r>
              <a:rPr lang="fr-FR" sz="1200" b="1" dirty="0"/>
              <a:t>« </a:t>
            </a:r>
            <a:r>
              <a:rPr lang="fr-FR" sz="1200" b="1" u="sng" dirty="0">
                <a:hlinkClick r:id="rId3"/>
              </a:rPr>
              <a:t>Le Québec et le droit international</a:t>
            </a:r>
            <a:r>
              <a:rPr lang="fr-FR" sz="1200" b="1" dirty="0"/>
              <a:t> </a:t>
            </a:r>
            <a:r>
              <a:rPr lang="fr-CA" sz="1200" b="1" dirty="0" smtClean="0"/>
              <a:t>»</a:t>
            </a:r>
            <a:r>
              <a:rPr lang="fr-CA" sz="1200" b="1" dirty="0" smtClean="0"/>
              <a:t>, dans Gilbert GUILLAUME (</a:t>
            </a:r>
            <a:r>
              <a:rPr lang="fr-CA" sz="1200" b="1" dirty="0" err="1" smtClean="0"/>
              <a:t>dir</a:t>
            </a:r>
            <a:r>
              <a:rPr lang="fr-CA" sz="1200" b="1" dirty="0" smtClean="0"/>
              <a:t>.)</a:t>
            </a:r>
            <a:r>
              <a:rPr lang="fr-CA" sz="1200" b="1" i="1" dirty="0" smtClean="0"/>
              <a:t>, La vie internationale et le droit</a:t>
            </a:r>
            <a:r>
              <a:rPr lang="fr-CA" sz="1200" b="1" dirty="0" smtClean="0"/>
              <a:t>, Paris, Éditions Hermann, 2017,  p. 179-214.</a:t>
            </a:r>
            <a:endParaRPr lang="fr-CA" sz="1200" b="1" dirty="0"/>
          </a:p>
          <a:p>
            <a:pPr algn="just">
              <a:buNone/>
            </a:pPr>
            <a:endParaRPr sz="1200" dirty="0" smtClean="0"/>
          </a:p>
          <a:p>
            <a:pPr algn="just"/>
            <a:endParaRPr lang="fr-F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a:t>École nationale d’administration publique (ÉNAP)- Droit international public et organisations internationales , ENP 7418- Hiver 2018</a:t>
            </a:r>
          </a:p>
          <a:p>
            <a:endParaRPr lang="fr-BE" sz="11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12304"/>
          </a:xfrm>
        </p:spPr>
        <p:txBody>
          <a:bodyPr>
            <a:noAutofit/>
          </a:bodyPr>
          <a:lstStyle/>
          <a:p>
            <a:pPr algn="ctr"/>
            <a:r>
              <a:rPr lang="fr-FR" sz="2000" i="1" dirty="0">
                <a:solidFill>
                  <a:srgbClr val="002060"/>
                </a:solidFill>
              </a:rPr>
              <a:t>La relation entre le droit international et le droit interne</a:t>
            </a:r>
            <a:br>
              <a:rPr lang="fr-FR" sz="2000" i="1" dirty="0">
                <a:solidFill>
                  <a:srgbClr val="002060"/>
                </a:solidFill>
              </a:rPr>
            </a:br>
            <a:r>
              <a:rPr lang="fr-FR" sz="2000" i="1" dirty="0">
                <a:solidFill>
                  <a:srgbClr val="002060"/>
                </a:solidFill>
              </a:rPr>
              <a:t>au Canada et au Québec</a:t>
            </a:r>
            <a:endParaRPr lang="fr-FR" sz="2000" dirty="0">
              <a:solidFill>
                <a:srgbClr val="002060"/>
              </a:solidFill>
            </a:endParaRPr>
          </a:p>
        </p:txBody>
      </p:sp>
      <p:sp>
        <p:nvSpPr>
          <p:cNvPr id="3" name="Espace réservé du contenu 2"/>
          <p:cNvSpPr>
            <a:spLocks noGrp="1"/>
          </p:cNvSpPr>
          <p:nvPr>
            <p:ph sz="quarter" idx="1"/>
          </p:nvPr>
        </p:nvSpPr>
        <p:spPr>
          <a:xfrm>
            <a:off x="457200" y="908720"/>
            <a:ext cx="8229600" cy="5248240"/>
          </a:xfrm>
        </p:spPr>
        <p:txBody>
          <a:bodyPr>
            <a:normAutofit fontScale="25000" lnSpcReduction="20000"/>
          </a:bodyPr>
          <a:lstStyle/>
          <a:p>
            <a:pPr lvl="1" algn="ctr">
              <a:buNone/>
            </a:pPr>
            <a:r>
              <a:rPr lang="fr-FR" sz="5600" b="1" dirty="0" smtClean="0"/>
              <a:t>INTRODUCTION</a:t>
            </a:r>
          </a:p>
          <a:p>
            <a:pPr lvl="1" algn="just">
              <a:buNone/>
            </a:pPr>
            <a:endParaRPr lang="fr-FR" sz="5600" dirty="0"/>
          </a:p>
          <a:p>
            <a:pPr lvl="1" algn="just">
              <a:buNone/>
            </a:pPr>
            <a:r>
              <a:rPr lang="fr-FR" sz="5600" dirty="0" smtClean="0"/>
              <a:t>- Définition des sources et moyens du droit international :</a:t>
            </a:r>
            <a:endParaRPr lang="fr-FR" sz="5600" dirty="0"/>
          </a:p>
          <a:p>
            <a:pPr lvl="1" algn="just">
              <a:buNone/>
            </a:pPr>
            <a:r>
              <a:rPr lang="fr-FR" sz="4800" dirty="0"/>
              <a:t>-</a:t>
            </a:r>
            <a:r>
              <a:rPr lang="fr-FR" sz="4800" dirty="0" smtClean="0"/>
              <a:t> </a:t>
            </a:r>
            <a:r>
              <a:rPr lang="fr-FR" sz="4800" b="1" dirty="0" smtClean="0"/>
              <a:t>Sources </a:t>
            </a:r>
            <a:r>
              <a:rPr lang="fr-FR" sz="4800" b="1" dirty="0"/>
              <a:t>du droit international </a:t>
            </a:r>
            <a:r>
              <a:rPr lang="fr-FR" sz="4800" dirty="0"/>
              <a:t>: Ensemble des procédés prévus au sein de l’ordre juridique international aux fins de la création et de la modification des normes appartenant à cet ordre;</a:t>
            </a:r>
          </a:p>
          <a:p>
            <a:pPr lvl="1" algn="just">
              <a:buFontTx/>
              <a:buChar char="-"/>
            </a:pPr>
            <a:r>
              <a:rPr lang="fr-FR" sz="4800" b="1" dirty="0" smtClean="0"/>
              <a:t>Moyens </a:t>
            </a:r>
            <a:r>
              <a:rPr lang="fr-FR" sz="4800" b="1" dirty="0"/>
              <a:t>du droit international </a:t>
            </a:r>
            <a:r>
              <a:rPr lang="fr-FR" sz="4800" dirty="0"/>
              <a:t>: ensemble de procédés de détermination ou d’interprétation des normes du droit </a:t>
            </a:r>
            <a:r>
              <a:rPr lang="fr-FR" sz="4800" dirty="0" smtClean="0"/>
              <a:t>international.</a:t>
            </a:r>
          </a:p>
          <a:p>
            <a:pPr marL="0" indent="0" algn="just">
              <a:buNone/>
            </a:pPr>
            <a:r>
              <a:rPr lang="fr-FR" sz="4800" i="1" dirty="0"/>
              <a:t>- Le </a:t>
            </a:r>
            <a:r>
              <a:rPr lang="fr-CA" sz="4800" b="1" i="1" u="sng" dirty="0">
                <a:hlinkClick r:id="rId2"/>
              </a:rPr>
              <a:t>Statut de la Cour internationale de Justice</a:t>
            </a:r>
            <a:r>
              <a:rPr lang="fr-CA" sz="4800" b="1" dirty="0"/>
              <a:t> </a:t>
            </a:r>
            <a:r>
              <a:rPr lang="fr-CA" sz="4800" dirty="0"/>
              <a:t>(1945</a:t>
            </a:r>
            <a:r>
              <a:rPr lang="fr-CA" sz="4800" dirty="0" smtClean="0"/>
              <a:t>) ( </a:t>
            </a:r>
            <a:r>
              <a:rPr lang="fr-FR" sz="4800" dirty="0" smtClean="0"/>
              <a:t>énumère </a:t>
            </a:r>
            <a:r>
              <a:rPr lang="fr-FR" sz="4800" dirty="0"/>
              <a:t>les sources et moyens du droit international : </a:t>
            </a:r>
            <a:endParaRPr lang="fr-FR" sz="4800" i="1" dirty="0"/>
          </a:p>
          <a:p>
            <a:pPr algn="ctr">
              <a:buFontTx/>
              <a:buChar char="-"/>
            </a:pPr>
            <a:r>
              <a:rPr lang="fr-FR" sz="4800" b="1" dirty="0"/>
              <a:t>Article 38 </a:t>
            </a:r>
            <a:endParaRPr lang="fr-FR" sz="4800" b="1" i="1" dirty="0"/>
          </a:p>
          <a:p>
            <a:pPr lvl="1" algn="just">
              <a:buNone/>
            </a:pPr>
            <a:r>
              <a:rPr lang="fr-FR" sz="4800" dirty="0"/>
              <a:t>1. La Cour, dont la mission est de régler conformément au droit international les différends qui lui sont soumis, applique :</a:t>
            </a:r>
          </a:p>
          <a:p>
            <a:pPr lvl="2" algn="just">
              <a:buNone/>
            </a:pPr>
            <a:r>
              <a:rPr lang="fr-FR" sz="4800" dirty="0"/>
              <a:t>a. les </a:t>
            </a:r>
            <a:r>
              <a:rPr lang="fr-FR" sz="4800" b="1" dirty="0"/>
              <a:t>conventions internationales</a:t>
            </a:r>
            <a:r>
              <a:rPr lang="fr-FR" sz="4800" dirty="0"/>
              <a:t>, soit générales, soit spéciales, établissant des règles expressément reconnues par les États en litige; </a:t>
            </a:r>
          </a:p>
          <a:p>
            <a:pPr lvl="2" algn="just">
              <a:buNone/>
            </a:pPr>
            <a:r>
              <a:rPr lang="fr-FR" sz="4800" dirty="0"/>
              <a:t>b. </a:t>
            </a:r>
            <a:r>
              <a:rPr lang="fr-FR" sz="4800" b="1" dirty="0"/>
              <a:t>la coutume internationale </a:t>
            </a:r>
            <a:r>
              <a:rPr lang="fr-FR" sz="4800" dirty="0"/>
              <a:t>comme preuve d'une pratique générale, acceptée comme étant le droit; </a:t>
            </a:r>
          </a:p>
          <a:p>
            <a:pPr lvl="2" algn="just">
              <a:buNone/>
            </a:pPr>
            <a:r>
              <a:rPr lang="fr-FR" sz="4800" dirty="0"/>
              <a:t>c. les </a:t>
            </a:r>
            <a:r>
              <a:rPr lang="fr-FR" sz="4800" b="1" dirty="0"/>
              <a:t>principes généraux </a:t>
            </a:r>
            <a:r>
              <a:rPr lang="fr-FR" sz="4800" dirty="0"/>
              <a:t>de droit reconnus par les nations civilisées; </a:t>
            </a:r>
          </a:p>
          <a:p>
            <a:pPr lvl="2" algn="just">
              <a:buNone/>
            </a:pPr>
            <a:r>
              <a:rPr lang="fr-FR" sz="4800" dirty="0"/>
              <a:t>d. sous réserve de la disposition de l'Article 59, les décisions judiciaires et la doctrine des publicistes les plus qualifiés des différentes nations, comme moyen auxiliaire de détermination des règles de droit.</a:t>
            </a:r>
          </a:p>
          <a:p>
            <a:pPr algn="just">
              <a:buNone/>
            </a:pPr>
            <a:r>
              <a:rPr lang="fr-FR" sz="4800" dirty="0" smtClean="0"/>
              <a:t>         2</a:t>
            </a:r>
            <a:r>
              <a:rPr lang="fr-FR" sz="4800" dirty="0"/>
              <a:t>. La présente disposition ne porte pas atteinte à la faculté pour la Cour, si les parties sont d'accord, de statuer </a:t>
            </a:r>
            <a:r>
              <a:rPr lang="fr-FR" sz="4800" i="1" dirty="0"/>
              <a:t>ex aequo et </a:t>
            </a:r>
            <a:r>
              <a:rPr lang="fr-FR" sz="4800" i="1" dirty="0" err="1" smtClean="0"/>
              <a:t>bono</a:t>
            </a:r>
            <a:r>
              <a:rPr lang="fr-FR" sz="4800" i="1" dirty="0" smtClean="0"/>
              <a:t>.</a:t>
            </a:r>
          </a:p>
          <a:p>
            <a:pPr algn="just">
              <a:buNone/>
            </a:pPr>
            <a:endParaRPr lang="fr-FR" sz="4000" i="1" dirty="0" smtClean="0"/>
          </a:p>
          <a:p>
            <a:pPr algn="just">
              <a:buNone/>
            </a:pPr>
            <a:r>
              <a:rPr lang="fr-FR" sz="4800" i="1" dirty="0" smtClean="0"/>
              <a:t>- </a:t>
            </a:r>
            <a:r>
              <a:rPr lang="fr-FR" sz="4800" dirty="0" smtClean="0"/>
              <a:t>Une autre source du droit international </a:t>
            </a:r>
            <a:r>
              <a:rPr lang="fr-FR" sz="4800" i="1" dirty="0" smtClean="0"/>
              <a:t>: </a:t>
            </a:r>
            <a:r>
              <a:rPr lang="fr-FR" sz="4800" b="1" dirty="0" smtClean="0"/>
              <a:t> les </a:t>
            </a:r>
            <a:r>
              <a:rPr lang="fr-FR" sz="4800" b="1" dirty="0"/>
              <a:t>décisions des organisations </a:t>
            </a:r>
            <a:r>
              <a:rPr lang="fr-FR" sz="4800" b="1" dirty="0" smtClean="0"/>
              <a:t>internationales.</a:t>
            </a:r>
            <a:endParaRPr lang="fr-FR" sz="4800" b="1" dirty="0"/>
          </a:p>
          <a:p>
            <a:pPr marL="0" indent="0" algn="just">
              <a:buNone/>
            </a:pPr>
            <a:r>
              <a:rPr lang="fr-FR" sz="4800" dirty="0" smtClean="0"/>
              <a:t>- Définition </a:t>
            </a:r>
            <a:r>
              <a:rPr lang="fr-FR" sz="4800" dirty="0"/>
              <a:t>: « Actes juridiques imputables à une organisation internationale et pouvant créer des obligations juridiques dans les conditions prévues par le traité constitutif »;</a:t>
            </a:r>
          </a:p>
          <a:p>
            <a:pPr marL="0" indent="0" algn="just">
              <a:buNone/>
            </a:pPr>
            <a:r>
              <a:rPr lang="fr-FR" sz="4800" dirty="0" smtClean="0"/>
              <a:t>- Dans </a:t>
            </a:r>
            <a:r>
              <a:rPr lang="fr-FR" sz="4800" dirty="0"/>
              <a:t>le système </a:t>
            </a:r>
            <a:r>
              <a:rPr lang="fr-FR" sz="4800" dirty="0" smtClean="0"/>
              <a:t>onusien, les décisions internationales sont </a:t>
            </a:r>
            <a:r>
              <a:rPr lang="fr-FR" sz="4800" dirty="0"/>
              <a:t>adoptées par des résolutions (qui contiennent en général des recommandations </a:t>
            </a:r>
            <a:r>
              <a:rPr lang="fr-FR" sz="4800" dirty="0" smtClean="0"/>
              <a:t>et qui </a:t>
            </a:r>
            <a:r>
              <a:rPr lang="fr-FR" sz="4800" dirty="0"/>
              <a:t>ne sont donc pas des décisions internationales</a:t>
            </a:r>
            <a:r>
              <a:rPr lang="fr-FR" sz="4800" dirty="0" smtClean="0"/>
              <a:t>), dont certaines sont obligatoires. </a:t>
            </a:r>
            <a:r>
              <a:rPr lang="fr-FR" sz="4800" dirty="0"/>
              <a:t>t</a:t>
            </a:r>
            <a:r>
              <a:rPr lang="fr-FR" sz="4800" dirty="0" smtClean="0"/>
              <a:t>elles celles adoptées en application du chapitre </a:t>
            </a:r>
            <a:r>
              <a:rPr lang="fr-FR" sz="4800" dirty="0"/>
              <a:t>VII </a:t>
            </a:r>
            <a:r>
              <a:rPr lang="fr-FR" sz="4800" dirty="0" smtClean="0"/>
              <a:t>de la </a:t>
            </a:r>
            <a:r>
              <a:rPr lang="fr-FR" sz="4800" i="1" dirty="0" smtClean="0"/>
              <a:t>Charte des Nations Unies </a:t>
            </a:r>
            <a:r>
              <a:rPr lang="fr-FR" sz="4800" dirty="0" smtClean="0"/>
              <a:t>sur </a:t>
            </a:r>
            <a:r>
              <a:rPr lang="fr-FR" sz="4800" dirty="0"/>
              <a:t>le maintien de la paix et de la sécurité internationale</a:t>
            </a:r>
            <a:r>
              <a:rPr lang="fr-FR" sz="4800" dirty="0" smtClean="0"/>
              <a:t>),</a:t>
            </a:r>
            <a:endParaRPr lang="fr-FR" sz="4400" i="1" dirty="0" smtClean="0"/>
          </a:p>
          <a:p>
            <a:pPr marL="274320" lvl="1" indent="0" algn="just">
              <a:buNone/>
            </a:pPr>
            <a:endParaRPr lang="fr-FR" sz="4400" b="1" i="1" dirty="0"/>
          </a:p>
          <a:p>
            <a:pPr lvl="1" algn="just">
              <a:buNone/>
            </a:pPr>
            <a:endParaRPr lang="fr-FR" sz="2000" dirty="0" smtClean="0"/>
          </a:p>
          <a:p>
            <a:pPr lvl="1" algn="just"/>
            <a:endParaRPr lang="fr-FR" sz="2000"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a:t>École nationale d’administration publique (ÉNAP)- Droit international public et organisations internationales , ENP 7418- Hiver 2018</a:t>
            </a:r>
          </a:p>
        </p:txBody>
      </p:sp>
    </p:spTree>
    <p:extLst>
      <p:ext uri="{BB962C8B-B14F-4D97-AF65-F5344CB8AC3E}">
        <p14:creationId xmlns:p14="http://schemas.microsoft.com/office/powerpoint/2010/main" val="13542392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0668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200" i="1" dirty="0">
                <a:solidFill>
                  <a:srgbClr val="002060"/>
                </a:solidFill>
              </a:rPr>
              <a:t>La relation entre le droit international et le droit interne</a:t>
            </a:r>
            <a:br>
              <a:rPr lang="fr-FR" sz="2200" i="1" dirty="0">
                <a:solidFill>
                  <a:srgbClr val="002060"/>
                </a:solidFill>
              </a:rPr>
            </a:br>
            <a:r>
              <a:rPr lang="fr-FR" sz="2200" i="1" dirty="0">
                <a:solidFill>
                  <a:srgbClr val="002060"/>
                </a:solidFill>
              </a:rPr>
              <a:t>au Canada et au Québec</a:t>
            </a:r>
            <a:r>
              <a:rPr lang="fr-FR" sz="2200" dirty="0" smtClean="0">
                <a:solidFill>
                  <a:srgbClr val="002060"/>
                </a:solidFill>
              </a:rPr>
              <a:t/>
            </a:r>
            <a:br>
              <a:rPr lang="fr-FR" sz="2200" dirty="0" smtClean="0">
                <a:solidFill>
                  <a:srgbClr val="002060"/>
                </a:solidFill>
              </a:rPr>
            </a:br>
            <a:endParaRPr lang="fr-FR" sz="2200"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25000" lnSpcReduction="20000"/>
          </a:bodyPr>
          <a:lstStyle/>
          <a:p>
            <a:pPr>
              <a:buNone/>
            </a:pPr>
            <a:r>
              <a:rPr lang="de-DE" sz="4300" b="1" dirty="0"/>
              <a:t>I-  </a:t>
            </a:r>
            <a:r>
              <a:rPr lang="de-DE" sz="4300" b="1" dirty="0" smtClean="0"/>
              <a:t>L‘INCORPORATION LÉGISLATIVE </a:t>
            </a:r>
            <a:r>
              <a:rPr lang="de-DE" sz="4300" b="1" dirty="0"/>
              <a:t>DES CONVENTIONS ET DÉCISIONS INTERNATIONALES  AU CANADA ET AU </a:t>
            </a:r>
            <a:r>
              <a:rPr lang="de-DE" sz="4300" b="1" dirty="0" smtClean="0"/>
              <a:t>QUÉBEC</a:t>
            </a:r>
            <a:endParaRPr lang="fr-CA" sz="4300" b="1" dirty="0" smtClean="0"/>
          </a:p>
          <a:p>
            <a:pPr>
              <a:buNone/>
            </a:pPr>
            <a:r>
              <a:rPr lang="fr-CA" sz="4300" i="1" dirty="0" smtClean="0"/>
              <a:t>- Loi constitutionnelle de 1867 </a:t>
            </a:r>
            <a:r>
              <a:rPr lang="fr-CA" sz="4300" dirty="0" smtClean="0"/>
              <a:t>(LC 1867), préambule,</a:t>
            </a:r>
            <a:r>
              <a:rPr lang="en-CA" sz="4300" dirty="0" smtClean="0"/>
              <a:t> §</a:t>
            </a:r>
            <a:r>
              <a:rPr lang="fr-CA" sz="4300" dirty="0" smtClean="0"/>
              <a:t> 1 : « </a:t>
            </a:r>
            <a:r>
              <a:rPr sz="4300" dirty="0" smtClean="0"/>
              <a:t>Considérant que les provinces du Canada, de la Nouvelle-Écosse et du Nouveau-Brunswick ont exprimé le désir de contracter une Union Fédérale pour ne former qu’une seule et même Puissance (</a:t>
            </a:r>
            <a:r>
              <a:rPr sz="4300" i="1" dirty="0" smtClean="0"/>
              <a:t>Dominion</a:t>
            </a:r>
            <a:r>
              <a:rPr sz="4300" dirty="0" smtClean="0"/>
              <a:t>) sous la couronne du Royaume-Uni de la Grande-Bretagne et d’Irlande, avec une constitution reposant sur les mêmes principes que celle du Royaume-Uni</a:t>
            </a:r>
            <a:r>
              <a:rPr lang="fr-CA" sz="4300" dirty="0" smtClean="0"/>
              <a:t> ».</a:t>
            </a:r>
          </a:p>
          <a:p>
            <a:pPr algn="just">
              <a:buFontTx/>
              <a:buChar char="-"/>
            </a:pPr>
            <a:r>
              <a:rPr lang="fr-CA" sz="4300" dirty="0" smtClean="0"/>
              <a:t>LC 1867, art. 132 : « </a:t>
            </a:r>
            <a:r>
              <a:rPr sz="4300" dirty="0" smtClean="0"/>
              <a:t>Le parlement et le gouvernement du Canada auront tous les pouvoirs nécessaires pour remplir envers les pays étrangers, comme portion de l’empire Britannique, les obligations du Canada ou d’aucune de ses provinces, naissant de traités conclus entre l’empire et ces pays étrangers.</a:t>
            </a:r>
            <a:r>
              <a:rPr lang="fr-CA" sz="4300" dirty="0" smtClean="0"/>
              <a:t> </a:t>
            </a:r>
          </a:p>
          <a:p>
            <a:pPr algn="just">
              <a:buFontTx/>
              <a:buChar char="-"/>
            </a:pPr>
            <a:endParaRPr lang="fr-CA" sz="3500" dirty="0" smtClean="0"/>
          </a:p>
          <a:p>
            <a:pPr marL="0" indent="0" algn="just">
              <a:buNone/>
            </a:pPr>
            <a:r>
              <a:rPr lang="fr-CA" sz="5600" b="1" dirty="0" smtClean="0"/>
              <a:t>- </a:t>
            </a:r>
            <a:r>
              <a:rPr sz="5600" b="1" dirty="0" smtClean="0"/>
              <a:t>La prérogative de conclusion des accords internationaux du Canada</a:t>
            </a:r>
            <a:endParaRPr lang="fr-CA" sz="5600" b="1" dirty="0" smtClean="0"/>
          </a:p>
          <a:p>
            <a:pPr marL="0" indent="0">
              <a:buNone/>
            </a:pPr>
            <a:r>
              <a:rPr lang="fr-CA" sz="5600" b="1" dirty="0" smtClean="0"/>
              <a:t>     - </a:t>
            </a:r>
            <a:r>
              <a:rPr lang="fr-CA" sz="5600" b="1" i="1" dirty="0" smtClean="0">
                <a:hlinkClick r:id="rId2"/>
              </a:rPr>
              <a:t> </a:t>
            </a:r>
            <a:r>
              <a:rPr sz="5600" b="1" i="1" dirty="0" smtClean="0">
                <a:hlinkClick r:id="rId2"/>
              </a:rPr>
              <a:t>Affaire des conventions de travail</a:t>
            </a:r>
            <a:r>
              <a:rPr sz="5600" b="1" dirty="0" smtClean="0"/>
              <a:t> </a:t>
            </a:r>
            <a:r>
              <a:rPr lang="fr-FR" sz="5600" b="1" dirty="0" smtClean="0"/>
              <a:t>: </a:t>
            </a:r>
            <a:r>
              <a:rPr lang="fr-CA" sz="5600" dirty="0" smtClean="0"/>
              <a:t>avis de la Cour suprême du Canada (1935) et avis du Comité judiciaire du Conseil privé de Londres de 1937</a:t>
            </a:r>
          </a:p>
          <a:p>
            <a:pPr marL="0" indent="0">
              <a:buNone/>
            </a:pPr>
            <a:endParaRPr lang="fr-CA" sz="5600" dirty="0" smtClean="0"/>
          </a:p>
          <a:p>
            <a:pPr marL="0" indent="0">
              <a:buNone/>
            </a:pPr>
            <a:r>
              <a:rPr lang="fr-CA" sz="5600" b="1" dirty="0" smtClean="0"/>
              <a:t>- </a:t>
            </a:r>
            <a:r>
              <a:rPr sz="5600" b="1" dirty="0" smtClean="0"/>
              <a:t>Les procédures de conclusion des accords internationaux du Canada</a:t>
            </a:r>
            <a:endParaRPr lang="fr-CA" sz="5600" b="1" dirty="0" smtClean="0"/>
          </a:p>
          <a:p>
            <a:pPr>
              <a:buFontTx/>
              <a:buChar char="-"/>
            </a:pPr>
            <a:endParaRPr lang="fr-CA" sz="5600" b="1" dirty="0" smtClean="0"/>
          </a:p>
          <a:p>
            <a:pPr marL="0" indent="0" algn="just">
              <a:buNone/>
            </a:pPr>
            <a:r>
              <a:rPr lang="fr-CA" sz="5600" dirty="0" smtClean="0"/>
              <a:t>- Voir la </a:t>
            </a:r>
            <a:r>
              <a:rPr lang="fr-CA" sz="5600" i="1" dirty="0" smtClean="0"/>
              <a:t>Loi sur le ministère des Affaires étrangères, du Commerce et du Développement</a:t>
            </a:r>
            <a:r>
              <a:rPr lang="fr-CA" sz="5600" dirty="0" smtClean="0"/>
              <a:t>. L.R.C., c. F-27.5 et les attributions du ministre en matière de négociations internationales (art. 10 (2) c</a:t>
            </a:r>
            <a:r>
              <a:rPr lang="fr-CA" sz="5600" dirty="0" smtClean="0"/>
              <a:t>)).</a:t>
            </a:r>
            <a:endParaRPr lang="fr-CA" sz="5600" dirty="0" smtClean="0"/>
          </a:p>
          <a:p>
            <a:pPr marL="0" indent="0" algn="just">
              <a:buNone/>
            </a:pPr>
            <a:r>
              <a:rPr lang="fr-CA" sz="5600" dirty="0" smtClean="0"/>
              <a:t>- Voir aussi la procédure de conclusion des traités du Canada en annexe de la</a:t>
            </a:r>
            <a:r>
              <a:rPr lang="fr-FR" sz="5600" b="1" dirty="0" smtClean="0">
                <a:hlinkClick r:id="rId3"/>
              </a:rPr>
              <a:t>Politique </a:t>
            </a:r>
            <a:r>
              <a:rPr lang="fr-FR" sz="5600" b="1" dirty="0">
                <a:hlinkClick r:id="rId3"/>
              </a:rPr>
              <a:t>de dépôt des traités devant le Parlement [du </a:t>
            </a:r>
            <a:r>
              <a:rPr lang="fr-FR" sz="5600" b="1" dirty="0" smtClean="0">
                <a:hlinkClick r:id="rId3"/>
              </a:rPr>
              <a:t>Canada</a:t>
            </a:r>
            <a:r>
              <a:rPr lang="fr-FR" sz="5600" dirty="0" smtClean="0"/>
              <a:t> </a:t>
            </a:r>
            <a:r>
              <a:rPr lang="fr-FR" sz="5600" dirty="0"/>
              <a:t>de </a:t>
            </a:r>
            <a:r>
              <a:rPr lang="fr-FR" sz="5600" dirty="0" smtClean="0"/>
              <a:t>2005;</a:t>
            </a:r>
          </a:p>
          <a:p>
            <a:pPr marL="0" indent="0" algn="just">
              <a:buNone/>
            </a:pPr>
            <a:r>
              <a:rPr lang="fr-CA" sz="5600" dirty="0" smtClean="0"/>
              <a:t> - Aucune approbation parlementaire préalable à la signature et la ratification, mais motions occasionnelles du parlement du Canada (Chambre des communes et Sénat) invitant le gouvernement du Canada à ratifier une convention internationale (Exemple : </a:t>
            </a:r>
            <a:r>
              <a:rPr lang="fr-CA" sz="5600" i="1" dirty="0" smtClean="0"/>
              <a:t>Protocole de Kyoto</a:t>
            </a:r>
            <a:r>
              <a:rPr lang="fr-CA" sz="5600" dirty="0" smtClean="0"/>
              <a:t>)</a:t>
            </a:r>
          </a:p>
          <a:p>
            <a:pPr marL="0" indent="0" algn="just">
              <a:buNone/>
            </a:pPr>
            <a:r>
              <a:rPr lang="fr-CA" sz="5600" dirty="0" smtClean="0"/>
              <a:t>- Signature et ratification par le gouvernement du Canada, suite à l’adoption de décrets autorisant la signature et la ratification des accords internationaux du Canada et à l’émission </a:t>
            </a:r>
            <a:r>
              <a:rPr lang="fr-CA" sz="5600" dirty="0" smtClean="0"/>
              <a:t>de </a:t>
            </a:r>
            <a:r>
              <a:rPr lang="fr-CA" sz="5600" dirty="0" smtClean="0"/>
              <a:t>lettres de pleins pouvoirs à cette fin.</a:t>
            </a:r>
          </a:p>
          <a:p>
            <a:pPr algn="just">
              <a:buFontTx/>
              <a:buChar char="-"/>
            </a:pPr>
            <a:endParaRPr lang="fr-CA" sz="5600" dirty="0" smtClean="0"/>
          </a:p>
          <a:p>
            <a:pPr>
              <a:buFontTx/>
              <a:buChar char="-"/>
            </a:pPr>
            <a:endParaRPr lang="fr-CA" sz="5600" dirty="0" smtClean="0"/>
          </a:p>
          <a:p>
            <a:pPr>
              <a:buFontTx/>
              <a:buChar char="-"/>
            </a:pPr>
            <a:endParaRPr lang="fr-CA" sz="5600" dirty="0" smtClean="0"/>
          </a:p>
          <a:p>
            <a:pPr marL="0" indent="0">
              <a:buNone/>
            </a:pPr>
            <a:r>
              <a:rPr lang="fr-CA" sz="1400" dirty="0" smtClean="0"/>
              <a:t>      </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 </a:t>
            </a:r>
            <a:r>
              <a:rPr lang="fr-CA" sz="1100" dirty="0"/>
              <a:t>École nationale d’administration publique (ÉNAP)- Droit international public et organisations internationales , ENP 7418- Hiver 2018</a:t>
            </a:r>
          </a:p>
          <a:p>
            <a:pPr algn="ctr"/>
            <a:endParaRPr lang="fr-CA" sz="1100" dirty="0" smtClean="0"/>
          </a:p>
          <a:p>
            <a:endParaRPr lang="fr-BE" sz="11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14399"/>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667" dirty="0" smtClean="0">
                <a:solidFill>
                  <a:srgbClr val="002060"/>
                </a:solidFill>
              </a:rPr>
              <a:t/>
            </a:r>
            <a:br>
              <a:rPr lang="fr-FR" sz="2667" dirty="0" smtClean="0">
                <a:solidFill>
                  <a:srgbClr val="002060"/>
                </a:solidFill>
              </a:rPr>
            </a:br>
            <a:r>
              <a:rPr lang="fr-FR" sz="2667" dirty="0" smtClean="0">
                <a:solidFill>
                  <a:srgbClr val="002060"/>
                </a:solidFill>
              </a:rPr>
              <a:t/>
            </a:r>
            <a:br>
              <a:rPr lang="fr-FR" sz="2667" dirty="0" smtClean="0">
                <a:solidFill>
                  <a:srgbClr val="002060"/>
                </a:solidFill>
              </a:rPr>
            </a:br>
            <a:r>
              <a:rPr lang="fr-FR" sz="2667" dirty="0" smtClean="0">
                <a:solidFill>
                  <a:srgbClr val="002060"/>
                </a:solidFill>
              </a:rPr>
              <a:t/>
            </a:r>
            <a:br>
              <a:rPr lang="fr-FR" sz="2667" dirty="0" smtClean="0">
                <a:solidFill>
                  <a:srgbClr val="002060"/>
                </a:solidFill>
              </a:rPr>
            </a:br>
            <a:r>
              <a:rPr lang="fr-FR" sz="2667" dirty="0" smtClean="0">
                <a:solidFill>
                  <a:srgbClr val="002060"/>
                </a:solidFill>
              </a:rPr>
              <a:t/>
            </a:r>
            <a:br>
              <a:rPr lang="fr-FR" sz="2667" dirty="0" smtClean="0">
                <a:solidFill>
                  <a:srgbClr val="002060"/>
                </a:solidFill>
              </a:rPr>
            </a:br>
            <a:r>
              <a:rPr lang="fr-FR" sz="2667" dirty="0" smtClean="0">
                <a:solidFill>
                  <a:srgbClr val="002060"/>
                </a:solidFill>
              </a:rPr>
              <a:t/>
            </a:r>
            <a:br>
              <a:rPr lang="fr-FR" sz="2667" dirty="0" smtClean="0">
                <a:solidFill>
                  <a:srgbClr val="002060"/>
                </a:solidFill>
              </a:rPr>
            </a:br>
            <a:r>
              <a:rPr lang="fr-FR" sz="2667" dirty="0" smtClean="0">
                <a:solidFill>
                  <a:srgbClr val="002060"/>
                </a:solidFill>
              </a:rPr>
              <a:t/>
            </a:r>
            <a:br>
              <a:rPr lang="fr-FR" sz="2667" dirty="0" smtClean="0">
                <a:solidFill>
                  <a:srgbClr val="002060"/>
                </a:solidFill>
              </a:rPr>
            </a:br>
            <a:r>
              <a:rPr lang="fr-FR" dirty="0" smtClean="0">
                <a:solidFill>
                  <a:srgbClr val="002060"/>
                </a:solidFill>
              </a:rPr>
              <a:t/>
            </a:r>
            <a:br>
              <a:rPr lang="fr-FR" dirty="0" smtClean="0">
                <a:solidFill>
                  <a:srgbClr val="002060"/>
                </a:solidFill>
              </a:rPr>
            </a:br>
            <a:r>
              <a:rPr lang="fr-FR" sz="2200" i="1" dirty="0">
                <a:solidFill>
                  <a:srgbClr val="002060"/>
                </a:solidFill>
              </a:rPr>
              <a:t>La relation entre le droit international et le droit interne</a:t>
            </a:r>
            <a:br>
              <a:rPr lang="fr-FR" sz="2200" i="1" dirty="0">
                <a:solidFill>
                  <a:srgbClr val="002060"/>
                </a:solidFill>
              </a:rPr>
            </a:br>
            <a:r>
              <a:rPr lang="fr-FR" sz="2200" i="1" dirty="0">
                <a:solidFill>
                  <a:srgbClr val="002060"/>
                </a:solidFill>
              </a:rPr>
              <a:t>au Canada et au Québec</a:t>
            </a:r>
            <a:endParaRPr lang="fr-FR" sz="2200" dirty="0">
              <a:solidFill>
                <a:srgbClr val="002060"/>
              </a:solidFill>
            </a:endParaRPr>
          </a:p>
        </p:txBody>
      </p:sp>
      <p:sp>
        <p:nvSpPr>
          <p:cNvPr id="3" name="Espace réservé du contenu 2"/>
          <p:cNvSpPr>
            <a:spLocks noGrp="1"/>
          </p:cNvSpPr>
          <p:nvPr>
            <p:ph sz="quarter" idx="1"/>
          </p:nvPr>
        </p:nvSpPr>
        <p:spPr>
          <a:xfrm>
            <a:off x="457200" y="838200"/>
            <a:ext cx="8229600" cy="5867400"/>
          </a:xfrm>
        </p:spPr>
        <p:txBody>
          <a:bodyPr>
            <a:normAutofit/>
          </a:bodyPr>
          <a:lstStyle/>
          <a:p>
            <a:pPr>
              <a:buNone/>
            </a:pPr>
            <a:endParaRPr lang="fr-CA" sz="1200" b="1" dirty="0" smtClean="0"/>
          </a:p>
          <a:p>
            <a:pPr>
              <a:buNone/>
            </a:pPr>
            <a:r>
              <a:rPr lang="fr-CA" sz="1200" b="1" dirty="0" smtClean="0"/>
              <a:t>- </a:t>
            </a:r>
            <a:r>
              <a:rPr sz="1200" b="1" dirty="0" smtClean="0"/>
              <a:t>La prérogative de conclusion des ententes internationales du Québec</a:t>
            </a:r>
            <a:endParaRPr lang="fr-CA" sz="1200" dirty="0" smtClean="0"/>
          </a:p>
          <a:p>
            <a:pPr>
              <a:buNone/>
            </a:pPr>
            <a:r>
              <a:rPr lang="fr-CA" sz="1200" i="1" dirty="0" smtClean="0"/>
              <a:t>- Énoncé </a:t>
            </a:r>
            <a:r>
              <a:rPr lang="fr-FR" sz="1200" dirty="0" smtClean="0"/>
              <a:t> </a:t>
            </a:r>
            <a:r>
              <a:rPr lang="fr-CA" sz="1200" dirty="0" smtClean="0"/>
              <a:t>de la </a:t>
            </a:r>
            <a:r>
              <a:rPr lang="fr-FR" sz="1200" u="sng" dirty="0" smtClean="0">
                <a:hlinkClick r:id="rId2"/>
              </a:rPr>
              <a:t>doctrine Gérin-Lajoie</a:t>
            </a:r>
            <a:r>
              <a:rPr lang="fr-FR" sz="1200" dirty="0" smtClean="0"/>
              <a:t> (1965) : « </a:t>
            </a:r>
            <a:r>
              <a:rPr sz="1200" dirty="0" smtClean="0"/>
              <a:t>En fait, le Québec ne fait qu'utiliser des pouvoirs qu'il détient. J'irai jusqu'à dire que le Québec commence seulement à utiliser pleinement les pouvoirs qu'il détient. Ce n'est pas parce qu'il a négligé dans le passé d'utiliser ces pouvoirs, qu'ils ont cessé d'exister. Dans tous les domaines </a:t>
            </a:r>
            <a:r>
              <a:rPr lang="fr-CA" sz="1200" dirty="0" smtClean="0"/>
              <a:t> </a:t>
            </a:r>
            <a:r>
              <a:rPr sz="1200" dirty="0" smtClean="0"/>
              <a:t>qui sont complètement ou partiellement de sa compétence, le Québec entend désormais jouer un rôle direct, conforme à sa personnalité et à la mesure de ses droits.</a:t>
            </a:r>
            <a:r>
              <a:rPr lang="fr-CA" sz="1200" dirty="0" smtClean="0"/>
              <a:t> […] </a:t>
            </a:r>
            <a:r>
              <a:rPr sz="1200" dirty="0" smtClean="0"/>
              <a:t>côté du plein exercice d'un jus tractatuum</a:t>
            </a:r>
            <a:r>
              <a:rPr lang="fr-CA" sz="1200" dirty="0" smtClean="0"/>
              <a:t> </a:t>
            </a:r>
            <a:r>
              <a:rPr sz="1200" dirty="0" smtClean="0"/>
              <a:t>limité que réclame le Québec, il y a également le droit de participer à l'activité de certaines organisations internationales de caractère non politique.</a:t>
            </a:r>
            <a:endParaRPr lang="fr-CA" sz="1200" dirty="0" smtClean="0"/>
          </a:p>
          <a:p>
            <a:pPr marL="0" indent="0" algn="just">
              <a:buNone/>
            </a:pPr>
            <a:r>
              <a:rPr lang="fr-CA" sz="1200" i="1" dirty="0" smtClean="0"/>
              <a:t>- Loi sur droits fondamentaux du Québec</a:t>
            </a:r>
            <a:r>
              <a:rPr lang="fr-CA" sz="1200" dirty="0" smtClean="0"/>
              <a:t> (RLRQ, c. E-20.2 : art. 7 : « </a:t>
            </a:r>
            <a:r>
              <a:rPr lang="fr-FR" sz="1200" dirty="0" smtClean="0"/>
              <a:t>L'État du Québec est libre de consentir à être lié par tout traité, convention ou entente internationale qui touche à sa compétence constitutionnelle. Dans ses domaines de compétence, aucun traité, convention ou entente ne peut l'engager à moins qu'il n'ait formellement signifié son consentement à être lié par la voix de l'Assemblée nationale ou du gouvernement selon les dispositions de la loi. »</a:t>
            </a:r>
            <a:endParaRPr lang="fr-CA" sz="1200" dirty="0" smtClean="0"/>
          </a:p>
          <a:p>
            <a:pPr>
              <a:buNone/>
            </a:pPr>
            <a:r>
              <a:rPr lang="fr-CA" sz="1200" b="1" dirty="0" smtClean="0"/>
              <a:t> - </a:t>
            </a:r>
            <a:r>
              <a:rPr sz="1200" b="1" dirty="0" smtClean="0"/>
              <a:t> Les procédures de conclusion des ententes internationales du Québec</a:t>
            </a:r>
            <a:endParaRPr lang="fr-CA" sz="1200" b="1" dirty="0" smtClean="0"/>
          </a:p>
          <a:p>
            <a:pPr marL="0" indent="0">
              <a:buNone/>
            </a:pPr>
            <a:r>
              <a:rPr lang="fr-FR" sz="1200" b="1" i="1" u="sng" dirty="0" smtClean="0">
                <a:hlinkClick r:id="rId3"/>
              </a:rPr>
              <a:t>- Loi sur le ministère des Relations internationales</a:t>
            </a:r>
            <a:r>
              <a:rPr lang="fr-CA" sz="1200" b="1" i="1" u="sng" dirty="0" smtClean="0"/>
              <a:t> </a:t>
            </a:r>
            <a:r>
              <a:rPr lang="fr-CA" sz="1200" dirty="0" smtClean="0"/>
              <a:t>(RLRQ, c. M-25.1.1) : art, 19 à 22.7</a:t>
            </a:r>
          </a:p>
          <a:p>
            <a:pPr marL="0" indent="0">
              <a:buNone/>
            </a:pPr>
            <a:r>
              <a:rPr lang="fr-CA" sz="1200" dirty="0" smtClean="0"/>
              <a:t>- Signature, entérinement et ratification des ententes internationales du Québec </a:t>
            </a:r>
          </a:p>
          <a:p>
            <a:pPr marL="0" indent="0">
              <a:buNone/>
            </a:pPr>
            <a:r>
              <a:rPr lang="fr-CA" sz="1200" dirty="0" smtClean="0"/>
              <a:t>- Dépôt et approbation par l’Assemblée nationale du Québec des engagements importants :</a:t>
            </a:r>
          </a:p>
          <a:p>
            <a:pPr marL="0" indent="0" algn="just">
              <a:buNone/>
            </a:pPr>
            <a:r>
              <a:rPr lang="fr-FR" sz="1200" dirty="0" smtClean="0"/>
              <a:t>-  22.2. Tout </a:t>
            </a:r>
            <a:r>
              <a:rPr lang="fr-FR" sz="1200" b="1" dirty="0" smtClean="0"/>
              <a:t>engagement international important </a:t>
            </a:r>
            <a:r>
              <a:rPr lang="fr-FR" sz="1200" dirty="0" smtClean="0"/>
              <a:t>incluant, le cas échéant, les réserves s'y rapportant, fait l'objet d'un dépôt à l'Assemblée nationale, par le ministre, au moment qu'il juge opportun. Le dépôt du texte de cet engagement international est accompagné d'une note explicative sur le contenu et les effets de celui-ci. L'expression «engagement international important» désigne l'entente internationale visée à l'article 19, l'accord international visé à l'article 22.1 et tout instrument se rapportant à l'un ou l'autre, qui, de l'avis du ministre, selon le cas: 1° requiert, pour sa mise en oeuvre par le Québec, soit l'</a:t>
            </a:r>
            <a:r>
              <a:rPr lang="fr-FR" sz="1200" b="1" dirty="0" smtClean="0"/>
              <a:t>adoption d'une loi ou la prise d'un règlement</a:t>
            </a:r>
            <a:r>
              <a:rPr lang="fr-FR" sz="1200" dirty="0" smtClean="0"/>
              <a:t>, soit </a:t>
            </a:r>
            <a:r>
              <a:rPr lang="fr-FR" sz="1200" b="1" dirty="0" smtClean="0"/>
              <a:t>l'imposition d'une taxe ou d'un impôt</a:t>
            </a:r>
            <a:r>
              <a:rPr lang="fr-FR" sz="1200" dirty="0" smtClean="0"/>
              <a:t>, soit l'acceptation d'une </a:t>
            </a:r>
            <a:r>
              <a:rPr lang="fr-FR" sz="1200" b="1" dirty="0" smtClean="0"/>
              <a:t>obligation financière importante</a:t>
            </a:r>
            <a:r>
              <a:rPr lang="fr-FR" sz="1200" dirty="0" smtClean="0"/>
              <a:t>; 2° concerne les </a:t>
            </a:r>
            <a:r>
              <a:rPr lang="fr-FR" sz="1200" b="1" dirty="0" smtClean="0"/>
              <a:t>droits et libertés de la personne</a:t>
            </a:r>
            <a:r>
              <a:rPr lang="fr-FR" sz="1200" dirty="0" smtClean="0"/>
              <a:t>; 3° concerne le </a:t>
            </a:r>
            <a:r>
              <a:rPr lang="fr-FR" sz="1200" b="1" dirty="0" smtClean="0"/>
              <a:t>commerce international</a:t>
            </a:r>
            <a:r>
              <a:rPr lang="fr-FR" sz="1200" dirty="0" smtClean="0"/>
              <a:t>; 4° devrait faire l'objet d'un dépôt à l'Assemblée nationale.</a:t>
            </a:r>
            <a:r>
              <a:rPr lang="fr-CA" sz="1200" dirty="0" smtClean="0"/>
              <a:t> </a:t>
            </a:r>
            <a:endParaRPr lang="fr-F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a:t>École nationale d’administration publique (ÉNAP)- Droit international public et organisations internationales , ENP 7418- Hiver 2018</a:t>
            </a:r>
          </a:p>
          <a:p>
            <a:endParaRPr lang="fr-BE" sz="11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noAutofit/>
          </a:bodyPr>
          <a:lstStyle/>
          <a:p>
            <a:pPr algn="ctr"/>
            <a:r>
              <a:rPr lang="fr-FR" sz="1600" i="1" dirty="0">
                <a:solidFill>
                  <a:srgbClr val="002060"/>
                </a:solidFill>
              </a:rPr>
              <a:t>La relation entre le droit international et le droit interne</a:t>
            </a:r>
            <a:br>
              <a:rPr lang="fr-FR" sz="1600" i="1" dirty="0">
                <a:solidFill>
                  <a:srgbClr val="002060"/>
                </a:solidFill>
              </a:rPr>
            </a:br>
            <a:r>
              <a:rPr lang="fr-FR" sz="1600" i="1" dirty="0">
                <a:solidFill>
                  <a:srgbClr val="002060"/>
                </a:solidFill>
              </a:rPr>
              <a:t>au Canada et au Québec</a:t>
            </a:r>
            <a:endParaRPr lang="fr-FR" sz="1600" dirty="0">
              <a:solidFill>
                <a:srgbClr val="002060"/>
              </a:solidFill>
            </a:endParaRPr>
          </a:p>
        </p:txBody>
      </p:sp>
      <p:sp>
        <p:nvSpPr>
          <p:cNvPr id="3" name="Espace réservé du contenu 2"/>
          <p:cNvSpPr>
            <a:spLocks noGrp="1"/>
          </p:cNvSpPr>
          <p:nvPr>
            <p:ph sz="quarter" idx="1"/>
          </p:nvPr>
        </p:nvSpPr>
        <p:spPr>
          <a:xfrm>
            <a:off x="457200" y="692696"/>
            <a:ext cx="8229600" cy="6012904"/>
          </a:xfrm>
        </p:spPr>
        <p:txBody>
          <a:bodyPr>
            <a:normAutofit/>
          </a:bodyPr>
          <a:lstStyle/>
          <a:p>
            <a:pPr algn="just">
              <a:buNone/>
            </a:pPr>
            <a:endParaRPr lang="fr-CA" sz="1412" b="1" dirty="0" smtClean="0"/>
          </a:p>
          <a:p>
            <a:pPr algn="just">
              <a:buNone/>
            </a:pPr>
            <a:endParaRPr lang="fr-CA" sz="1412" b="1" dirty="0"/>
          </a:p>
          <a:p>
            <a:pPr marL="0" indent="0" algn="just">
              <a:buNone/>
            </a:pPr>
            <a:r>
              <a:rPr lang="fr-FR" sz="1412" dirty="0" smtClean="0"/>
              <a:t>- S</a:t>
            </a:r>
            <a:r>
              <a:rPr lang="fr-CA" sz="1412" dirty="0" err="1" smtClean="0"/>
              <a:t>ur</a:t>
            </a:r>
            <a:r>
              <a:rPr lang="fr-CA" sz="1412" dirty="0" smtClean="0"/>
              <a:t> la relation entre les conventions internationales (accords internationaux du Canda et ententes </a:t>
            </a:r>
            <a:r>
              <a:rPr lang="fr-CA" sz="1412" dirty="0" smtClean="0"/>
              <a:t>internationales </a:t>
            </a:r>
            <a:r>
              <a:rPr lang="fr-CA" sz="1412" dirty="0" smtClean="0"/>
              <a:t>du Québec) et le droit interne,  aucune disposition expresse dans la </a:t>
            </a:r>
            <a:r>
              <a:rPr lang="fr-CA" sz="1412" i="1" dirty="0" smtClean="0"/>
              <a:t>Constitution du Canada régit cette relation;</a:t>
            </a:r>
          </a:p>
          <a:p>
            <a:pPr marL="0" indent="0" algn="just">
              <a:buNone/>
            </a:pPr>
            <a:r>
              <a:rPr lang="fr-CA" sz="1412" dirty="0" smtClean="0"/>
              <a:t>- Se fondant sur le préambule de </a:t>
            </a:r>
            <a:r>
              <a:rPr lang="fr-CA" sz="1412" i="1" dirty="0" smtClean="0"/>
              <a:t>Loi constitutionnelle de 1867 </a:t>
            </a:r>
            <a:r>
              <a:rPr lang="fr-CA" sz="1412" dirty="0" smtClean="0"/>
              <a:t>et le principe de séparation des pouvoirs, les tribunaux britanniques, canadiens et québécois ont énoncé une obligation d’incorporation législative pour donner effet en droit interne aux conventions internationales :</a:t>
            </a:r>
          </a:p>
          <a:p>
            <a:pPr marL="0" indent="0" algn="just">
              <a:buNone/>
            </a:pPr>
            <a:r>
              <a:rPr lang="fr-CA" sz="1412" b="1" dirty="0" smtClean="0"/>
              <a:t>- </a:t>
            </a:r>
            <a:r>
              <a:rPr sz="1412" b="1" dirty="0" smtClean="0">
                <a:hlinkClick r:id="rId2"/>
              </a:rPr>
              <a:t>CSQ,</a:t>
            </a:r>
            <a:r>
              <a:rPr sz="1412" b="1" i="1" dirty="0" smtClean="0">
                <a:hlinkClick r:id="rId2"/>
              </a:rPr>
              <a:t> Dumont</a:t>
            </a:r>
            <a:r>
              <a:rPr sz="1412" b="1" dirty="0" smtClean="0">
                <a:hlinkClick r:id="rId2"/>
              </a:rPr>
              <a:t> c. </a:t>
            </a:r>
            <a:r>
              <a:rPr sz="1412" b="1" i="1" dirty="0" smtClean="0">
                <a:hlinkClick r:id="rId2"/>
              </a:rPr>
              <a:t>Québec (Procureur général)</a:t>
            </a:r>
            <a:r>
              <a:rPr sz="1412" b="1" dirty="0" smtClean="0"/>
              <a:t> </a:t>
            </a:r>
            <a:r>
              <a:rPr sz="1412" dirty="0" smtClean="0"/>
              <a:t>(2009)</a:t>
            </a:r>
            <a:r>
              <a:rPr lang="fr-CA" sz="1412" dirty="0"/>
              <a:t> </a:t>
            </a:r>
            <a:r>
              <a:rPr lang="fr-CA" sz="1412" b="1" dirty="0" smtClean="0"/>
              <a:t>:</a:t>
            </a:r>
            <a:r>
              <a:rPr lang="fr-CA" sz="1300" dirty="0" smtClean="0"/>
              <a:t> « [58] Par ailleurs, le PG Canada soumet que la simple ratification du </a:t>
            </a:r>
            <a:r>
              <a:rPr lang="fr-CA" sz="1300" i="1" dirty="0" smtClean="0"/>
              <a:t>Pacte international relatif aux droits civils et politiques</a:t>
            </a:r>
            <a:r>
              <a:rPr lang="fr-CA" sz="1300" dirty="0" smtClean="0"/>
              <a:t> par le pouvoir exécutif comme c'est le cas en l'espèce, ne confère pas à celui-ci force de loi ni aucun effet contraignant en droit interne car ce </a:t>
            </a:r>
            <a:r>
              <a:rPr lang="fr-CA" sz="1300" i="1" dirty="0" smtClean="0"/>
              <a:t>Pacte </a:t>
            </a:r>
            <a:r>
              <a:rPr lang="fr-CA" sz="1300" dirty="0" smtClean="0"/>
              <a:t>n'a jamais été expressément incorporé en droit canadien.  Cela dit, le PG Canada ajoute que le Canada met en œuvre les obligations contenues au </a:t>
            </a:r>
            <a:r>
              <a:rPr lang="fr-CA" sz="1300" i="1" dirty="0" smtClean="0"/>
              <a:t>Pacte</a:t>
            </a:r>
            <a:r>
              <a:rPr lang="fr-CA" sz="1300" dirty="0" smtClean="0"/>
              <a:t> par le biais de divers mécanismes, dont la législation, la réglementation et l'élaboration de programmes et de politiques. Le PG Canada précise que l'article 14 </a:t>
            </a:r>
            <a:r>
              <a:rPr lang="fr-FR" sz="1300" dirty="0" smtClean="0"/>
              <a:t>§</a:t>
            </a:r>
            <a:r>
              <a:rPr lang="fr-FR" sz="1300" b="1" dirty="0" smtClean="0"/>
              <a:t> </a:t>
            </a:r>
            <a:r>
              <a:rPr lang="fr-CA" sz="1300" dirty="0" smtClean="0"/>
              <a:t>6 du </a:t>
            </a:r>
            <a:r>
              <a:rPr lang="fr-CA" sz="1300" i="1" dirty="0" smtClean="0"/>
              <a:t>Pacte</a:t>
            </a:r>
            <a:r>
              <a:rPr lang="fr-CA" sz="1300" dirty="0" smtClean="0"/>
              <a:t> ne peut ainsi, comme le prétend le demandeur, constituer le fondement de son recours en responsabilité civile contre le Gouvernement du Canada devant les tribunaux canadiens.; [128] Ce </a:t>
            </a:r>
            <a:r>
              <a:rPr lang="fr-CA" sz="1300" i="1" dirty="0" smtClean="0"/>
              <a:t>Pacte</a:t>
            </a:r>
            <a:r>
              <a:rPr lang="fr-CA" sz="1300" dirty="0" smtClean="0"/>
              <a:t> n'est pas plus applicable même si on peut y référer en interprétant une obligation domestique*.  Cela ne signifie pas, comme les demandeurs le prétendent, que les articles 7 et 24</a:t>
            </a:r>
            <a:r>
              <a:rPr lang="fr-CA" sz="1300" dirty="0"/>
              <a:t> </a:t>
            </a:r>
            <a:r>
              <a:rPr lang="fr-FR" sz="1300" dirty="0" smtClean="0"/>
              <a:t>§</a:t>
            </a:r>
            <a:r>
              <a:rPr lang="fr-FR" sz="1300" b="1" dirty="0" smtClean="0"/>
              <a:t> </a:t>
            </a:r>
            <a:r>
              <a:rPr lang="fr-CA" sz="1300" dirty="0" smtClean="0"/>
              <a:t>1 de la </a:t>
            </a:r>
            <a:r>
              <a:rPr lang="fr-CA" sz="1300" i="1" dirty="0" smtClean="0"/>
              <a:t>Charte canadienne des droits et libertés</a:t>
            </a:r>
            <a:r>
              <a:rPr lang="fr-CA" sz="1300" dirty="0" smtClean="0"/>
              <a:t> doivent s'interpréter en vertu de ce </a:t>
            </a:r>
            <a:r>
              <a:rPr lang="fr-CA" sz="1300" i="1" dirty="0" smtClean="0"/>
              <a:t>Pacte</a:t>
            </a:r>
            <a:r>
              <a:rPr lang="fr-CA" sz="1300" b="1" dirty="0" smtClean="0">
                <a:solidFill>
                  <a:srgbClr val="FF0000"/>
                </a:solidFill>
              </a:rPr>
              <a:t>. Si le droit interne est incompatible avec un instrument international qui n'est par ailleurs pas incorporé en droit domestique, le droit interne doit primer</a:t>
            </a:r>
            <a:r>
              <a:rPr lang="fr-CA" sz="1300" dirty="0" smtClean="0"/>
              <a:t>.  De surcroît, si international que puisse être un instrument transfrontalier, il ne peut empiéter dans les champs de compétences provinciaux à moins du consentement exprès de l'une ou l'autre des provinces touchées. (</a:t>
            </a:r>
            <a:r>
              <a:rPr lang="en-CA" sz="1300" dirty="0" smtClean="0"/>
              <a:t>* </a:t>
            </a:r>
            <a:r>
              <a:rPr lang="fr-CA" sz="1300" i="1" dirty="0" smtClean="0"/>
              <a:t>Renvoi relatif à la Public Service Employee Relations Act. (Alb.)</a:t>
            </a:r>
            <a:r>
              <a:rPr lang="fr-CA" sz="1300" dirty="0" smtClean="0"/>
              <a:t>, [1987] 1 R.C.S. 313. </a:t>
            </a:r>
            <a:r>
              <a:rPr lang="en-CA" sz="1300" i="1" dirty="0" smtClean="0"/>
              <a:t>Schreiber</a:t>
            </a:r>
            <a:r>
              <a:rPr lang="en-CA" sz="1300" dirty="0" smtClean="0"/>
              <a:t> c. </a:t>
            </a:r>
            <a:r>
              <a:rPr lang="en-CA" sz="1300" i="1" dirty="0" smtClean="0"/>
              <a:t>Canada (P.G.)</a:t>
            </a:r>
            <a:r>
              <a:rPr lang="en-CA" sz="1300" dirty="0" smtClean="0"/>
              <a:t>, [2002] 3 R.C.S 269, paragraphe 50)</a:t>
            </a:r>
            <a:endParaRPr lang="fr-CA" sz="1300" b="1" dirty="0" smtClean="0"/>
          </a:p>
          <a:p>
            <a:pPr>
              <a:buNone/>
            </a:pPr>
            <a:r>
              <a:rPr lang="fr-CA" sz="1400" b="1" dirty="0" smtClean="0"/>
              <a:t>   </a:t>
            </a:r>
            <a:endParaRPr lang="fr-FR" sz="1200" b="1" dirty="0"/>
          </a:p>
          <a:p>
            <a:pPr>
              <a:buFontTx/>
              <a:buChar char="-"/>
            </a:pPr>
            <a:endParaRP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a:t>École nationale d’administration publique (ÉNAP)- Droit international public et organisations internationales , ENP 7418- Hiver 2018</a:t>
            </a:r>
          </a:p>
          <a:p>
            <a:endParaRPr lang="fr-BE" sz="1100" dirty="0"/>
          </a:p>
        </p:txBody>
      </p:sp>
    </p:spTree>
    <p:extLst>
      <p:ext uri="{BB962C8B-B14F-4D97-AF65-F5344CB8AC3E}">
        <p14:creationId xmlns:p14="http://schemas.microsoft.com/office/powerpoint/2010/main" val="26145630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455712"/>
          </a:xfrm>
        </p:spPr>
        <p:txBody>
          <a:bodyPr>
            <a:normAutofit fontScale="90000"/>
          </a:bodyPr>
          <a:lstStyle/>
          <a:p>
            <a:pPr algn="ctr"/>
            <a:r>
              <a:rPr lang="fr-FR" dirty="0" smtClean="0">
                <a:solidFill>
                  <a:srgbClr val="002060"/>
                </a:solidFill>
              </a:rPr>
              <a:t/>
            </a:r>
            <a:br>
              <a:rPr lang="fr-FR" dirty="0" smtClean="0">
                <a:solidFill>
                  <a:srgbClr val="002060"/>
                </a:solidFill>
              </a:rPr>
            </a:br>
            <a:r>
              <a:rPr lang="fr-FR" sz="2200" i="1" dirty="0">
                <a:solidFill>
                  <a:srgbClr val="002060"/>
                </a:solidFill>
              </a:rPr>
              <a:t>La relation entre le droit international et le droit interne</a:t>
            </a:r>
            <a:br>
              <a:rPr lang="fr-FR" sz="2200" i="1" dirty="0">
                <a:solidFill>
                  <a:srgbClr val="002060"/>
                </a:solidFill>
              </a:rPr>
            </a:br>
            <a:r>
              <a:rPr lang="fr-FR" sz="2200" i="1" dirty="0">
                <a:solidFill>
                  <a:srgbClr val="002060"/>
                </a:solidFill>
              </a:rPr>
              <a:t>au Canada et au Québec</a:t>
            </a:r>
            <a:endParaRPr lang="fr-FR" sz="2200"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pPr marL="0" indent="0" algn="just">
              <a:buNone/>
            </a:pPr>
            <a:r>
              <a:rPr lang="fr-CA" sz="1400" dirty="0" smtClean="0"/>
              <a:t>- À qui incombe cette obligation d’incorporation législative ? </a:t>
            </a:r>
          </a:p>
          <a:p>
            <a:pPr marL="0" indent="0" algn="just">
              <a:buNone/>
            </a:pPr>
            <a:r>
              <a:rPr lang="fr-FR" sz="1400" dirty="0" smtClean="0"/>
              <a:t>- Elle est rattachée aux aux </a:t>
            </a:r>
            <a:r>
              <a:rPr lang="fr-FR" sz="1400" dirty="0"/>
              <a:t>pouvoirs législatifs </a:t>
            </a:r>
            <a:r>
              <a:rPr lang="fr-FR" sz="1400" dirty="0" smtClean="0"/>
              <a:t>énumérés dans la constitution du Canada et il y a donc, en matière d’incorporation législative des conventions internationales, des compétences fédérales et provinciales, selon les matières sur lesquelles portent les conventions.</a:t>
            </a:r>
            <a:endParaRPr lang="fr-CA" sz="1400" dirty="0" smtClean="0"/>
          </a:p>
          <a:p>
            <a:pPr marL="0" indent="0">
              <a:buNone/>
            </a:pPr>
            <a:r>
              <a:rPr lang="fr-CA" sz="1400" b="1" dirty="0" smtClean="0"/>
              <a:t>- </a:t>
            </a:r>
            <a:r>
              <a:rPr lang="fr-CA" sz="1400" dirty="0" smtClean="0"/>
              <a:t>Voir l</a:t>
            </a:r>
            <a:r>
              <a:rPr lang="fr-CA" sz="1400" b="1" dirty="0" smtClean="0">
                <a:hlinkClick r:id="rId2"/>
              </a:rPr>
              <a:t>’</a:t>
            </a:r>
            <a:r>
              <a:rPr sz="1400" b="1" i="1" dirty="0" smtClean="0">
                <a:hlinkClick r:id="rId2"/>
              </a:rPr>
              <a:t>Affaire des conventions de travail</a:t>
            </a:r>
            <a:r>
              <a:rPr sz="1400" b="1" dirty="0" smtClean="0"/>
              <a:t> (1937)</a:t>
            </a:r>
            <a:r>
              <a:rPr lang="fr-CA" sz="1400" b="1" dirty="0" smtClean="0"/>
              <a:t> :</a:t>
            </a:r>
          </a:p>
          <a:p>
            <a:pPr algn="just">
              <a:buFontTx/>
              <a:buChar char="-"/>
            </a:pPr>
            <a:r>
              <a:rPr lang="fr-CA" sz="1200" dirty="0" smtClean="0"/>
              <a:t>« </a:t>
            </a:r>
            <a:r>
              <a:rPr sz="1200" dirty="0" smtClean="0"/>
              <a:t>Il ne faut pas croire que cette décision signifie que le Canada n'a pas le pouvoir de légiférer en exécution de traités. Le Canada, en ce qui a trait aux pouvoirs législatifs, possède tous ceux qui sont nécessaires à l'exécution des traités, en mettant ensemble ceux du Dominion et des provinces. Mais les pouvoirs législatifs restent séparés et si, dans l'exercice des attributions découlant de son nouveau statut international, le Dominion contracte des obligations, ces dernières doivent, quand il s'agit de lois concernant les catégories de sujets relevant des provinces, être remplies par l'ensemble des pouvoirs</a:t>
            </a:r>
            <a:r>
              <a:rPr sz="1200" b="1" dirty="0" smtClean="0"/>
              <a:t>, c'est-à-dire au moyen d'une coopération entre le Dominion et les provinces. Bien que le navire de l'État vogue maintenant vers des horizons plus vastes et sur des mers étrangères</a:t>
            </a:r>
            <a:r>
              <a:rPr sz="1200" dirty="0" smtClean="0"/>
              <a:t>, il conserve encore des compartiments étanches, parties essentielles de sa structure première. La Cour suprême s'étant divisée également, le jugement formel ne pouvait qu'exposer les opinions des trois juges de chaque côté. Suivant l'opinion de leurs Seigneuries, il faut répondre aux trois questions que la loi, dans chaque cas, est </a:t>
            </a:r>
            <a:r>
              <a:rPr sz="1200" i="1" dirty="0" smtClean="0"/>
              <a:t>ultra vires </a:t>
            </a:r>
            <a:r>
              <a:rPr sz="1200" dirty="0" smtClean="0"/>
              <a:t>des pouvoirs du Parlement du Canada; elles conseilleront humblement Sa Majesté en conséquence</a:t>
            </a:r>
            <a:r>
              <a:rPr lang="fr-CA" sz="1200" dirty="0"/>
              <a:t> </a:t>
            </a:r>
            <a:r>
              <a:rPr lang="fr-CA" sz="1200" dirty="0" smtClean="0"/>
              <a:t>»</a:t>
            </a:r>
            <a:r>
              <a:rPr lang="fr-CA" sz="1200" dirty="0" smtClean="0"/>
              <a:t>;</a:t>
            </a:r>
            <a:r>
              <a:rPr lang="fr-CA" sz="1200" b="1" dirty="0" smtClean="0"/>
              <a:t>- </a:t>
            </a:r>
            <a:r>
              <a:rPr lang="fr-CA" sz="1200" b="1" dirty="0" smtClean="0"/>
              <a:t>Exemples d’incorporation législative fédérale</a:t>
            </a:r>
          </a:p>
          <a:p>
            <a:pPr marL="0" indent="0" algn="just">
              <a:buNone/>
            </a:pPr>
            <a:r>
              <a:rPr lang="fr-CA" sz="1200" b="1" dirty="0" smtClean="0"/>
              <a:t>- </a:t>
            </a:r>
            <a:r>
              <a:rPr lang="fr-CA" sz="1200" b="1" i="1" dirty="0" smtClean="0"/>
              <a:t>Loi sur les missions étrangères et les organisations internationales</a:t>
            </a:r>
            <a:r>
              <a:rPr lang="fr-CA" sz="1200" b="1" dirty="0" smtClean="0"/>
              <a:t>, L.R.C., c. F-29.4 :</a:t>
            </a:r>
          </a:p>
          <a:p>
            <a:pPr marL="0" indent="0" algn="just">
              <a:buNone/>
            </a:pPr>
            <a:r>
              <a:rPr lang="fr-FR" sz="1000" b="1" dirty="0"/>
              <a:t>3</a:t>
            </a:r>
            <a:r>
              <a:rPr lang="fr-FR" sz="1000" dirty="0"/>
              <a:t> (1) Les articles 1, 22 à 24 et 27 à 40 de la Convention de Vienne sur les relations diplomatiques sont applicables sur le territoire canadien à tous les États étrangers, qu’ils soient ou non parties à celle-ci. Il en va de même pour les articles 1, 5, 15, 17, 31 à 33, 35, 39 et 40, les paragraphes 1 et 2 de l’article 41, les articles 43 à 45 et 48 à 54, les paragraphes 2 et 3 de l’article 55, le paragraphe 2 de l’article 57, les paragraphes 1 à 3 de l’article 58, les articles 59 à 62, 64, 66 et 67, les paragraphes 1, 2 et 4 de l’article 70 et l’article 71 de la Convention de Vienne sur les relations consulaires.</a:t>
            </a:r>
            <a:endParaRPr lang="fr-CA" sz="1000" b="1" dirty="0"/>
          </a:p>
          <a:p>
            <a:pPr marL="0" indent="0" algn="just">
              <a:buNone/>
            </a:pPr>
            <a:r>
              <a:rPr lang="fr-FR" sz="1200" i="1" u="sng" dirty="0" smtClean="0">
                <a:hlinkClick r:id="rId3"/>
              </a:rPr>
              <a:t>- Loi </a:t>
            </a:r>
            <a:r>
              <a:rPr lang="fr-FR" sz="1200" i="1" u="sng" dirty="0">
                <a:hlinkClick r:id="rId3"/>
              </a:rPr>
              <a:t>sur les Conventions de Genève</a:t>
            </a:r>
            <a:r>
              <a:rPr lang="fr-FR" sz="1200" dirty="0" smtClean="0"/>
              <a:t>,</a:t>
            </a:r>
            <a:r>
              <a:rPr lang="fr-CA" sz="1200" dirty="0" smtClean="0"/>
              <a:t>,</a:t>
            </a:r>
            <a:r>
              <a:rPr lang="fr-CA" sz="1200" b="1" dirty="0" smtClean="0"/>
              <a:t> </a:t>
            </a:r>
            <a:r>
              <a:rPr lang="fr-FR" sz="1200" dirty="0"/>
              <a:t>L.R.C. </a:t>
            </a:r>
            <a:r>
              <a:rPr lang="fr-FR" sz="1200" dirty="0" smtClean="0"/>
              <a:t>, </a:t>
            </a:r>
            <a:r>
              <a:rPr lang="fr-FR" sz="1200" dirty="0" smtClean="0"/>
              <a:t>c. </a:t>
            </a:r>
            <a:r>
              <a:rPr lang="fr-FR" sz="1200" dirty="0"/>
              <a:t>G-</a:t>
            </a:r>
            <a:r>
              <a:rPr lang="fr-FR" sz="1200" dirty="0" smtClean="0"/>
              <a:t>3, art. 2 </a:t>
            </a:r>
            <a:r>
              <a:rPr lang="fr-FR" sz="1200" dirty="0" smtClean="0"/>
              <a:t>et </a:t>
            </a:r>
            <a:r>
              <a:rPr lang="fr-FR" sz="1200" dirty="0"/>
              <a:t>l’affaire </a:t>
            </a:r>
            <a:r>
              <a:rPr lang="fr-FR" sz="1200" i="1" u="sng" dirty="0">
                <a:hlinkClick r:id="rId4"/>
              </a:rPr>
              <a:t>Turp</a:t>
            </a:r>
            <a:r>
              <a:rPr lang="fr-FR" sz="1200" u="sng" dirty="0">
                <a:hlinkClick r:id="rId4"/>
              </a:rPr>
              <a:t>. c. </a:t>
            </a:r>
            <a:r>
              <a:rPr lang="fr-FR" sz="1200" i="1" u="sng" dirty="0">
                <a:hlinkClick r:id="rId4"/>
              </a:rPr>
              <a:t>Ministre des Affaires étrangères du </a:t>
            </a:r>
            <a:r>
              <a:rPr lang="fr-FR" sz="1200" i="1" u="sng" dirty="0" smtClean="0">
                <a:hlinkClick r:id="rId4"/>
              </a:rPr>
              <a:t>Canada</a:t>
            </a:r>
            <a:r>
              <a:rPr lang="fr-FR" sz="1200" dirty="0" smtClean="0"/>
              <a:t>, </a:t>
            </a:r>
            <a:r>
              <a:rPr lang="fr-FR" sz="1200" dirty="0" smtClean="0"/>
              <a:t>2017 C.F 84</a:t>
            </a:r>
            <a:endParaRPr lang="fr-FR" sz="1200" i="1" dirty="0"/>
          </a:p>
          <a:p>
            <a:pPr marL="0" indent="0">
              <a:buNone/>
            </a:pPr>
            <a:r>
              <a:rPr lang="fr-FR" sz="1200" b="1" i="1" dirty="0" smtClean="0"/>
              <a:t>-</a:t>
            </a:r>
            <a:r>
              <a:rPr lang="fr-CA" sz="1200" b="1" dirty="0"/>
              <a:t> </a:t>
            </a:r>
            <a:r>
              <a:rPr lang="fr-CA" sz="1200" dirty="0" smtClean="0"/>
              <a:t>Exemple d’incorporation législative </a:t>
            </a:r>
            <a:r>
              <a:rPr lang="fr-CA" sz="1200" dirty="0" smtClean="0"/>
              <a:t>québécoise: </a:t>
            </a:r>
            <a:r>
              <a:rPr lang="fr-CA" sz="1200" b="1" i="1" u="sng" dirty="0" smtClean="0">
                <a:hlinkClick r:id="rId5"/>
              </a:rPr>
              <a:t>Loi </a:t>
            </a:r>
            <a:r>
              <a:rPr lang="fr-CA" sz="1200" b="1" i="1" u="sng" dirty="0">
                <a:hlinkClick r:id="rId5"/>
              </a:rPr>
              <a:t>sur les aspects civils de l’enlèvement international et interprovincial d’enfants</a:t>
            </a:r>
            <a:r>
              <a:rPr lang="fr-CA" sz="1200" dirty="0"/>
              <a:t>, R.L.R.Q., c. A-23.01</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a:t>École nationale d’administration publique (ÉNAP)- Droit international public et organisations internationales , ENP 7418- Hiver 2018</a:t>
            </a:r>
          </a:p>
          <a:p>
            <a:endParaRPr lang="fr-BE" sz="1100" dirty="0"/>
          </a:p>
        </p:txBody>
      </p:sp>
    </p:spTree>
    <p:extLst>
      <p:ext uri="{BB962C8B-B14F-4D97-AF65-F5344CB8AC3E}">
        <p14:creationId xmlns:p14="http://schemas.microsoft.com/office/powerpoint/2010/main" val="30040416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810344"/>
          </a:xfrm>
        </p:spPr>
        <p:txBody>
          <a:bodyPr>
            <a:normAutofit/>
          </a:bodyPr>
          <a:lstStyle/>
          <a:p>
            <a:pPr algn="ctr"/>
            <a:r>
              <a:rPr lang="fr-FR" sz="2000" i="1" dirty="0">
                <a:solidFill>
                  <a:srgbClr val="002060"/>
                </a:solidFill>
              </a:rPr>
              <a:t>La relation entre le droit international et le droit interne</a:t>
            </a:r>
            <a:br>
              <a:rPr lang="fr-FR" sz="2000" i="1" dirty="0">
                <a:solidFill>
                  <a:srgbClr val="002060"/>
                </a:solidFill>
              </a:rPr>
            </a:br>
            <a:r>
              <a:rPr lang="fr-FR" sz="2000" i="1" dirty="0">
                <a:solidFill>
                  <a:srgbClr val="002060"/>
                </a:solidFill>
              </a:rPr>
              <a:t>au Canada et au Québec</a:t>
            </a:r>
            <a:endParaRPr lang="fr-FR" sz="2000" dirty="0" smtClean="0">
              <a:solidFill>
                <a:schemeClr val="tx1"/>
              </a:solidFill>
            </a:endParaRPr>
          </a:p>
        </p:txBody>
      </p:sp>
      <p:sp>
        <p:nvSpPr>
          <p:cNvPr id="3" name="Espace réservé du contenu 2"/>
          <p:cNvSpPr>
            <a:spLocks noGrp="1"/>
          </p:cNvSpPr>
          <p:nvPr>
            <p:ph sz="quarter" idx="1"/>
          </p:nvPr>
        </p:nvSpPr>
        <p:spPr/>
        <p:txBody>
          <a:bodyPr>
            <a:normAutofit fontScale="85000" lnSpcReduction="20000"/>
          </a:bodyPr>
          <a:lstStyle/>
          <a:p>
            <a:pPr marL="0" indent="0" algn="just">
              <a:buNone/>
            </a:pPr>
            <a:r>
              <a:rPr lang="fr-CA" sz="1548" dirty="0" smtClean="0"/>
              <a:t>- S’agissant des décisions internationales, l’obligation d’incorporation législative est expressément prévue dans la </a:t>
            </a:r>
            <a:r>
              <a:rPr sz="1400" b="1" i="1" dirty="0" smtClean="0">
                <a:hlinkClick r:id="rId2"/>
              </a:rPr>
              <a:t>Loi sur les Nations Unies</a:t>
            </a:r>
            <a:r>
              <a:rPr lang="fr-CA" sz="1400" b="1" i="1" dirty="0" smtClean="0"/>
              <a:t>. </a:t>
            </a:r>
            <a:r>
              <a:rPr lang="fr-CA" sz="1400" dirty="0" smtClean="0"/>
              <a:t>L.R.C., c. U-2</a:t>
            </a:r>
          </a:p>
          <a:p>
            <a:pPr algn="ctr">
              <a:buNone/>
            </a:pPr>
            <a:endParaRPr lang="fr-CA" sz="1400" b="1" i="1" dirty="0" smtClean="0"/>
          </a:p>
          <a:p>
            <a:pPr algn="ctr">
              <a:buNone/>
            </a:pPr>
            <a:r>
              <a:rPr lang="fr-CA" sz="1400" b="1" dirty="0" smtClean="0"/>
              <a:t>LOI SUR LES NATIONS UNIES</a:t>
            </a:r>
            <a:r>
              <a:rPr lang="fr-CA" sz="1400" dirty="0" smtClean="0"/>
              <a:t> </a:t>
            </a:r>
          </a:p>
          <a:p>
            <a:pPr algn="ctr">
              <a:buNone/>
            </a:pPr>
            <a:r>
              <a:rPr lang="fr-CA" sz="1400" b="1" i="1" dirty="0" smtClean="0"/>
              <a:t>Décrets et règlements du gouverneur en conseil</a:t>
            </a:r>
            <a:r>
              <a:rPr lang="fr-CA" sz="1400" b="1" dirty="0" smtClean="0"/>
              <a:t> </a:t>
            </a:r>
            <a:endParaRPr lang="fr-CA" sz="1400" dirty="0" smtClean="0"/>
          </a:p>
          <a:p>
            <a:pPr marL="0" indent="0" algn="just">
              <a:buNone/>
            </a:pPr>
            <a:r>
              <a:rPr lang="fr-CA" sz="1400" b="1" dirty="0" smtClean="0"/>
              <a:t>2. </a:t>
            </a:r>
            <a:r>
              <a:rPr lang="fr-CA" sz="1400" dirty="0" smtClean="0"/>
              <a:t>Le gouverneur en conseil peut prendre les décrets et règlements qui lui semblent utiles pour l’application d’une mesure que le Conseil de Sécurité des Nations Unies, en conformité avec l’Article 41 de la Charte des Nations Unies — reproduit à l’annexe —, invite le Canada à mettre en </a:t>
            </a:r>
            <a:r>
              <a:rPr lang="fr-CA" sz="1400" dirty="0" err="1" smtClean="0"/>
              <a:t>oeuvre</a:t>
            </a:r>
            <a:r>
              <a:rPr lang="fr-CA" sz="1400" dirty="0" smtClean="0"/>
              <a:t> pour donner effet à l’une de ses décisions.</a:t>
            </a:r>
            <a:r>
              <a:rPr sz="1297" b="1" dirty="0" smtClean="0"/>
              <a:t/>
            </a:r>
            <a:br>
              <a:rPr sz="1297" b="1" dirty="0" smtClean="0"/>
            </a:br>
            <a:endParaRPr lang="fr-CA" sz="1297" b="1" dirty="0" smtClean="0"/>
          </a:p>
          <a:p>
            <a:pPr marL="0" indent="0" algn="just">
              <a:buNone/>
            </a:pPr>
            <a:r>
              <a:rPr lang="fr-CA" sz="1400" dirty="0" smtClean="0"/>
              <a:t>- Voir le </a:t>
            </a:r>
            <a:r>
              <a:rPr lang="fr-FR" sz="1400" b="1" i="1" dirty="0">
                <a:hlinkClick r:id="rId3"/>
              </a:rPr>
              <a:t>Règlement canadien d’application de la résolution [2140] des </a:t>
            </a:r>
            <a:r>
              <a:rPr lang="fr-FR" sz="1400" b="1" i="1" dirty="0" smtClean="0">
                <a:hlinkClick r:id="rId3"/>
              </a:rPr>
              <a:t>Nations </a:t>
            </a:r>
            <a:r>
              <a:rPr lang="fr-FR" sz="1400" b="1" i="1" dirty="0">
                <a:hlinkClick r:id="rId3"/>
              </a:rPr>
              <a:t>Unies sur le Yémen</a:t>
            </a:r>
            <a:r>
              <a:rPr lang="fr-CA" sz="1400" dirty="0" smtClean="0"/>
              <a:t> </a:t>
            </a:r>
            <a:endParaRPr lang="fr-FR" sz="1400" dirty="0" smtClean="0"/>
          </a:p>
          <a:p>
            <a:pPr marL="0" indent="0" algn="just">
              <a:buNone/>
            </a:pPr>
            <a:endParaRPr lang="fr-FR" sz="1400" dirty="0" smtClean="0"/>
          </a:p>
          <a:p>
            <a:pPr marL="0" indent="0" algn="ctr">
              <a:buNone/>
            </a:pPr>
            <a:r>
              <a:rPr lang="fr-FR" sz="1400" dirty="0" smtClean="0"/>
              <a:t>I</a:t>
            </a:r>
            <a:r>
              <a:rPr lang="fr-FR" sz="1400" b="1" dirty="0" smtClean="0"/>
              <a:t>NTERDICTIONS</a:t>
            </a:r>
            <a:r>
              <a:rPr lang="fr-FR" sz="1400" b="1" dirty="0"/>
              <a:t/>
            </a:r>
            <a:br>
              <a:rPr lang="fr-FR" sz="1400" b="1" dirty="0"/>
            </a:br>
            <a:r>
              <a:rPr lang="fr-FR" sz="1400" b="1" dirty="0" smtClean="0"/>
              <a:t/>
            </a:r>
            <a:br>
              <a:rPr lang="fr-FR" sz="1400" b="1" dirty="0" smtClean="0"/>
            </a:br>
            <a:r>
              <a:rPr lang="fr-FR" sz="1400" b="1" dirty="0" smtClean="0"/>
              <a:t>Gel </a:t>
            </a:r>
            <a:r>
              <a:rPr lang="fr-FR" sz="1400" b="1" dirty="0"/>
              <a:t>des </a:t>
            </a:r>
            <a:r>
              <a:rPr lang="fr-FR" sz="1400" b="1" dirty="0" smtClean="0"/>
              <a:t>avoirs</a:t>
            </a:r>
            <a:endParaRPr lang="fr-FR" sz="1400" b="1" dirty="0"/>
          </a:p>
          <a:p>
            <a:pPr marL="0" indent="0" algn="just">
              <a:buNone/>
            </a:pPr>
            <a:r>
              <a:rPr lang="fr-FR" sz="1400" b="1" dirty="0"/>
              <a:t>3</a:t>
            </a:r>
            <a:r>
              <a:rPr lang="fr-FR" sz="1400" dirty="0"/>
              <a:t> Il est interdit à toute personne au Canada et à tout Canadien à l’étranger :</a:t>
            </a:r>
          </a:p>
          <a:p>
            <a:pPr marL="0" indent="0" algn="just">
              <a:buNone/>
            </a:pPr>
            <a:r>
              <a:rPr lang="fr-FR" sz="1400" dirty="0"/>
              <a:t>a) d’effectuer sciemment, directement ou indirectement, une opération portant sur un bien se trouvant au Canada le 26 février 2014 ou après cette date, dont est propriétaire ou que contrôle toute personne désignée, toute personne agissant pour le compte ou sur les instructions d’une telle personne, ou toute personne dont est propriétaire ou que contrôle une personne désignée;</a:t>
            </a:r>
          </a:p>
          <a:p>
            <a:pPr marL="0" indent="0" algn="just">
              <a:buNone/>
            </a:pPr>
            <a:r>
              <a:rPr lang="fr-FR" sz="1400" dirty="0"/>
              <a:t>b) de conclure sciemment, directement ou indirectement, une opération financière relativement à une opération visée à l’alinéa a) ou d’en faciliter sciemment, directement ou indirectement, la conclusion;</a:t>
            </a:r>
          </a:p>
          <a:p>
            <a:pPr marL="0" indent="0" algn="just">
              <a:buNone/>
            </a:pPr>
            <a:r>
              <a:rPr lang="fr-FR" sz="1400" dirty="0"/>
              <a:t>c) de fournir sciemment des services financiers ou connexes liés à des biens visés à l’alinéa a);</a:t>
            </a:r>
          </a:p>
          <a:p>
            <a:pPr marL="0" indent="0" algn="just">
              <a:buNone/>
            </a:pPr>
            <a:r>
              <a:rPr lang="fr-FR" sz="1400" dirty="0"/>
              <a:t>d) de mettre sciemment des biens ou des services financiers ou connexes à la disposition de toute personne désignée, de toute personne agissant pour le compte ou sur les instructions d’une telle personne, ou de toute personne dont est propriétaire ou que contrôle une personne désignée;</a:t>
            </a:r>
          </a:p>
          <a:p>
            <a:pPr marL="0" indent="0" algn="just">
              <a:buNone/>
            </a:pPr>
            <a:r>
              <a:rPr lang="fr-FR" sz="1400" dirty="0"/>
              <a:t>e) de permettre sciemment l’utilisation des biens ou des services financiers ou connexes au profit de toute personne visée à l’alinéa d).</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a:t>École nationale d’administration publique (ÉNAP)- Droit international public et organisations internationales , ENP 7418- Hiver 2018</a:t>
            </a:r>
          </a:p>
          <a:p>
            <a:pPr algn="ctr"/>
            <a:endParaRPr lang="fr-CA" sz="1100" dirty="0"/>
          </a:p>
        </p:txBody>
      </p:sp>
    </p:spTree>
    <p:extLst>
      <p:ext uri="{BB962C8B-B14F-4D97-AF65-F5344CB8AC3E}">
        <p14:creationId xmlns:p14="http://schemas.microsoft.com/office/powerpoint/2010/main" val="15124576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noAutofit/>
          </a:bodyPr>
          <a:lstStyle/>
          <a:p>
            <a:pPr algn="ctr"/>
            <a:r>
              <a:rPr lang="fr-FR" sz="1600" i="1" dirty="0">
                <a:solidFill>
                  <a:srgbClr val="002060"/>
                </a:solidFill>
              </a:rPr>
              <a:t>La relation entre le droit international et le droit interne</a:t>
            </a:r>
            <a:br>
              <a:rPr lang="fr-FR" sz="1600" i="1" dirty="0">
                <a:solidFill>
                  <a:srgbClr val="002060"/>
                </a:solidFill>
              </a:rPr>
            </a:br>
            <a:r>
              <a:rPr lang="fr-FR" sz="1600" i="1" dirty="0">
                <a:solidFill>
                  <a:srgbClr val="002060"/>
                </a:solidFill>
              </a:rPr>
              <a:t>au Canada et au Québec</a:t>
            </a:r>
            <a:endParaRPr lang="fr-FR" sz="1600" dirty="0">
              <a:solidFill>
                <a:srgbClr val="002060"/>
              </a:solidFill>
            </a:endParaRPr>
          </a:p>
        </p:txBody>
      </p:sp>
      <p:sp>
        <p:nvSpPr>
          <p:cNvPr id="3" name="Espace réservé du contenu 2"/>
          <p:cNvSpPr>
            <a:spLocks noGrp="1"/>
          </p:cNvSpPr>
          <p:nvPr>
            <p:ph sz="quarter" idx="1"/>
          </p:nvPr>
        </p:nvSpPr>
        <p:spPr>
          <a:xfrm>
            <a:off x="457200" y="692696"/>
            <a:ext cx="8229600" cy="6012904"/>
          </a:xfrm>
        </p:spPr>
        <p:txBody>
          <a:bodyPr>
            <a:normAutofit/>
          </a:bodyPr>
          <a:lstStyle/>
          <a:p>
            <a:pPr algn="just">
              <a:buNone/>
            </a:pPr>
            <a:endParaRPr lang="fr-CA" sz="1412" b="1" dirty="0" smtClean="0"/>
          </a:p>
          <a:p>
            <a:pPr algn="just">
              <a:buNone/>
            </a:pPr>
            <a:endParaRPr lang="fr-CA" sz="1412" b="1" dirty="0"/>
          </a:p>
          <a:p>
            <a:pPr marL="0" indent="0" algn="just">
              <a:buNone/>
            </a:pPr>
            <a:r>
              <a:rPr lang="fr-CA" sz="1400" b="1" dirty="0" smtClean="0"/>
              <a:t>B-</a:t>
            </a:r>
            <a:r>
              <a:rPr sz="1400" b="1" dirty="0" smtClean="0"/>
              <a:t>   L’atténuation de l’obligation d</a:t>
            </a:r>
            <a:r>
              <a:rPr lang="fr-CA" sz="1400" b="1" dirty="0" smtClean="0"/>
              <a:t>’incorporation </a:t>
            </a:r>
            <a:r>
              <a:rPr sz="1400" b="1" dirty="0" smtClean="0"/>
              <a:t>législative des </a:t>
            </a:r>
            <a:r>
              <a:rPr lang="fr-CA" sz="1400" b="1" dirty="0" smtClean="0"/>
              <a:t>conventions et décisions internationales</a:t>
            </a:r>
            <a:r>
              <a:rPr sz="1400" b="1" dirty="0" smtClean="0"/>
              <a:t>  </a:t>
            </a:r>
            <a:r>
              <a:rPr sz="1400" i="1" dirty="0" smtClean="0"/>
              <a:t>    </a:t>
            </a:r>
            <a:endParaRPr lang="fr-CA" sz="1400" i="1" dirty="0"/>
          </a:p>
          <a:p>
            <a:pPr marL="0" indent="0" algn="just">
              <a:buNone/>
            </a:pPr>
            <a:r>
              <a:rPr lang="fr-CA" sz="1200" dirty="0" smtClean="0"/>
              <a:t>- L’obligation d’incorporation législative a été considérablement atténuée par les tribunaux qui ont effet à des conventions qui n’avaient pas fait l’objet d’une incorporation législative dans le cadre de l’interprétation de la législation;</a:t>
            </a:r>
          </a:p>
          <a:p>
            <a:pPr marL="0" indent="0" algn="just">
              <a:buNone/>
            </a:pPr>
            <a:r>
              <a:rPr lang="fr-CA" sz="1200" dirty="0" smtClean="0"/>
              <a:t>- Voir l’arrêt de la Cour suprême du Canada dans l’affaire </a:t>
            </a:r>
            <a:r>
              <a:rPr lang="en-US" sz="1200" b="1" i="1" dirty="0" smtClean="0">
                <a:hlinkClick r:id="rId2"/>
              </a:rPr>
              <a:t>Saskatchewan Federation of Labour</a:t>
            </a:r>
            <a:r>
              <a:rPr lang="en-US" sz="1200" b="1" dirty="0" smtClean="0">
                <a:hlinkClick r:id="rId2"/>
              </a:rPr>
              <a:t> c. </a:t>
            </a:r>
            <a:r>
              <a:rPr lang="en-US" sz="1200" b="1" i="1" dirty="0" smtClean="0">
                <a:hlinkClick r:id="rId2"/>
              </a:rPr>
              <a:t>Saskatchewan</a:t>
            </a:r>
            <a:r>
              <a:rPr lang="en-US" sz="1200" b="1" dirty="0" smtClean="0">
                <a:hlinkClick r:id="rId2"/>
              </a:rPr>
              <a:t>, 2015 CSC 4</a:t>
            </a:r>
            <a:r>
              <a:rPr lang="en-US" sz="1200" b="1" dirty="0" smtClean="0"/>
              <a:t> </a:t>
            </a:r>
            <a:r>
              <a:rPr lang="fr-CA" sz="1200" b="1" dirty="0" smtClean="0"/>
              <a:t> (2015)</a:t>
            </a:r>
            <a:r>
              <a:rPr lang="fr-FR" sz="1200" b="1" dirty="0"/>
              <a:t> </a:t>
            </a:r>
            <a:r>
              <a:rPr lang="fr-CA" sz="1200" dirty="0" smtClean="0"/>
              <a:t>et en particulier le jugement majoritaire :</a:t>
            </a:r>
            <a:br>
              <a:rPr lang="fr-CA" sz="1200" dirty="0" smtClean="0"/>
            </a:br>
            <a:endParaRPr lang="fr-CA" sz="1200" dirty="0" smtClean="0"/>
          </a:p>
          <a:p>
            <a:pPr marL="0" indent="0" algn="just">
              <a:buNone/>
            </a:pPr>
            <a:r>
              <a:rPr lang="fr-CA" sz="1200" dirty="0" smtClean="0"/>
              <a:t>- </a:t>
            </a:r>
            <a:r>
              <a:rPr lang="fr-FR" sz="1200" b="1" dirty="0" smtClean="0"/>
              <a:t>[</a:t>
            </a:r>
            <a:r>
              <a:rPr lang="fr-FR" sz="1200" b="1" dirty="0"/>
              <a:t>64</a:t>
            </a:r>
            <a:r>
              <a:rPr lang="fr-FR" sz="1200" b="1" dirty="0" smtClean="0"/>
              <a:t>] </a:t>
            </a:r>
            <a:r>
              <a:rPr lang="fr-FR" sz="1200" dirty="0"/>
              <a:t>Dans </a:t>
            </a:r>
            <a:r>
              <a:rPr lang="fr-FR" sz="1200" i="1" dirty="0"/>
              <a:t>R. c. </a:t>
            </a:r>
            <a:r>
              <a:rPr lang="fr-FR" sz="1200" i="1" dirty="0" err="1"/>
              <a:t>Hape</a:t>
            </a:r>
            <a:r>
              <a:rPr lang="fr-FR" sz="1200" dirty="0"/>
              <a:t>,</a:t>
            </a:r>
            <a:r>
              <a:rPr lang="fr-FR" sz="1200" i="1" dirty="0"/>
              <a:t> </a:t>
            </a:r>
            <a:r>
              <a:rPr lang="fr-FR" sz="1200" dirty="0"/>
              <a:t>[2007] 2 R.C.S. 292, le juge </a:t>
            </a:r>
            <a:r>
              <a:rPr lang="fr-FR" sz="1200" dirty="0" err="1"/>
              <a:t>LeBel</a:t>
            </a:r>
            <a:r>
              <a:rPr lang="fr-FR" sz="1200" dirty="0"/>
              <a:t> confirme que, en interprétant la </a:t>
            </a:r>
            <a:r>
              <a:rPr lang="fr-FR" sz="1200" i="1" dirty="0">
                <a:hlinkClick r:id="rId3"/>
              </a:rPr>
              <a:t>Charte </a:t>
            </a:r>
            <a:r>
              <a:rPr lang="fr-FR" sz="1200" dirty="0"/>
              <a:t>, la Cour « a tenté d’assurer la cohérence entre son interprétation de la </a:t>
            </a:r>
            <a:r>
              <a:rPr lang="fr-FR" sz="1200" i="1" dirty="0">
                <a:hlinkClick r:id="rId3"/>
              </a:rPr>
              <a:t>Charte </a:t>
            </a:r>
            <a:r>
              <a:rPr lang="fr-FR" sz="1200" dirty="0"/>
              <a:t>, d’une part, et les obligations internationales du Canada et les principes applicables du droit international, d’autre part » (par. 55). Puis, dans </a:t>
            </a:r>
            <a:r>
              <a:rPr lang="fr-FR" sz="1200" i="1" dirty="0" err="1"/>
              <a:t>Divito</a:t>
            </a:r>
            <a:r>
              <a:rPr lang="fr-FR" sz="1200" i="1" dirty="0"/>
              <a:t> c. Canada (Sécurité publique et Protection civile)</a:t>
            </a:r>
            <a:r>
              <a:rPr lang="fr-FR" sz="1200" dirty="0"/>
              <a:t>, [2013] 3 R.C.S. 157, par. 23, la Cour confirme qu’« il faut présumer que la </a:t>
            </a:r>
            <a:r>
              <a:rPr lang="fr-FR" sz="1200" i="1" dirty="0">
                <a:hlinkClick r:id="rId3"/>
              </a:rPr>
              <a:t>Charte </a:t>
            </a:r>
            <a:r>
              <a:rPr lang="fr-FR" sz="1200" i="1" dirty="0"/>
              <a:t> </a:t>
            </a:r>
            <a:r>
              <a:rPr lang="fr-FR" sz="1200" dirty="0"/>
              <a:t>accorde une protection au moins aussi grande que les instruments internationaux ratifiés par le Canada en matière de droits de la personne ». </a:t>
            </a:r>
          </a:p>
          <a:p>
            <a:pPr marL="0" indent="0" algn="just">
              <a:buNone/>
            </a:pPr>
            <a:r>
              <a:rPr lang="fr-FR" sz="1200" dirty="0" smtClean="0"/>
              <a:t>- [</a:t>
            </a:r>
            <a:r>
              <a:rPr lang="fr-FR" sz="1200" dirty="0"/>
              <a:t>65</a:t>
            </a:r>
            <a:r>
              <a:rPr lang="fr-FR" sz="1200" dirty="0" smtClean="0"/>
              <a:t>]</a:t>
            </a:r>
            <a:r>
              <a:rPr lang="fr-FR" sz="1200" dirty="0"/>
              <a:t> </a:t>
            </a:r>
            <a:r>
              <a:rPr lang="fr-FR" sz="1200" dirty="0" smtClean="0"/>
              <a:t>Étant </a:t>
            </a:r>
            <a:r>
              <a:rPr lang="fr-FR" sz="1200" dirty="0"/>
              <a:t>donné cette présomption, les obligations internationales du Canada militent nettement en faveur de la reconnaissance d’un droit de grève protégé par l’</a:t>
            </a:r>
            <a:r>
              <a:rPr lang="fr-FR" sz="1200" dirty="0">
                <a:hlinkClick r:id="rId4"/>
              </a:rPr>
              <a:t>al. 2</a:t>
            </a:r>
            <a:r>
              <a:rPr lang="fr-FR" sz="1200" i="1" dirty="0">
                <a:hlinkClick r:id="rId4"/>
              </a:rPr>
              <a:t>d</a:t>
            </a:r>
            <a:r>
              <a:rPr lang="fr-FR" sz="1200" dirty="0">
                <a:hlinkClick r:id="rId4"/>
              </a:rPr>
              <a:t>) </a:t>
            </a:r>
            <a:r>
              <a:rPr lang="fr-FR" sz="1200" dirty="0"/>
              <a:t>. Le Canada est partie à deux instruments qui protègent expressément le droit de grève. L’alinéa </a:t>
            </a:r>
            <a:r>
              <a:rPr lang="fr-FR" sz="1200" i="1" dirty="0"/>
              <a:t>d</a:t>
            </a:r>
            <a:r>
              <a:rPr lang="fr-FR" sz="1200" dirty="0"/>
              <a:t>) du paragraphe 1 de l’article 8 du </a:t>
            </a:r>
            <a:r>
              <a:rPr lang="fr-FR" sz="1200" i="1" dirty="0"/>
              <a:t>Pacte international relatif aux droits économiques, sociaux et culturels</a:t>
            </a:r>
            <a:r>
              <a:rPr lang="fr-FR" sz="1200" dirty="0"/>
              <a:t>, 993 R.T.N.U. 3, auquel le Canada a adhéré en 1976, dispose que « [l]es États parties au présent Pacte s’engagent à assurer [. . .] </a:t>
            </a:r>
            <a:r>
              <a:rPr lang="fr-FR" sz="1200" i="1" dirty="0"/>
              <a:t>d</a:t>
            </a:r>
            <a:r>
              <a:rPr lang="fr-FR" sz="1200" dirty="0"/>
              <a:t>) </a:t>
            </a:r>
            <a:r>
              <a:rPr lang="fr-FR" sz="1200" i="1" dirty="0"/>
              <a:t>Le droit de grève, exercé conformément aux lois de chaque pays</a:t>
            </a:r>
            <a:r>
              <a:rPr lang="fr-FR" sz="1200" dirty="0"/>
              <a:t> »; voir également l’affidavit du professeur Patrick </a:t>
            </a:r>
            <a:r>
              <a:rPr lang="fr-FR" sz="1200" dirty="0" err="1"/>
              <a:t>Macklem</a:t>
            </a:r>
            <a:r>
              <a:rPr lang="fr-FR" sz="1200" dirty="0"/>
              <a:t> (rapport d’expert) en date du 21 décembre 2010. Pour le juge en chef Dickson, la réserve portant que ce droit doit être exercé conformément au droit interne paraît autoriser sa réglementation, mais non sa suppression législative (</a:t>
            </a:r>
            <a:r>
              <a:rPr lang="fr-FR" sz="1200" i="1" dirty="0"/>
              <a:t>Renvoi relatif à l’Alberta</a:t>
            </a:r>
            <a:r>
              <a:rPr lang="fr-FR" sz="1200" dirty="0"/>
              <a:t>, p. 351, où il cite l’arrêt </a:t>
            </a:r>
            <a:r>
              <a:rPr lang="fr-FR" sz="1200" i="1" dirty="0" err="1"/>
              <a:t>Re</a:t>
            </a:r>
            <a:r>
              <a:rPr lang="fr-FR" sz="1200" i="1" dirty="0"/>
              <a:t> Alberta Union of Provincial </a:t>
            </a:r>
            <a:r>
              <a:rPr lang="fr-FR" sz="1200" i="1" dirty="0" err="1"/>
              <a:t>Employees</a:t>
            </a:r>
            <a:r>
              <a:rPr lang="fr-FR" sz="1200" i="1" dirty="0"/>
              <a:t> and the Crown in Right of Alberta</a:t>
            </a:r>
            <a:r>
              <a:rPr lang="fr-FR" sz="1200" dirty="0"/>
              <a:t> (1980), 120 D.L.R. (3d) 590 (B.R. </a:t>
            </a:r>
            <a:r>
              <a:rPr lang="fr-FR" sz="1200" dirty="0" err="1"/>
              <a:t>Alb</a:t>
            </a:r>
            <a:r>
              <a:rPr lang="fr-FR" sz="1200" dirty="0"/>
              <a:t>.), p. 597; voir également </a:t>
            </a:r>
            <a:r>
              <a:rPr lang="fr-FR" sz="1200" dirty="0" err="1"/>
              <a:t>Hepple</a:t>
            </a:r>
            <a:r>
              <a:rPr lang="fr-FR" sz="1200" dirty="0"/>
              <a:t>, p. 138)</a:t>
            </a:r>
            <a:r>
              <a:rPr lang="fr-FR" sz="1200" dirty="0" smtClean="0"/>
              <a:t>.</a:t>
            </a:r>
            <a:endParaRPr lang="fr-CA" sz="1200" dirty="0" smtClean="0"/>
          </a:p>
          <a:p>
            <a:pPr marL="0" indent="0" algn="just">
              <a:buNone/>
            </a:pPr>
            <a:r>
              <a:rPr lang="fr-CA" sz="1200" dirty="0" smtClean="0"/>
              <a:t>- </a:t>
            </a:r>
            <a:r>
              <a:rPr lang="fr-CA" sz="1200" dirty="0" smtClean="0"/>
              <a:t> Voir </a:t>
            </a:r>
            <a:r>
              <a:rPr lang="fr-CA" sz="1200" dirty="0" smtClean="0"/>
              <a:t>par ailleurs les dissidence des juges </a:t>
            </a:r>
            <a:r>
              <a:rPr lang="de-DE" sz="1200" dirty="0" err="1" smtClean="0"/>
              <a:t>Rothstein</a:t>
            </a:r>
            <a:r>
              <a:rPr lang="de-DE" sz="1200" dirty="0" smtClean="0"/>
              <a:t> et Wagner au </a:t>
            </a:r>
            <a:r>
              <a:rPr lang="de-DE" sz="1200" dirty="0" err="1" smtClean="0"/>
              <a:t>paragraphe</a:t>
            </a:r>
            <a:r>
              <a:rPr lang="de-DE" sz="1200" dirty="0" smtClean="0"/>
              <a:t> 151 et </a:t>
            </a:r>
            <a:r>
              <a:rPr lang="de-DE" sz="1200" dirty="0" err="1" smtClean="0"/>
              <a:t>ss</a:t>
            </a:r>
            <a:r>
              <a:rPr lang="de-DE" sz="1200" dirty="0" smtClean="0"/>
              <a:t>;</a:t>
            </a:r>
            <a:endParaRPr lang="de-DE" sz="1200" dirty="0"/>
          </a:p>
          <a:p>
            <a:pPr marL="0" indent="0" algn="just">
              <a:buNone/>
            </a:pPr>
            <a:r>
              <a:rPr lang="fr-FR" sz="1200" dirty="0" smtClean="0"/>
              <a:t>- Voir aussi les arrêts </a:t>
            </a:r>
            <a:r>
              <a:rPr lang="fr-FR" sz="1200" b="1" dirty="0" smtClean="0">
                <a:hlinkClick r:id="rId5"/>
              </a:rPr>
              <a:t>CSC, </a:t>
            </a:r>
            <a:r>
              <a:rPr lang="fr-FR" sz="1200" b="1" i="1" dirty="0" smtClean="0">
                <a:hlinkClick r:id="rId5"/>
              </a:rPr>
              <a:t>Baker</a:t>
            </a:r>
            <a:r>
              <a:rPr lang="fr-FR" sz="1200" b="1" dirty="0" smtClean="0">
                <a:hlinkClick r:id="rId5"/>
              </a:rPr>
              <a:t> c.</a:t>
            </a:r>
            <a:r>
              <a:rPr lang="fr-FR" sz="1200" b="1" i="1" dirty="0" smtClean="0">
                <a:hlinkClick r:id="rId5"/>
              </a:rPr>
              <a:t> Canada (Ministre de la Citoyenneté et de l'immigration)</a:t>
            </a:r>
            <a:r>
              <a:rPr lang="fr-FR" sz="1200" b="1" dirty="0" smtClean="0"/>
              <a:t> (1999) </a:t>
            </a:r>
            <a:r>
              <a:rPr lang="fr-FR" sz="1200" dirty="0" smtClean="0"/>
              <a:t>et </a:t>
            </a:r>
            <a:r>
              <a:rPr lang="fr-FR" sz="1200" b="1" dirty="0" smtClean="0">
                <a:hlinkClick r:id="rId6"/>
              </a:rPr>
              <a:t>CSC, </a:t>
            </a:r>
            <a:r>
              <a:rPr lang="fr-FR" sz="1200" b="1" i="1" dirty="0" smtClean="0">
                <a:hlinkClick r:id="rId6"/>
              </a:rPr>
              <a:t>Canada (Premier ministre) </a:t>
            </a:r>
            <a:r>
              <a:rPr lang="fr-FR" sz="1200" b="1" dirty="0" smtClean="0">
                <a:hlinkClick r:id="rId6"/>
              </a:rPr>
              <a:t>c. </a:t>
            </a:r>
            <a:r>
              <a:rPr lang="fr-FR" sz="1200" b="1" i="1" dirty="0" smtClean="0">
                <a:hlinkClick r:id="rId6"/>
              </a:rPr>
              <a:t>Khadr </a:t>
            </a:r>
            <a:r>
              <a:rPr lang="fr-FR" sz="1200" b="1" dirty="0" smtClean="0"/>
              <a:t>(2010</a:t>
            </a:r>
            <a:r>
              <a:rPr lang="fr-FR" sz="1200" b="1" dirty="0" smtClean="0"/>
              <a:t>)</a:t>
            </a:r>
            <a:endParaRPr lang="fr-FR" sz="1200" b="1" dirty="0"/>
          </a:p>
          <a:p>
            <a:pPr>
              <a:buFontTx/>
              <a:buChar char="-"/>
            </a:pPr>
            <a:endParaRP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a:t>École nationale d’administration publique (ÉNAP)- Droit international public et organisations internationales , ENP 7418- Hiver 2018</a:t>
            </a:r>
          </a:p>
          <a:p>
            <a:endParaRPr lang="fr-BE" sz="1100" dirty="0"/>
          </a:p>
        </p:txBody>
      </p:sp>
    </p:spTree>
    <p:extLst>
      <p:ext uri="{BB962C8B-B14F-4D97-AF65-F5344CB8AC3E}">
        <p14:creationId xmlns:p14="http://schemas.microsoft.com/office/powerpoint/2010/main" val="35385827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5373</TotalTime>
  <Words>1561</Words>
  <Application>Microsoft Macintosh PowerPoint</Application>
  <PresentationFormat>Présentation à l'écran (4:3)</PresentationFormat>
  <Paragraphs>153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Origine</vt:lpstr>
      <vt:lpstr> Cours 5 février 2018 La relation entre le droit international et le droit interne au Canada et au Québec</vt:lpstr>
      <vt:lpstr>La relation entre le droit international et le droit interne au Canada et au Québec</vt:lpstr>
      <vt:lpstr>La relation entre le droit international et le droit interne au Canada et au Québec</vt:lpstr>
      <vt:lpstr>    La relation entre le droit international et le droit interne au Canada et au Québec </vt:lpstr>
      <vt:lpstr>           La relation entre le droit international et le droit interne au Canada et au Québec</vt:lpstr>
      <vt:lpstr>La relation entre le droit international et le droit interne au Canada et au Québec</vt:lpstr>
      <vt:lpstr> La relation entre le droit international et le droit interne au Canada et au Québec</vt:lpstr>
      <vt:lpstr>La relation entre le droit international et le droit interne au Canada et au Québec</vt:lpstr>
      <vt:lpstr>La relation entre le droit international et le droit interne au Canada et au Québec</vt:lpstr>
      <vt:lpstr>La relation entre le droit international et le droit interne au Canada et au Québec</vt:lpstr>
      <vt:lpstr>La relation entre le droit international et le droit interne au Canada et au Québec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583</cp:revision>
  <dcterms:created xsi:type="dcterms:W3CDTF">2016-03-10T12:42:22Z</dcterms:created>
  <dcterms:modified xsi:type="dcterms:W3CDTF">2018-02-06T12:13:58Z</dcterms:modified>
</cp:coreProperties>
</file>