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media/image4.jpg" ContentType="image/png"/>
  <Override PartName="/ppt/media/image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316" r:id="rId2"/>
    <p:sldId id="319" r:id="rId3"/>
    <p:sldId id="317" r:id="rId4"/>
    <p:sldId id="330" r:id="rId5"/>
    <p:sldId id="327" r:id="rId6"/>
    <p:sldId id="329" r:id="rId7"/>
    <p:sldId id="324" r:id="rId8"/>
    <p:sldId id="328" r:id="rId9"/>
    <p:sldId id="326" r:id="rId10"/>
    <p:sldId id="323" r:id="rId11"/>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Turp"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86430" autoAdjust="0"/>
  </p:normalViewPr>
  <p:slideViewPr>
    <p:cSldViewPr>
      <p:cViewPr>
        <p:scale>
          <a:sx n="100" d="100"/>
          <a:sy n="100" d="100"/>
        </p:scale>
        <p:origin x="-424" y="1456"/>
      </p:cViewPr>
      <p:guideLst>
        <p:guide orient="horz" pos="2160"/>
        <p:guide pos="2880"/>
      </p:guideLst>
    </p:cSldViewPr>
  </p:slideViewPr>
  <p:outlineViewPr>
    <p:cViewPr>
      <p:scale>
        <a:sx n="33" d="100"/>
        <a:sy n="33" d="100"/>
      </p:scale>
      <p:origin x="112"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1" d="100"/>
          <a:sy n="61" d="100"/>
        </p:scale>
        <p:origin x="-3040" y="-120"/>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10-18T05:57:51.363" idx="1">
    <p:pos x="2869" y="1851"/>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16-10-20</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p14="http://schemas.microsoft.com/office/powerpoint/2010/main"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3D3BF32-9641-4BCD-A107-20C6662F9941}" type="slidenum">
              <a:rPr lang="fr-FR" smtClean="0"/>
              <a:pPr/>
              <a:t>1</a:t>
            </a:fld>
            <a:endParaRPr lang="fr-FR" dirty="0"/>
          </a:p>
        </p:txBody>
      </p:sp>
    </p:spTree>
    <p:extLst>
      <p:ext uri="{BB962C8B-B14F-4D97-AF65-F5344CB8AC3E}">
        <p14:creationId xmlns:p14="http://schemas.microsoft.com/office/powerpoint/2010/main" val="181739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16-10-20</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16-10-20</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16-10-20</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16-10-20</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16-10-20</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16-10-20</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16-10-20</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16-10-20</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16-10-20</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16-10-20</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16-10-20</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16-10-20</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gislation.gov.uk/ukpga/2015/36/enact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dependent.co.uk/news/uk/politics/theresa-may-conference-speech-article-50-brexit-eu-a7341926.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heguardian.com/politics/2016/jul/05/brexit-can-go-ahead-without-parliament-vote-article-50-government-lawyers-sa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judiciary.gov.uk/publications/santos-and-m-v-secretary-of-state-for-exiting-the-european-union-transcripts" TargetMode="External"/><Relationship Id="rId3" Type="http://schemas.openxmlformats.org/officeDocument/2006/relationships/hyperlink" Target="http://danielturpqc.org/upload/Kyoto-_Cour_federale-_Premiere_instance-_Jugement_du_17_juilllet_201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212976"/>
            <a:ext cx="8229600" cy="3168352"/>
          </a:xfrm>
        </p:spPr>
        <p:txBody>
          <a:bodyPr>
            <a:normAutofit fontScale="25000" lnSpcReduction="20000"/>
          </a:bodyPr>
          <a:lstStyle/>
          <a:p>
            <a:pPr marL="0" indent="0" algn="ctr">
              <a:buNone/>
            </a:pPr>
            <a:r>
              <a:rPr lang="fr-FR" sz="8000" b="1" dirty="0" smtClean="0">
                <a:latin typeface="Times New Roman"/>
                <a:cs typeface="Times New Roman"/>
              </a:rPr>
              <a:t>D</a:t>
            </a:r>
            <a:r>
              <a:rPr lang="fr-BE" sz="8000" b="1" dirty="0" smtClean="0">
                <a:latin typeface="Times New Roman"/>
                <a:cs typeface="Times New Roman"/>
              </a:rPr>
              <a:t>e </a:t>
            </a:r>
            <a:r>
              <a:rPr lang="fr-BE" sz="8000" b="1" dirty="0">
                <a:latin typeface="Times New Roman"/>
                <a:cs typeface="Times New Roman"/>
              </a:rPr>
              <a:t>quelques aspects institutionnels et constitutionnels du </a:t>
            </a:r>
            <a:r>
              <a:rPr lang="fr-BE" sz="8000" b="1" dirty="0" smtClean="0">
                <a:latin typeface="Times New Roman"/>
                <a:cs typeface="Times New Roman"/>
              </a:rPr>
              <a:t>Brexit</a:t>
            </a:r>
            <a:br>
              <a:rPr lang="fr-BE" sz="8000" b="1" dirty="0" smtClean="0">
                <a:latin typeface="Times New Roman"/>
                <a:cs typeface="Times New Roman"/>
              </a:rPr>
            </a:br>
            <a:endParaRPr lang="fr-BE" sz="7400" dirty="0">
              <a:latin typeface="Times New Roman"/>
              <a:cs typeface="Times New Roman"/>
            </a:endParaRPr>
          </a:p>
          <a:p>
            <a:pPr marL="0" indent="0" algn="ctr">
              <a:buNone/>
            </a:pPr>
            <a:r>
              <a:rPr lang="fr-BE" sz="7400" dirty="0">
                <a:latin typeface="Times New Roman"/>
                <a:cs typeface="Times New Roman"/>
              </a:rPr>
              <a:t>Diaporama pour une communication </a:t>
            </a:r>
            <a:r>
              <a:rPr lang="fr-BE" sz="7400" dirty="0" smtClean="0">
                <a:latin typeface="Times New Roman"/>
                <a:cs typeface="Times New Roman"/>
              </a:rPr>
              <a:t>de</a:t>
            </a:r>
          </a:p>
          <a:p>
            <a:pPr marL="0" indent="0" algn="ctr">
              <a:buNone/>
            </a:pPr>
            <a:r>
              <a:rPr lang="fr-BE" sz="7400" dirty="0" smtClean="0">
                <a:latin typeface="Times New Roman"/>
                <a:cs typeface="Times New Roman"/>
              </a:rPr>
              <a:t> </a:t>
            </a:r>
            <a:endParaRPr lang="fr-BE" sz="7400" dirty="0">
              <a:latin typeface="Times New Roman"/>
              <a:cs typeface="Times New Roman"/>
            </a:endParaRPr>
          </a:p>
          <a:p>
            <a:pPr marL="0" indent="0" algn="ctr">
              <a:buNone/>
            </a:pPr>
            <a:r>
              <a:rPr lang="fr-BE" sz="7400" b="1" dirty="0" smtClean="0">
                <a:latin typeface="Times New Roman"/>
                <a:cs typeface="Times New Roman"/>
              </a:rPr>
              <a:t>DANIEL </a:t>
            </a:r>
            <a:r>
              <a:rPr lang="fr-BE" sz="7400" b="1" dirty="0">
                <a:latin typeface="Times New Roman"/>
                <a:cs typeface="Times New Roman"/>
              </a:rPr>
              <a:t>TURP</a:t>
            </a:r>
            <a:br>
              <a:rPr lang="fr-BE" sz="7400" b="1" dirty="0">
                <a:latin typeface="Times New Roman"/>
                <a:cs typeface="Times New Roman"/>
              </a:rPr>
            </a:br>
            <a:r>
              <a:rPr lang="fr-BE" sz="7400" i="1" dirty="0">
                <a:latin typeface="Times New Roman"/>
                <a:cs typeface="Times New Roman"/>
              </a:rPr>
              <a:t>Professeur titulaire</a:t>
            </a:r>
          </a:p>
          <a:p>
            <a:pPr algn="ctr"/>
            <a:endParaRPr lang="fr-BE" sz="7400" dirty="0">
              <a:latin typeface="Times New Roman"/>
              <a:cs typeface="Times New Roman"/>
            </a:endParaRPr>
          </a:p>
          <a:p>
            <a:pPr marL="0" indent="0" algn="ctr">
              <a:buNone/>
            </a:pPr>
            <a:r>
              <a:rPr lang="fr-FR" sz="7400" dirty="0">
                <a:latin typeface="Times New Roman"/>
                <a:cs typeface="Times New Roman"/>
              </a:rPr>
              <a:t>Les Rendez-vous juridiques 2016-2017</a:t>
            </a:r>
          </a:p>
          <a:p>
            <a:pPr marL="0" indent="0" algn="ctr">
              <a:buNone/>
            </a:pPr>
            <a:r>
              <a:rPr lang="fr-FR" sz="7400" dirty="0">
                <a:latin typeface="Times New Roman"/>
                <a:cs typeface="Times New Roman"/>
              </a:rPr>
              <a:t/>
            </a:r>
            <a:br>
              <a:rPr lang="fr-FR" sz="7400" dirty="0">
                <a:latin typeface="Times New Roman"/>
                <a:cs typeface="Times New Roman"/>
              </a:rPr>
            </a:br>
            <a:r>
              <a:rPr lang="fr-FR" sz="7400" dirty="0">
                <a:latin typeface="Times New Roman"/>
                <a:cs typeface="Times New Roman"/>
              </a:rPr>
              <a:t>Faculté de droit, Université de Montréal</a:t>
            </a:r>
          </a:p>
          <a:p>
            <a:pPr marL="0" indent="0" algn="ctr">
              <a:buNone/>
            </a:pPr>
            <a:r>
              <a:rPr lang="fr-FR" sz="7400" dirty="0">
                <a:latin typeface="Times New Roman"/>
                <a:cs typeface="Times New Roman"/>
              </a:rPr>
              <a:t>19 octobre 2016</a:t>
            </a:r>
            <a:endParaRPr lang="fr-BE" sz="7400" dirty="0">
              <a:latin typeface="Times New Roman"/>
              <a:cs typeface="Times New Roman"/>
            </a:endParaRPr>
          </a:p>
          <a:p>
            <a:pPr marL="0" indent="0">
              <a:spcBef>
                <a:spcPts val="0"/>
              </a:spcBef>
              <a:buNone/>
            </a:pPr>
            <a:r>
              <a:rPr lang="fr-CA" sz="1400" dirty="0" smtClean="0">
                <a:latin typeface="Times New Roman"/>
                <a:cs typeface="Times New Roman"/>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pic>
        <p:nvPicPr>
          <p:cNvPr id="10" name="Espace réservé du contenu 5"/>
          <p:cNvPicPr>
            <a:picLocks noChangeAspect="1"/>
          </p:cNvPicPr>
          <p:nvPr/>
        </p:nvPicPr>
        <p:blipFill>
          <a:blip r:embed="rId3"/>
          <a:srcRect t="7528" b="7528"/>
          <a:stretch>
            <a:fillRect/>
          </a:stretch>
        </p:blipFill>
        <p:spPr>
          <a:xfrm>
            <a:off x="2771800" y="404664"/>
            <a:ext cx="3970784" cy="2450763"/>
          </a:xfrm>
          <a:prstGeom prst="rect">
            <a:avLst/>
          </a:prstGeom>
        </p:spPr>
      </p:pic>
    </p:spTree>
    <p:extLst>
      <p:ext uri="{BB962C8B-B14F-4D97-AF65-F5344CB8AC3E}">
        <p14:creationId xmlns:p14="http://schemas.microsoft.com/office/powerpoint/2010/main" val="21483032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a:bodyPr>
          <a:lstStyle/>
          <a:p>
            <a:pPr algn="ctr">
              <a:buNone/>
            </a:pPr>
            <a:r>
              <a:rPr lang="fr-CA" altLang="en-US" sz="2000" b="1" dirty="0" smtClean="0">
                <a:latin typeface="Times New Roman"/>
                <a:cs typeface="Times New Roman"/>
              </a:rPr>
              <a:t>CONCLUSION</a:t>
            </a:r>
            <a:r>
              <a:rPr lang="fr-CA" altLang="en-US" sz="2000" b="1" dirty="0">
                <a:latin typeface="Times New Roman"/>
                <a:cs typeface="Times New Roman"/>
              </a:rPr>
              <a:t/>
            </a:r>
            <a:br>
              <a:rPr lang="fr-CA" altLang="en-US" sz="2000" b="1" dirty="0">
                <a:latin typeface="Times New Roman"/>
                <a:cs typeface="Times New Roman"/>
              </a:rPr>
            </a:br>
            <a:endParaRPr lang="fr-CA" altLang="en-US" sz="1400" dirty="0">
              <a:latin typeface="Times New Roman"/>
              <a:cs typeface="Times New Roman"/>
            </a:endParaRPr>
          </a:p>
          <a:p>
            <a:pPr marL="0" indent="0" algn="just">
              <a:buNone/>
            </a:pPr>
            <a:r>
              <a:rPr lang="fr-CA" altLang="en-US" sz="1400" dirty="0" smtClean="0">
                <a:latin typeface="Times New Roman"/>
                <a:cs typeface="Times New Roman"/>
              </a:rPr>
              <a:t>- Le </a:t>
            </a:r>
            <a:r>
              <a:rPr lang="fr-CA" altLang="en-US" sz="1400" dirty="0" err="1" smtClean="0">
                <a:latin typeface="Times New Roman"/>
                <a:cs typeface="Times New Roman"/>
              </a:rPr>
              <a:t>Brexit</a:t>
            </a:r>
            <a:r>
              <a:rPr lang="fr-CA" altLang="en-US" sz="1400" dirty="0" smtClean="0">
                <a:latin typeface="Times New Roman"/>
                <a:cs typeface="Times New Roman"/>
              </a:rPr>
              <a:t> soulève aussi la question de ses </a:t>
            </a:r>
            <a:r>
              <a:rPr lang="fr-CA" altLang="en-US" sz="1400" dirty="0">
                <a:latin typeface="Times New Roman"/>
                <a:cs typeface="Times New Roman"/>
              </a:rPr>
              <a:t>répercussions </a:t>
            </a:r>
            <a:r>
              <a:rPr lang="fr-CA" altLang="en-US" sz="1400" dirty="0" smtClean="0">
                <a:latin typeface="Times New Roman"/>
                <a:cs typeface="Times New Roman"/>
              </a:rPr>
              <a:t>sur </a:t>
            </a:r>
            <a:r>
              <a:rPr lang="fr-CA" altLang="en-US" sz="1400" dirty="0">
                <a:latin typeface="Times New Roman"/>
                <a:cs typeface="Times New Roman"/>
              </a:rPr>
              <a:t>la revendication d’indépendance nationale de l’Écosse et le projet de </a:t>
            </a:r>
            <a:r>
              <a:rPr lang="fr-CA" altLang="en-US" sz="1400" dirty="0" smtClean="0">
                <a:latin typeface="Times New Roman"/>
                <a:cs typeface="Times New Roman"/>
              </a:rPr>
              <a:t>réunification </a:t>
            </a:r>
            <a:r>
              <a:rPr lang="fr-CA" altLang="en-US" sz="1400" dirty="0">
                <a:latin typeface="Times New Roman"/>
                <a:cs typeface="Times New Roman"/>
              </a:rPr>
              <a:t>de l’Irlande du Nord avec la République </a:t>
            </a:r>
            <a:r>
              <a:rPr lang="fr-CA" altLang="en-US" sz="1400" dirty="0" smtClean="0">
                <a:latin typeface="Times New Roman"/>
                <a:cs typeface="Times New Roman"/>
              </a:rPr>
              <a:t>d’Irlande;</a:t>
            </a:r>
          </a:p>
          <a:p>
            <a:pPr marL="0" indent="0" algn="just">
              <a:buNone/>
            </a:pPr>
            <a:r>
              <a:rPr lang="fr-CA" altLang="en-US" sz="1400" dirty="0" smtClean="0">
                <a:latin typeface="Times New Roman"/>
                <a:cs typeface="Times New Roman"/>
              </a:rPr>
              <a:t>- Le </a:t>
            </a:r>
            <a:r>
              <a:rPr lang="fr-CA" altLang="en-US" sz="1400" dirty="0" err="1" smtClean="0">
                <a:latin typeface="Times New Roman"/>
                <a:cs typeface="Times New Roman"/>
              </a:rPr>
              <a:t>Brexit</a:t>
            </a:r>
            <a:r>
              <a:rPr lang="fr-CA" altLang="en-US" sz="1400" dirty="0" smtClean="0">
                <a:latin typeface="Times New Roman"/>
                <a:cs typeface="Times New Roman"/>
              </a:rPr>
              <a:t> est porteur de quelques enseignements pour le Québec et le Canada sur :</a:t>
            </a:r>
          </a:p>
          <a:p>
            <a:pPr marL="0" indent="0" algn="just">
              <a:buNone/>
            </a:pPr>
            <a:r>
              <a:rPr lang="fr-CA" altLang="en-US" sz="1400" dirty="0" smtClean="0">
                <a:latin typeface="Times New Roman"/>
                <a:cs typeface="Times New Roman"/>
              </a:rPr>
              <a:t> </a:t>
            </a:r>
            <a:r>
              <a:rPr lang="fr-CA" altLang="en-US" sz="1400" dirty="0">
                <a:latin typeface="Times New Roman"/>
                <a:cs typeface="Times New Roman"/>
              </a:rPr>
              <a:t>	</a:t>
            </a:r>
            <a:r>
              <a:rPr lang="fr-CA" altLang="en-US" sz="1400" dirty="0" smtClean="0">
                <a:latin typeface="Times New Roman"/>
                <a:cs typeface="Times New Roman"/>
              </a:rPr>
              <a:t>1) La question du « droit » de retrait d’une union « </a:t>
            </a:r>
            <a:r>
              <a:rPr lang="fr-CA" altLang="en-US" sz="1400" dirty="0">
                <a:latin typeface="Times New Roman"/>
                <a:cs typeface="Times New Roman"/>
              </a:rPr>
              <a:t>à</a:t>
            </a:r>
            <a:r>
              <a:rPr lang="fr-CA" altLang="en-US" sz="1400" dirty="0" smtClean="0">
                <a:latin typeface="Times New Roman"/>
                <a:cs typeface="Times New Roman"/>
              </a:rPr>
              <a:t> vocation fédérale »;</a:t>
            </a:r>
          </a:p>
          <a:p>
            <a:pPr marL="0" indent="0" algn="just">
              <a:buNone/>
            </a:pPr>
            <a:r>
              <a:rPr lang="fr-CA" altLang="en-US" sz="1400" dirty="0" smtClean="0">
                <a:latin typeface="Times New Roman"/>
                <a:cs typeface="Times New Roman"/>
              </a:rPr>
              <a:t> 	2) La question de la clarté de la question et de la clarté de majorité lors d’un référendum;</a:t>
            </a:r>
          </a:p>
          <a:p>
            <a:pPr marL="0" indent="0" algn="just">
              <a:buNone/>
            </a:pPr>
            <a:r>
              <a:rPr lang="fr-CA" altLang="en-US" sz="1400" dirty="0" smtClean="0">
                <a:latin typeface="Times New Roman"/>
                <a:cs typeface="Times New Roman"/>
              </a:rPr>
              <a:t> 	3) La question du rôle du peuple, du Parlement et du Gouvernement dans un processus de retrait.</a:t>
            </a:r>
          </a:p>
          <a:p>
            <a:pPr marL="0" indent="0" algn="ctr">
              <a:buNone/>
            </a:pPr>
            <a:r>
              <a:rPr lang="fr-CA" altLang="en-US" sz="1600" dirty="0" smtClean="0">
                <a:latin typeface="Times New Roman"/>
                <a:cs typeface="Times New Roman"/>
              </a:rPr>
              <a:t> </a:t>
            </a:r>
            <a:r>
              <a:rPr lang="fr-CA" altLang="en-US" sz="1600" dirty="0" smtClean="0">
                <a:solidFill>
                  <a:srgbClr val="3366FF"/>
                </a:solidFill>
                <a:latin typeface="Times New Roman"/>
                <a:cs typeface="Times New Roman"/>
              </a:rPr>
              <a:t>*****</a:t>
            </a:r>
            <a:endParaRPr lang="fr-CA" altLang="en-US" sz="1600" dirty="0">
              <a:solidFill>
                <a:srgbClr val="3366FF"/>
              </a:solidFill>
              <a:latin typeface="Times New Roman"/>
              <a:cs typeface="Times New Roman"/>
            </a:endParaRPr>
          </a:p>
          <a:p>
            <a:pPr marL="0" indent="0" algn="just">
              <a:buNone/>
            </a:pPr>
            <a:r>
              <a:rPr lang="fr-CA" altLang="en-US" sz="1400" dirty="0" smtClean="0">
                <a:latin typeface="Times New Roman"/>
                <a:cs typeface="Times New Roman"/>
              </a:rPr>
              <a:t>Et le mot de la fin pour Pascal Élie, un ancien étudiant de la Faculté de droit de </a:t>
            </a:r>
            <a:r>
              <a:rPr lang="fr-CA" altLang="en-US" sz="1400" dirty="0" smtClean="0">
                <a:latin typeface="Times New Roman"/>
                <a:cs typeface="Times New Roman"/>
              </a:rPr>
              <a:t>l’Université </a:t>
            </a:r>
            <a:r>
              <a:rPr lang="fr-CA" altLang="en-US" sz="1400" dirty="0" smtClean="0">
                <a:latin typeface="Times New Roman"/>
                <a:cs typeface="Times New Roman"/>
              </a:rPr>
              <a:t>de Montréal devenu caricaturiste du journal </a:t>
            </a:r>
            <a:r>
              <a:rPr lang="fr-CA" altLang="en-US" sz="1400" i="1" dirty="0" smtClean="0">
                <a:latin typeface="Times New Roman"/>
                <a:cs typeface="Times New Roman"/>
              </a:rPr>
              <a:t>Le Devoir </a:t>
            </a:r>
            <a:r>
              <a:rPr lang="fr-CA" altLang="en-US" sz="1600" dirty="0" smtClean="0">
                <a:latin typeface="Times New Roman"/>
                <a:cs typeface="Times New Roman"/>
              </a:rPr>
              <a:t>:</a:t>
            </a:r>
          </a:p>
          <a:p>
            <a:pPr algn="just">
              <a:buFontTx/>
              <a:buChar char="-"/>
            </a:pPr>
            <a:endParaRPr lang="fr-CA" altLang="en-US" sz="1600" b="1" dirty="0" smtClean="0">
              <a:latin typeface="Times New Roman"/>
              <a:cs typeface="Times New Roman"/>
            </a:endParaRPr>
          </a:p>
          <a:p>
            <a:pPr algn="just">
              <a:buFontTx/>
              <a:buChar char="-"/>
            </a:pPr>
            <a:endParaRPr lang="fr-CA" altLang="en-US" sz="1600" b="1" dirty="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pic>
        <p:nvPicPr>
          <p:cNvPr id="4" name="Image 3" descr="lisee-se-la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861048"/>
            <a:ext cx="2657827" cy="2276872"/>
          </a:xfrm>
          <a:prstGeom prst="rect">
            <a:avLst/>
          </a:prstGeom>
        </p:spPr>
      </p:pic>
    </p:spTree>
    <p:extLst>
      <p:ext uri="{BB962C8B-B14F-4D97-AF65-F5344CB8AC3E}">
        <p14:creationId xmlns:p14="http://schemas.microsoft.com/office/powerpoint/2010/main" val="13962297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FR" sz="2400" b="1" dirty="0">
                <a:latin typeface="Times New Roman"/>
                <a:cs typeface="Times New Roman"/>
              </a:rPr>
              <a:t>D</a:t>
            </a:r>
            <a:r>
              <a:rPr lang="fr-BE" sz="2400" b="1" dirty="0">
                <a:latin typeface="Times New Roman"/>
                <a:cs typeface="Times New Roman"/>
              </a:rPr>
              <a:t>e quelques aspects institutionnels et constitutionnels du Brexit</a:t>
            </a:r>
          </a:p>
        </p:txBody>
      </p:sp>
      <p:sp>
        <p:nvSpPr>
          <p:cNvPr id="3" name="Espace réservé du contenu 2"/>
          <p:cNvSpPr>
            <a:spLocks noGrp="1"/>
          </p:cNvSpPr>
          <p:nvPr>
            <p:ph sz="quarter" idx="1"/>
          </p:nvPr>
        </p:nvSpPr>
        <p:spPr>
          <a:xfrm>
            <a:off x="457200" y="1052736"/>
            <a:ext cx="8229600" cy="5271864"/>
          </a:xfrm>
        </p:spPr>
        <p:txBody>
          <a:bodyPr>
            <a:normAutofit/>
          </a:bodyPr>
          <a:lstStyle/>
          <a:p>
            <a:pPr marL="0" indent="0" algn="ctr">
              <a:spcBef>
                <a:spcPts val="0"/>
              </a:spcBef>
              <a:buNone/>
            </a:pPr>
            <a:r>
              <a:rPr lang="fr-CA" sz="1400" b="1" dirty="0" smtClean="0">
                <a:latin typeface="Times New Roman"/>
                <a:cs typeface="Times New Roman"/>
              </a:rPr>
              <a:t>PLAN DE LA COMMUNICATION</a:t>
            </a:r>
          </a:p>
          <a:p>
            <a:pPr marL="0" indent="0">
              <a:spcBef>
                <a:spcPts val="0"/>
              </a:spcBef>
              <a:buNone/>
            </a:pPr>
            <a:endParaRPr lang="fr-CA" sz="1400" dirty="0" smtClean="0">
              <a:latin typeface="Times New Roman"/>
              <a:cs typeface="Times New Roman"/>
            </a:endParaRPr>
          </a:p>
          <a:p>
            <a:pPr marL="0" indent="0" algn="ctr">
              <a:spcBef>
                <a:spcPts val="0"/>
              </a:spcBef>
              <a:buNone/>
            </a:pPr>
            <a:r>
              <a:rPr lang="fr-CA" sz="1400" b="1" dirty="0" smtClean="0">
                <a:latin typeface="Times New Roman"/>
                <a:cs typeface="Times New Roman"/>
              </a:rPr>
              <a:t>INTRODUCTION</a:t>
            </a:r>
          </a:p>
          <a:p>
            <a:pPr marL="0" indent="0">
              <a:spcBef>
                <a:spcPts val="0"/>
              </a:spcBef>
              <a:buNone/>
            </a:pPr>
            <a:endParaRPr lang="fr-CA" sz="1400" dirty="0">
              <a:latin typeface="Times New Roman"/>
              <a:cs typeface="Times New Roman"/>
            </a:endParaRPr>
          </a:p>
          <a:p>
            <a:pPr marL="0" indent="0" algn="ctr">
              <a:spcBef>
                <a:spcPts val="0"/>
              </a:spcBef>
              <a:buNone/>
            </a:pPr>
            <a:r>
              <a:rPr lang="fr-CA" sz="1400" b="1" dirty="0" smtClean="0">
                <a:latin typeface="Times New Roman"/>
                <a:cs typeface="Times New Roman"/>
              </a:rPr>
              <a:t>I- DE QUELQUES ASPECTS INSTITUTIONNELS DU BREXIT</a:t>
            </a:r>
          </a:p>
          <a:p>
            <a:pPr marL="0" indent="0" algn="ctr">
              <a:spcBef>
                <a:spcPts val="0"/>
              </a:spcBef>
              <a:buNone/>
            </a:pPr>
            <a:r>
              <a:rPr lang="fr-CA" sz="1400" dirty="0" smtClean="0">
                <a:latin typeface="Times New Roman"/>
                <a:cs typeface="Times New Roman"/>
              </a:rPr>
              <a:t/>
            </a:r>
            <a:br>
              <a:rPr lang="fr-CA" sz="1400" dirty="0" smtClean="0">
                <a:latin typeface="Times New Roman"/>
                <a:cs typeface="Times New Roman"/>
              </a:rPr>
            </a:br>
            <a:r>
              <a:rPr lang="fr-CA" sz="1400" dirty="0">
                <a:latin typeface="Times New Roman"/>
                <a:cs typeface="Times New Roman"/>
              </a:rPr>
              <a:t> </a:t>
            </a:r>
            <a:r>
              <a:rPr lang="fr-CA" sz="1400" dirty="0" smtClean="0">
                <a:latin typeface="Times New Roman"/>
                <a:cs typeface="Times New Roman"/>
              </a:rPr>
              <a:t> A- De l’existence du droit de retrait de l’Union européenne</a:t>
            </a:r>
          </a:p>
          <a:p>
            <a:pPr marL="0" indent="0" algn="ctr">
              <a:spcBef>
                <a:spcPts val="0"/>
              </a:spcBef>
              <a:buNone/>
            </a:pPr>
            <a:r>
              <a:rPr lang="fr-CA" sz="1400" dirty="0">
                <a:latin typeface="Times New Roman"/>
                <a:cs typeface="Times New Roman"/>
              </a:rPr>
              <a:t> </a:t>
            </a:r>
            <a:r>
              <a:rPr lang="fr-CA" sz="1400" dirty="0" smtClean="0">
                <a:latin typeface="Times New Roman"/>
                <a:cs typeface="Times New Roman"/>
              </a:rPr>
              <a:t>   B- De l’exercice du droit de retrait dans l’Union européenne</a:t>
            </a:r>
          </a:p>
          <a:p>
            <a:pPr marL="0" indent="0" algn="ctr">
              <a:spcBef>
                <a:spcPts val="0"/>
              </a:spcBef>
              <a:buNone/>
            </a:pPr>
            <a:endParaRPr lang="fr-CA" sz="1400" dirty="0">
              <a:latin typeface="Times New Roman"/>
              <a:cs typeface="Times New Roman"/>
            </a:endParaRPr>
          </a:p>
          <a:p>
            <a:pPr marL="0" indent="0" algn="ctr">
              <a:spcBef>
                <a:spcPts val="0"/>
              </a:spcBef>
              <a:buNone/>
            </a:pPr>
            <a:r>
              <a:rPr lang="fr-CA" sz="1400" dirty="0" smtClean="0">
                <a:latin typeface="Times New Roman"/>
                <a:cs typeface="Times New Roman"/>
              </a:rPr>
              <a:t>II- </a:t>
            </a:r>
            <a:r>
              <a:rPr lang="fr-CA" sz="1400" b="1" dirty="0" smtClean="0">
                <a:latin typeface="Times New Roman"/>
                <a:cs typeface="Times New Roman"/>
              </a:rPr>
              <a:t>DE QUELQUES ASPECTS CONSTITUTIONNELS DU BREXIT</a:t>
            </a:r>
          </a:p>
          <a:p>
            <a:pPr marL="0" indent="0" algn="ctr">
              <a:spcBef>
                <a:spcPts val="0"/>
              </a:spcBef>
              <a:buNone/>
            </a:pPr>
            <a:endParaRPr lang="fr-CA" sz="1400" dirty="0">
              <a:latin typeface="Times New Roman"/>
              <a:cs typeface="Times New Roman"/>
            </a:endParaRPr>
          </a:p>
          <a:p>
            <a:pPr marL="0" indent="0" algn="ctr">
              <a:spcBef>
                <a:spcPts val="0"/>
              </a:spcBef>
              <a:buNone/>
            </a:pPr>
            <a:r>
              <a:rPr lang="fr-CA" sz="1400" dirty="0" smtClean="0">
                <a:latin typeface="Times New Roman"/>
                <a:cs typeface="Times New Roman"/>
              </a:rPr>
              <a:t>                         A- De la compétence du gouvernement dans l’exercice du droit de retrait</a:t>
            </a:r>
          </a:p>
          <a:p>
            <a:pPr marL="0" indent="0" algn="ctr">
              <a:spcBef>
                <a:spcPts val="0"/>
              </a:spcBef>
              <a:buNone/>
            </a:pPr>
            <a:r>
              <a:rPr lang="fr-CA" sz="1400" dirty="0" smtClean="0">
                <a:latin typeface="Times New Roman"/>
                <a:cs typeface="Times New Roman"/>
              </a:rPr>
              <a:t>    B- Du rôle des parlements dans l’exercice du droit de retrait</a:t>
            </a:r>
          </a:p>
          <a:p>
            <a:pPr marL="0" indent="0" algn="ctr">
              <a:spcBef>
                <a:spcPts val="0"/>
              </a:spcBef>
              <a:buNone/>
            </a:pPr>
            <a:r>
              <a:rPr lang="fr-CA" sz="1400" i="1" dirty="0" smtClean="0">
                <a:latin typeface="Times New Roman"/>
                <a:cs typeface="Times New Roman"/>
              </a:rPr>
              <a:t/>
            </a:r>
            <a:br>
              <a:rPr lang="fr-CA" sz="1400" i="1" dirty="0" smtClean="0">
                <a:latin typeface="Times New Roman"/>
                <a:cs typeface="Times New Roman"/>
              </a:rPr>
            </a:br>
            <a:r>
              <a:rPr lang="fr-CA" sz="1400" b="1" dirty="0" smtClean="0">
                <a:latin typeface="Times New Roman"/>
                <a:cs typeface="Times New Roman"/>
              </a:rPr>
              <a:t>CONCLUSION</a:t>
            </a:r>
          </a:p>
          <a:p>
            <a:pPr marL="0" indent="0">
              <a:spcBef>
                <a:spcPts val="0"/>
              </a:spcBef>
              <a:buNone/>
            </a:pPr>
            <a:r>
              <a:rPr lang="fr-CA" sz="1400" dirty="0" smtClean="0">
                <a:latin typeface="Times New Roman"/>
                <a:cs typeface="Times New Roman"/>
              </a:rPr>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pic>
        <p:nvPicPr>
          <p:cNvPr id="6" name="Image 5" descr="_90076860_thinkstockphotos-52656117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4437112"/>
            <a:ext cx="3151538" cy="1772740"/>
          </a:xfrm>
          <a:prstGeom prst="rect">
            <a:avLst/>
          </a:prstGeom>
        </p:spPr>
      </p:pic>
    </p:spTree>
    <p:extLst>
      <p:ext uri="{BB962C8B-B14F-4D97-AF65-F5344CB8AC3E}">
        <p14:creationId xmlns:p14="http://schemas.microsoft.com/office/powerpoint/2010/main" val="9162126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lnSpcReduction="10000"/>
          </a:bodyPr>
          <a:lstStyle/>
          <a:p>
            <a:pPr algn="ctr">
              <a:buNone/>
            </a:pPr>
            <a:endParaRPr lang="fr-CA" altLang="en-US" sz="1400" dirty="0" smtClean="0"/>
          </a:p>
          <a:p>
            <a:pPr algn="ctr">
              <a:buNone/>
            </a:pPr>
            <a:r>
              <a:rPr lang="fr-CA" altLang="en-US" sz="2400" b="1" dirty="0" smtClean="0">
                <a:latin typeface="Times New Roman"/>
                <a:cs typeface="Times New Roman"/>
              </a:rPr>
              <a:t>INTRODUCTION</a:t>
            </a:r>
          </a:p>
          <a:p>
            <a:pPr marL="0" indent="0" algn="just">
              <a:buNone/>
            </a:pPr>
            <a:r>
              <a:rPr lang="fr-CA" altLang="en-US" sz="1800" dirty="0" smtClean="0">
                <a:latin typeface="Times New Roman"/>
                <a:cs typeface="Times New Roman"/>
              </a:rPr>
              <a:t>- Première demande d’admission du Royaume-Uni </a:t>
            </a:r>
            <a:r>
              <a:rPr lang="fr-CA" altLang="en-US" sz="1800" dirty="0">
                <a:latin typeface="Times New Roman"/>
                <a:cs typeface="Times New Roman"/>
              </a:rPr>
              <a:t>à la Communauté économique européenne (CEE) le 9 août </a:t>
            </a:r>
            <a:r>
              <a:rPr lang="fr-CA" altLang="en-US" sz="1800" dirty="0" smtClean="0">
                <a:latin typeface="Times New Roman"/>
                <a:cs typeface="Times New Roman"/>
              </a:rPr>
              <a:t>1961</a:t>
            </a:r>
            <a:r>
              <a:rPr lang="fr-CA" altLang="en-US" sz="1800" dirty="0">
                <a:latin typeface="Times New Roman"/>
                <a:cs typeface="Times New Roman"/>
              </a:rPr>
              <a:t> </a:t>
            </a:r>
            <a:r>
              <a:rPr lang="fr-CA" altLang="en-US" sz="1800" dirty="0" smtClean="0">
                <a:latin typeface="Times New Roman"/>
                <a:cs typeface="Times New Roman"/>
              </a:rPr>
              <a:t>ainsi qu’à la Communauté européenne du charbon et de l’acier (CECA) et de la Communauté européenne de l’énergie atomique (EURATOM) le 28 février 1962;</a:t>
            </a:r>
          </a:p>
          <a:p>
            <a:pPr marL="0" indent="0" algn="just">
              <a:buNone/>
            </a:pPr>
            <a:r>
              <a:rPr lang="fr-FR" sz="1800" dirty="0" smtClean="0">
                <a:latin typeface="Times New Roman"/>
                <a:cs typeface="Times New Roman"/>
              </a:rPr>
              <a:t>- Rejet de la demande d’admission à la suite d’objections, principalement de la France;</a:t>
            </a:r>
            <a:endParaRPr lang="fr-CA" sz="1800" b="1" dirty="0" smtClean="0">
              <a:latin typeface="Times New Roman"/>
              <a:cs typeface="Times New Roman"/>
            </a:endParaRPr>
          </a:p>
          <a:p>
            <a:pPr marL="0" indent="0" algn="just">
              <a:buNone/>
            </a:pPr>
            <a:r>
              <a:rPr lang="fr-CA" sz="1800" dirty="0" smtClean="0">
                <a:latin typeface="Times New Roman"/>
                <a:cs typeface="Times New Roman"/>
              </a:rPr>
              <a:t>- Deuxième demande d’admission le 10 mai 1967, dépôt le </a:t>
            </a:r>
            <a:r>
              <a:rPr lang="fr-FR" sz="1800" dirty="0" smtClean="0">
                <a:latin typeface="Times New Roman"/>
                <a:cs typeface="Times New Roman"/>
              </a:rPr>
              <a:t>7 </a:t>
            </a:r>
            <a:r>
              <a:rPr lang="fr-FR" sz="1800" dirty="0">
                <a:latin typeface="Times New Roman"/>
                <a:cs typeface="Times New Roman"/>
              </a:rPr>
              <a:t>juillet </a:t>
            </a:r>
            <a:r>
              <a:rPr lang="fr-FR" sz="1800" dirty="0" smtClean="0">
                <a:latin typeface="Times New Roman"/>
                <a:cs typeface="Times New Roman"/>
              </a:rPr>
              <a:t>1971</a:t>
            </a:r>
            <a:r>
              <a:rPr lang="fr-FR" sz="1800" dirty="0">
                <a:latin typeface="Times New Roman"/>
                <a:cs typeface="Times New Roman"/>
              </a:rPr>
              <a:t> </a:t>
            </a:r>
            <a:r>
              <a:rPr lang="fr-FR" sz="1800" dirty="0" smtClean="0">
                <a:latin typeface="Times New Roman"/>
                <a:cs typeface="Times New Roman"/>
              </a:rPr>
              <a:t>du livre </a:t>
            </a:r>
            <a:r>
              <a:rPr lang="fr-FR" sz="1800" dirty="0">
                <a:latin typeface="Times New Roman"/>
                <a:cs typeface="Times New Roman"/>
              </a:rPr>
              <a:t>blanc </a:t>
            </a:r>
            <a:r>
              <a:rPr lang="fr-FR" sz="1800" i="1" dirty="0">
                <a:latin typeface="Times New Roman"/>
                <a:cs typeface="Times New Roman"/>
              </a:rPr>
              <a:t>The United </a:t>
            </a:r>
            <a:r>
              <a:rPr lang="fr-FR" sz="1800" i="1" dirty="0" err="1">
                <a:latin typeface="Times New Roman"/>
                <a:cs typeface="Times New Roman"/>
              </a:rPr>
              <a:t>Kingdom</a:t>
            </a:r>
            <a:r>
              <a:rPr lang="fr-FR" sz="1800" i="1" dirty="0">
                <a:latin typeface="Times New Roman"/>
                <a:cs typeface="Times New Roman"/>
              </a:rPr>
              <a:t> and the </a:t>
            </a:r>
            <a:r>
              <a:rPr lang="fr-FR" sz="1800" i="1" dirty="0" err="1">
                <a:latin typeface="Times New Roman"/>
                <a:cs typeface="Times New Roman"/>
              </a:rPr>
              <a:t>European</a:t>
            </a:r>
            <a:r>
              <a:rPr lang="fr-FR" sz="1800" i="1" dirty="0">
                <a:latin typeface="Times New Roman"/>
                <a:cs typeface="Times New Roman"/>
              </a:rPr>
              <a:t> </a:t>
            </a:r>
            <a:r>
              <a:rPr lang="fr-FR" sz="1800" i="1" dirty="0" err="1">
                <a:latin typeface="Times New Roman"/>
                <a:cs typeface="Times New Roman"/>
              </a:rPr>
              <a:t>Communities</a:t>
            </a:r>
            <a:r>
              <a:rPr lang="fr-CA" sz="1800" dirty="0" smtClean="0">
                <a:latin typeface="Times New Roman"/>
                <a:cs typeface="Times New Roman"/>
              </a:rPr>
              <a:t> et adoption le 13  juillet 1972 du </a:t>
            </a:r>
            <a:r>
              <a:rPr lang="fr-CA" sz="1800" i="1" dirty="0" err="1" smtClean="0">
                <a:latin typeface="Times New Roman"/>
                <a:cs typeface="Times New Roman"/>
              </a:rPr>
              <a:t>European</a:t>
            </a:r>
            <a:r>
              <a:rPr lang="fr-CA" sz="1800" i="1" dirty="0" smtClean="0">
                <a:latin typeface="Times New Roman"/>
                <a:cs typeface="Times New Roman"/>
              </a:rPr>
              <a:t> </a:t>
            </a:r>
            <a:r>
              <a:rPr lang="fr-CA" sz="1800" i="1" dirty="0" err="1" smtClean="0">
                <a:latin typeface="Times New Roman"/>
                <a:cs typeface="Times New Roman"/>
              </a:rPr>
              <a:t>Communities</a:t>
            </a:r>
            <a:r>
              <a:rPr lang="fr-CA" sz="1800" i="1" dirty="0" smtClean="0">
                <a:latin typeface="Times New Roman"/>
                <a:cs typeface="Times New Roman"/>
              </a:rPr>
              <a:t> </a:t>
            </a:r>
            <a:r>
              <a:rPr lang="fr-CA" sz="1800" i="1" dirty="0" err="1" smtClean="0">
                <a:latin typeface="Times New Roman"/>
                <a:cs typeface="Times New Roman"/>
              </a:rPr>
              <a:t>Act</a:t>
            </a:r>
            <a:r>
              <a:rPr lang="fr-CA" sz="1800" i="1" dirty="0" smtClean="0">
                <a:latin typeface="Times New Roman"/>
                <a:cs typeface="Times New Roman"/>
              </a:rPr>
              <a:t> 1972 </a:t>
            </a:r>
            <a:r>
              <a:rPr lang="fr-CA" sz="1800" dirty="0" smtClean="0">
                <a:latin typeface="Times New Roman"/>
                <a:cs typeface="Times New Roman"/>
              </a:rPr>
              <a:t>(309 voix pour </a:t>
            </a:r>
            <a:r>
              <a:rPr lang="fr-CA" sz="1800" dirty="0" smtClean="0">
                <a:latin typeface="Times New Roman"/>
                <a:cs typeface="Times New Roman"/>
              </a:rPr>
              <a:t>et 301 </a:t>
            </a:r>
            <a:r>
              <a:rPr lang="fr-CA" sz="1800" dirty="0" smtClean="0">
                <a:latin typeface="Times New Roman"/>
                <a:cs typeface="Times New Roman"/>
              </a:rPr>
              <a:t>voix contre);</a:t>
            </a:r>
          </a:p>
          <a:p>
            <a:pPr marL="0" indent="0" algn="just">
              <a:buNone/>
            </a:pPr>
            <a:r>
              <a:rPr lang="fr-CA" sz="1800" dirty="0" smtClean="0">
                <a:latin typeface="Times New Roman"/>
                <a:cs typeface="Times New Roman"/>
              </a:rPr>
              <a:t>- Admission du Royaume-Uni aux Communautés européennes le 1</a:t>
            </a:r>
            <a:r>
              <a:rPr lang="fr-CA" sz="1800" baseline="30000" dirty="0" smtClean="0">
                <a:latin typeface="Times New Roman"/>
                <a:cs typeface="Times New Roman"/>
              </a:rPr>
              <a:t>er</a:t>
            </a:r>
            <a:r>
              <a:rPr lang="fr-CA" sz="1800" dirty="0" smtClean="0">
                <a:latin typeface="Times New Roman"/>
                <a:cs typeface="Times New Roman"/>
              </a:rPr>
              <a:t> janvier 1973;</a:t>
            </a:r>
          </a:p>
          <a:p>
            <a:pPr marL="0" indent="0" algn="just">
              <a:buNone/>
            </a:pPr>
            <a:r>
              <a:rPr lang="fr-CA" sz="1800" dirty="0" smtClean="0">
                <a:latin typeface="Times New Roman"/>
                <a:cs typeface="Times New Roman"/>
              </a:rPr>
              <a:t>- Après un vote à la Chambre des communes le 9 avril 1975 favorable au maintien du statut de membre au sein des Communautés européennes (396 </a:t>
            </a:r>
            <a:r>
              <a:rPr lang="fr-CA" sz="1800" dirty="0" smtClean="0">
                <a:latin typeface="Times New Roman"/>
                <a:cs typeface="Times New Roman"/>
              </a:rPr>
              <a:t>voix pour et 170 </a:t>
            </a:r>
            <a:r>
              <a:rPr lang="fr-CA" sz="1800" dirty="0" smtClean="0">
                <a:latin typeface="Times New Roman"/>
                <a:cs typeface="Times New Roman"/>
              </a:rPr>
              <a:t>contre), tenue d’un premier référendum le 5 juin 1975 sur un tel maintien : </a:t>
            </a:r>
            <a:r>
              <a:rPr lang="fr-CA" sz="1800" b="1" dirty="0" smtClean="0">
                <a:solidFill>
                  <a:srgbClr val="FF0000"/>
                </a:solidFill>
                <a:latin typeface="Times New Roman"/>
                <a:cs typeface="Times New Roman"/>
              </a:rPr>
              <a:t>« </a:t>
            </a:r>
            <a:r>
              <a:rPr lang="fr-CA" sz="1800" b="1" dirty="0" err="1" smtClean="0">
                <a:solidFill>
                  <a:srgbClr val="FF0000"/>
                </a:solidFill>
                <a:latin typeface="Times New Roman"/>
                <a:cs typeface="Times New Roman"/>
              </a:rPr>
              <a:t>T</a:t>
            </a:r>
            <a:r>
              <a:rPr lang="en-US" sz="1800" b="1" dirty="0" smtClean="0">
                <a:solidFill>
                  <a:srgbClr val="FF0000"/>
                </a:solidFill>
                <a:latin typeface="Times New Roman"/>
                <a:cs typeface="Times New Roman"/>
              </a:rPr>
              <a:t>he </a:t>
            </a:r>
            <a:r>
              <a:rPr lang="en-US" sz="1800" b="1" dirty="0">
                <a:solidFill>
                  <a:srgbClr val="FF0000"/>
                </a:solidFill>
                <a:latin typeface="Times New Roman"/>
                <a:cs typeface="Times New Roman"/>
              </a:rPr>
              <a:t>Government has announced the results of the renegotiation of the United Kingdom's terms of membership of the European </a:t>
            </a:r>
            <a:r>
              <a:rPr lang="en-US" sz="1800" b="1" dirty="0" smtClean="0">
                <a:solidFill>
                  <a:srgbClr val="FF0000"/>
                </a:solidFill>
                <a:latin typeface="Times New Roman"/>
                <a:cs typeface="Times New Roman"/>
              </a:rPr>
              <a:t>Community. Do </a:t>
            </a:r>
            <a:r>
              <a:rPr lang="en-US" sz="1800" b="1" dirty="0">
                <a:solidFill>
                  <a:srgbClr val="FF0000"/>
                </a:solidFill>
                <a:latin typeface="Times New Roman"/>
                <a:cs typeface="Times New Roman"/>
              </a:rPr>
              <a:t>you think the United Kingdom should stay in the European Community (the Common Market</a:t>
            </a:r>
            <a:r>
              <a:rPr lang="en-US" sz="1800" b="1" dirty="0" smtClean="0">
                <a:solidFill>
                  <a:srgbClr val="FF0000"/>
                </a:solidFill>
                <a:latin typeface="Times New Roman"/>
                <a:cs typeface="Times New Roman"/>
              </a:rPr>
              <a:t>) ? </a:t>
            </a:r>
            <a:r>
              <a:rPr lang="en-US" sz="1800" dirty="0" smtClean="0">
                <a:latin typeface="Times New Roman"/>
                <a:cs typeface="Times New Roman"/>
              </a:rPr>
              <a:t>»;</a:t>
            </a:r>
            <a:r>
              <a:rPr lang="en-US" sz="1800" dirty="0"/>
              <a:t>	</a:t>
            </a:r>
          </a:p>
          <a:p>
            <a:pPr marL="0" indent="0" algn="just">
              <a:buNone/>
            </a:pPr>
            <a:r>
              <a:rPr lang="fr-CA" sz="1800" dirty="0" smtClean="0">
                <a:latin typeface="Times New Roman"/>
                <a:cs typeface="Times New Roman"/>
              </a:rPr>
              <a:t>- Résultat : OUI : 6</a:t>
            </a:r>
            <a:r>
              <a:rPr lang="fr-FR" sz="1800" dirty="0" smtClean="0">
                <a:latin typeface="Times New Roman"/>
                <a:cs typeface="Times New Roman"/>
              </a:rPr>
              <a:t>7,23</a:t>
            </a:r>
            <a:r>
              <a:rPr lang="fr-FR" sz="1800" dirty="0">
                <a:latin typeface="Times New Roman"/>
                <a:cs typeface="Times New Roman"/>
              </a:rPr>
              <a:t> </a:t>
            </a:r>
            <a:r>
              <a:rPr lang="fr-FR" sz="1800" dirty="0" smtClean="0">
                <a:latin typeface="Times New Roman"/>
                <a:cs typeface="Times New Roman"/>
              </a:rPr>
              <a:t>%; NON : 32,77</a:t>
            </a:r>
            <a:r>
              <a:rPr lang="fr-FR" sz="1800" dirty="0">
                <a:latin typeface="Times New Roman"/>
                <a:cs typeface="Times New Roman"/>
              </a:rPr>
              <a:t> </a:t>
            </a:r>
            <a:r>
              <a:rPr lang="fr-FR" sz="1800" dirty="0" smtClean="0">
                <a:latin typeface="Times New Roman"/>
                <a:cs typeface="Times New Roman"/>
              </a:rPr>
              <a:t>%; Taux </a:t>
            </a:r>
            <a:r>
              <a:rPr lang="fr-FR" sz="1800" dirty="0" smtClean="0">
                <a:latin typeface="Times New Roman"/>
                <a:cs typeface="Times New Roman"/>
              </a:rPr>
              <a:t>de participation : 64,5%</a:t>
            </a:r>
          </a:p>
          <a:p>
            <a:pPr algn="just">
              <a:buFontTx/>
              <a:buChar char="-"/>
            </a:pPr>
            <a:endParaRPr lang="fr-FR" sz="18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spTree>
    <p:extLst>
      <p:ext uri="{BB962C8B-B14F-4D97-AF65-F5344CB8AC3E}">
        <p14:creationId xmlns:p14="http://schemas.microsoft.com/office/powerpoint/2010/main" val="21483032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80728"/>
            <a:ext cx="8229600" cy="5472608"/>
          </a:xfrm>
        </p:spPr>
        <p:txBody>
          <a:bodyPr>
            <a:normAutofit/>
          </a:bodyPr>
          <a:lstStyle/>
          <a:p>
            <a:pPr algn="ctr">
              <a:buNone/>
            </a:pPr>
            <a:r>
              <a:rPr lang="fr-CA" altLang="en-US" sz="2000" b="1" dirty="0" smtClean="0">
                <a:latin typeface="Times New Roman"/>
                <a:cs typeface="Times New Roman"/>
              </a:rPr>
              <a:t>INTRODUCTION (suite)</a:t>
            </a:r>
          </a:p>
          <a:p>
            <a:pPr marL="0" indent="0" algn="just">
              <a:buNone/>
            </a:pPr>
            <a:r>
              <a:rPr lang="fr-CA" sz="1600" dirty="0" smtClean="0">
                <a:latin typeface="Times New Roman"/>
                <a:cs typeface="Times New Roman"/>
              </a:rPr>
              <a:t>- Promesse du Parti conservateur britannique en janvier 2013 d’une renégociation </a:t>
            </a:r>
            <a:r>
              <a:rPr lang="fr-CA" sz="1600" dirty="0" smtClean="0">
                <a:latin typeface="Times New Roman"/>
                <a:cs typeface="Times New Roman"/>
              </a:rPr>
              <a:t>d’un </a:t>
            </a:r>
            <a:r>
              <a:rPr lang="fr-FR" sz="1600" dirty="0" smtClean="0">
                <a:latin typeface="Times New Roman"/>
                <a:cs typeface="Times New Roman"/>
              </a:rPr>
              <a:t>arrangement </a:t>
            </a:r>
            <a:r>
              <a:rPr lang="fr-FR" sz="1600" dirty="0">
                <a:latin typeface="Times New Roman"/>
                <a:cs typeface="Times New Roman"/>
              </a:rPr>
              <a:t>plus favorable pour le maintien du Royaume-Uni au sein de l'Union </a:t>
            </a:r>
            <a:r>
              <a:rPr lang="fr-FR" sz="1600" dirty="0" smtClean="0">
                <a:latin typeface="Times New Roman"/>
                <a:cs typeface="Times New Roman"/>
              </a:rPr>
              <a:t>européenne et de </a:t>
            </a:r>
            <a:r>
              <a:rPr lang="fr-CA" sz="1600" dirty="0" smtClean="0">
                <a:latin typeface="Times New Roman"/>
                <a:cs typeface="Times New Roman"/>
              </a:rPr>
              <a:t>la tenue d’un deuxième référendum sur l’appartenance à l’Union européenne;</a:t>
            </a:r>
          </a:p>
          <a:p>
            <a:pPr marL="0" indent="0" algn="just">
              <a:buNone/>
            </a:pPr>
            <a:r>
              <a:rPr lang="fr-CA" sz="1600" dirty="0" smtClean="0">
                <a:latin typeface="Times New Roman"/>
                <a:cs typeface="Times New Roman"/>
              </a:rPr>
              <a:t>- Adoption par le Conseil européen le 19 octobre 2015 d’un </a:t>
            </a:r>
            <a:r>
              <a:rPr lang="fr-CA" sz="1600" dirty="0" smtClean="0">
                <a:latin typeface="Times New Roman"/>
                <a:cs typeface="Times New Roman"/>
              </a:rPr>
              <a:t>« </a:t>
            </a:r>
            <a:r>
              <a:rPr lang="en-US" sz="1600" dirty="0" smtClean="0">
                <a:latin typeface="Times New Roman"/>
                <a:cs typeface="Times New Roman"/>
              </a:rPr>
              <a:t>set </a:t>
            </a:r>
            <a:r>
              <a:rPr lang="en-US" sz="1600" dirty="0">
                <a:latin typeface="Times New Roman"/>
                <a:cs typeface="Times New Roman"/>
              </a:rPr>
              <a:t>of arrangements, which are fully compatible with the Treaties and will become effective on the date the Government of the United Kingdom informs the Secretary-General of the Council that the United Kingdom has decided to remain a member of the European </a:t>
            </a:r>
            <a:r>
              <a:rPr lang="en-US" sz="1600" dirty="0" smtClean="0">
                <a:latin typeface="Times New Roman"/>
                <a:cs typeface="Times New Roman"/>
              </a:rPr>
              <a:t>Union</a:t>
            </a:r>
            <a:r>
              <a:rPr lang="en-US" sz="1600" dirty="0">
                <a:latin typeface="Times New Roman"/>
                <a:cs typeface="Times New Roman"/>
              </a:rPr>
              <a:t> </a:t>
            </a:r>
            <a:r>
              <a:rPr lang="en-US" sz="1600" dirty="0" smtClean="0">
                <a:latin typeface="Times New Roman"/>
                <a:cs typeface="Times New Roman"/>
              </a:rPr>
              <a:t>»;</a:t>
            </a:r>
            <a:endParaRPr lang="fr-CA" sz="1600" dirty="0" smtClean="0">
              <a:latin typeface="Times New Roman"/>
              <a:cs typeface="Times New Roman"/>
            </a:endParaRPr>
          </a:p>
          <a:p>
            <a:pPr marL="0" indent="0" algn="just">
              <a:buNone/>
            </a:pPr>
            <a:r>
              <a:rPr lang="fr-CA" sz="1600" dirty="0" smtClean="0">
                <a:latin typeface="Times New Roman"/>
                <a:cs typeface="Times New Roman"/>
              </a:rPr>
              <a:t>- Deuxième référendum sur le maintien du Royaume-Uni au sein de l’Union européenne </a:t>
            </a:r>
            <a:r>
              <a:rPr lang="fr-CA" sz="1600" dirty="0" smtClean="0">
                <a:latin typeface="Times New Roman"/>
                <a:cs typeface="Times New Roman"/>
              </a:rPr>
              <a:t>:</a:t>
            </a:r>
            <a:br>
              <a:rPr lang="fr-CA" sz="1600" dirty="0" smtClean="0">
                <a:latin typeface="Times New Roman"/>
                <a:cs typeface="Times New Roman"/>
              </a:rPr>
            </a:br>
            <a:r>
              <a:rPr lang="fr-CA" sz="1600" dirty="0" smtClean="0">
                <a:latin typeface="Times New Roman"/>
                <a:cs typeface="Times New Roman"/>
              </a:rPr>
              <a:t>« </a:t>
            </a:r>
            <a:r>
              <a:rPr lang="en-US" sz="1600" b="1" dirty="0" smtClean="0">
                <a:solidFill>
                  <a:srgbClr val="FF0000"/>
                </a:solidFill>
                <a:latin typeface="Times New Roman"/>
                <a:cs typeface="Times New Roman"/>
              </a:rPr>
              <a:t>Should </a:t>
            </a:r>
            <a:r>
              <a:rPr lang="en-US" sz="1600" b="1" dirty="0">
                <a:solidFill>
                  <a:srgbClr val="FF0000"/>
                </a:solidFill>
                <a:latin typeface="Times New Roman"/>
                <a:cs typeface="Times New Roman"/>
              </a:rPr>
              <a:t>the United Kingdom remain a member of the European Union or leave the European </a:t>
            </a:r>
            <a:r>
              <a:rPr lang="en-US" sz="1600" b="1" dirty="0" smtClean="0">
                <a:solidFill>
                  <a:srgbClr val="FF0000"/>
                </a:solidFill>
                <a:latin typeface="Times New Roman"/>
                <a:cs typeface="Times New Roman"/>
              </a:rPr>
              <a:t>Union ? </a:t>
            </a:r>
            <a:r>
              <a:rPr lang="en-US" sz="1600" dirty="0" smtClean="0">
                <a:latin typeface="Times New Roman"/>
                <a:cs typeface="Times New Roman"/>
              </a:rPr>
              <a:t>»;</a:t>
            </a:r>
            <a:endParaRPr lang="fr-CA" sz="1600" dirty="0" smtClean="0">
              <a:latin typeface="Times New Roman"/>
              <a:cs typeface="Times New Roman"/>
            </a:endParaRPr>
          </a:p>
          <a:p>
            <a:pPr marL="0" indent="0" algn="just">
              <a:buNone/>
            </a:pPr>
            <a:r>
              <a:rPr lang="fr-CA" sz="1600" dirty="0" smtClean="0">
                <a:latin typeface="Times New Roman"/>
                <a:cs typeface="Times New Roman"/>
              </a:rPr>
              <a:t>- Résultat </a:t>
            </a:r>
            <a:r>
              <a:rPr lang="fr-CA" sz="1600" dirty="0">
                <a:latin typeface="Times New Roman"/>
                <a:cs typeface="Times New Roman"/>
              </a:rPr>
              <a:t>: </a:t>
            </a:r>
            <a:r>
              <a:rPr lang="fr-CA" sz="1600" dirty="0" smtClean="0">
                <a:latin typeface="Times New Roman"/>
                <a:cs typeface="Times New Roman"/>
              </a:rPr>
              <a:t>« LEAVE </a:t>
            </a:r>
            <a:r>
              <a:rPr lang="fr-CA" sz="1600" dirty="0">
                <a:latin typeface="Times New Roman"/>
                <a:cs typeface="Times New Roman"/>
              </a:rPr>
              <a:t>: </a:t>
            </a:r>
            <a:r>
              <a:rPr lang="fr-CA" sz="1600" dirty="0" smtClean="0">
                <a:latin typeface="Times New Roman"/>
                <a:cs typeface="Times New Roman"/>
              </a:rPr>
              <a:t>51,89</a:t>
            </a:r>
            <a:r>
              <a:rPr lang="fr-FR" sz="1600" dirty="0" smtClean="0">
                <a:latin typeface="Times New Roman"/>
                <a:cs typeface="Times New Roman"/>
              </a:rPr>
              <a:t> </a:t>
            </a:r>
            <a:r>
              <a:rPr lang="fr-FR" sz="1600" dirty="0">
                <a:latin typeface="Times New Roman"/>
                <a:cs typeface="Times New Roman"/>
              </a:rPr>
              <a:t> %; </a:t>
            </a:r>
            <a:r>
              <a:rPr lang="fr-FR" sz="1600" dirty="0" smtClean="0">
                <a:latin typeface="Times New Roman"/>
                <a:cs typeface="Times New Roman"/>
              </a:rPr>
              <a:t>REMAIN </a:t>
            </a:r>
            <a:r>
              <a:rPr lang="fr-FR" sz="1600" dirty="0">
                <a:latin typeface="Times New Roman"/>
                <a:cs typeface="Times New Roman"/>
              </a:rPr>
              <a:t>: </a:t>
            </a:r>
            <a:r>
              <a:rPr lang="fr-FR" sz="1600" dirty="0" smtClean="0">
                <a:latin typeface="Times New Roman"/>
                <a:cs typeface="Times New Roman"/>
              </a:rPr>
              <a:t>48,11</a:t>
            </a:r>
            <a:r>
              <a:rPr lang="fr-FR" sz="1600" dirty="0">
                <a:latin typeface="Times New Roman"/>
                <a:cs typeface="Times New Roman"/>
              </a:rPr>
              <a:t> </a:t>
            </a:r>
            <a:r>
              <a:rPr lang="fr-FR" sz="1600" dirty="0" smtClean="0">
                <a:latin typeface="Times New Roman"/>
                <a:cs typeface="Times New Roman"/>
              </a:rPr>
              <a:t>%; Taux </a:t>
            </a:r>
            <a:r>
              <a:rPr lang="fr-FR" sz="1600" dirty="0">
                <a:latin typeface="Times New Roman"/>
                <a:cs typeface="Times New Roman"/>
              </a:rPr>
              <a:t>de participation : </a:t>
            </a:r>
            <a:r>
              <a:rPr lang="fr-FR" sz="1600" dirty="0" smtClean="0">
                <a:latin typeface="Times New Roman"/>
                <a:cs typeface="Times New Roman"/>
              </a:rPr>
              <a:t>72,21%</a:t>
            </a:r>
            <a:endParaRPr lang="fr-FR" sz="1600" dirty="0">
              <a:latin typeface="Times New Roman"/>
              <a:cs typeface="Times New Roman"/>
            </a:endParaRPr>
          </a:p>
          <a:p>
            <a:pPr marL="0" indent="0" algn="just">
              <a:buNone/>
            </a:pPr>
            <a:r>
              <a:rPr lang="fr-CA" altLang="en-US" sz="1600" dirty="0" smtClean="0">
                <a:latin typeface="Times New Roman"/>
                <a:cs typeface="Times New Roman"/>
              </a:rPr>
              <a:t>- Intérêt de </a:t>
            </a:r>
            <a:r>
              <a:rPr lang="fr-CA" altLang="en-US" sz="1600" dirty="0">
                <a:latin typeface="Times New Roman"/>
                <a:cs typeface="Times New Roman"/>
              </a:rPr>
              <a:t>résultats des </a:t>
            </a:r>
            <a:r>
              <a:rPr lang="fr-CA" altLang="en-US" sz="1600" dirty="0" smtClean="0">
                <a:latin typeface="Times New Roman"/>
                <a:cs typeface="Times New Roman"/>
              </a:rPr>
              <a:t>référendums </a:t>
            </a:r>
            <a:r>
              <a:rPr lang="fr-CA" altLang="en-US" sz="1600" dirty="0">
                <a:latin typeface="Times New Roman"/>
                <a:cs typeface="Times New Roman"/>
              </a:rPr>
              <a:t>du 5 juin 1975 et du 23 juin 2016 « par nation </a:t>
            </a:r>
            <a:r>
              <a:rPr lang="fr-CA" altLang="en-US" sz="1600" dirty="0" smtClean="0">
                <a:latin typeface="Times New Roman"/>
                <a:cs typeface="Times New Roman"/>
              </a:rPr>
              <a:t>» :</a:t>
            </a:r>
          </a:p>
          <a:p>
            <a:pPr marL="0" indent="0" algn="just">
              <a:buNone/>
            </a:pPr>
            <a:r>
              <a:rPr lang="fr-CA" altLang="en-US" sz="1600" dirty="0" smtClean="0">
                <a:latin typeface="Times New Roman"/>
                <a:cs typeface="Times New Roman"/>
              </a:rPr>
              <a:t> </a:t>
            </a:r>
            <a:endParaRPr lang="fr-CA" sz="1600" dirty="0">
              <a:latin typeface="Times New Roman"/>
              <a:cs typeface="Times New Roman"/>
            </a:endParaRPr>
          </a:p>
          <a:p>
            <a:pPr marL="0" indent="0" algn="just">
              <a:buNone/>
            </a:pPr>
            <a:endParaRPr lang="fr-CA" sz="1600" dirty="0">
              <a:latin typeface="Times New Roman"/>
              <a:cs typeface="Times New Roman"/>
            </a:endParaRPr>
          </a:p>
          <a:p>
            <a:pPr marL="0" indent="0" algn="just">
              <a:buNone/>
            </a:pPr>
            <a:endParaRPr lang="fr-CA" sz="1800" dirty="0">
              <a:latin typeface="Times New Roman"/>
              <a:cs typeface="Times New Roman"/>
            </a:endParaRPr>
          </a:p>
          <a:p>
            <a:pPr marL="0" indent="0" algn="just">
              <a:buNone/>
            </a:pPr>
            <a:endParaRPr lang="fr-CA" sz="1800" dirty="0">
              <a:latin typeface="Times New Roman"/>
              <a:cs typeface="Times New Roman"/>
            </a:endParaRPr>
          </a:p>
          <a:p>
            <a:pPr marL="0" indent="0" algn="just">
              <a:buNone/>
            </a:pPr>
            <a:endParaRPr lang="fr-CA" sz="1800" dirty="0">
              <a:latin typeface="Times New Roman"/>
              <a:cs typeface="Times New Roman"/>
            </a:endParaRPr>
          </a:p>
          <a:p>
            <a:pPr algn="just">
              <a:buFontTx/>
              <a:buChar char="-"/>
            </a:pPr>
            <a:endParaRPr lang="fr-FR" sz="18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pic>
        <p:nvPicPr>
          <p:cNvPr id="4" name="Image 3" descr="Référrendum 5 juin 197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725144"/>
            <a:ext cx="3959394" cy="1738881"/>
          </a:xfrm>
          <a:prstGeom prst="rect">
            <a:avLst/>
          </a:prstGeom>
        </p:spPr>
      </p:pic>
      <p:pic>
        <p:nvPicPr>
          <p:cNvPr id="8" name="Image 7" descr="Référendum 23 juin 2016- Tableau nation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4725144"/>
            <a:ext cx="4139952" cy="1760447"/>
          </a:xfrm>
          <a:prstGeom prst="rect">
            <a:avLst/>
          </a:prstGeom>
        </p:spPr>
      </p:pic>
    </p:spTree>
    <p:extLst>
      <p:ext uri="{BB962C8B-B14F-4D97-AF65-F5344CB8AC3E}">
        <p14:creationId xmlns:p14="http://schemas.microsoft.com/office/powerpoint/2010/main" val="15765505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80728"/>
            <a:ext cx="8229600" cy="5400600"/>
          </a:xfrm>
        </p:spPr>
        <p:txBody>
          <a:bodyPr>
            <a:noAutofit/>
          </a:bodyPr>
          <a:lstStyle/>
          <a:p>
            <a:pPr marL="0" indent="0" algn="ctr">
              <a:spcBef>
                <a:spcPts val="0"/>
              </a:spcBef>
              <a:buNone/>
            </a:pPr>
            <a:r>
              <a:rPr lang="fr-CA" sz="1400" b="1" dirty="0" smtClean="0">
                <a:latin typeface="Times New Roman"/>
                <a:cs typeface="Times New Roman"/>
              </a:rPr>
              <a:t>I</a:t>
            </a:r>
            <a:r>
              <a:rPr lang="fr-CA" sz="1400" b="1" dirty="0">
                <a:latin typeface="Times New Roman"/>
                <a:cs typeface="Times New Roman"/>
              </a:rPr>
              <a:t>- DE QUELQUES ASPECTS INSTITUTIONNELS DU BREXIT</a:t>
            </a:r>
          </a:p>
          <a:p>
            <a:pPr marL="0" indent="0" algn="just">
              <a:spcBef>
                <a:spcPts val="0"/>
              </a:spcBef>
              <a:buNone/>
            </a:pPr>
            <a:r>
              <a:rPr lang="fr-CA" sz="1400" dirty="0">
                <a:latin typeface="Times New Roman"/>
                <a:cs typeface="Times New Roman"/>
              </a:rPr>
              <a:t/>
            </a:r>
            <a:br>
              <a:rPr lang="fr-CA" sz="1400" dirty="0">
                <a:latin typeface="Times New Roman"/>
                <a:cs typeface="Times New Roman"/>
              </a:rPr>
            </a:br>
            <a:r>
              <a:rPr lang="fr-CA" sz="1400" dirty="0">
                <a:latin typeface="Times New Roman"/>
                <a:cs typeface="Times New Roman"/>
              </a:rPr>
              <a:t>  </a:t>
            </a:r>
            <a:r>
              <a:rPr lang="fr-CA" sz="1400" b="1" dirty="0">
                <a:latin typeface="Times New Roman"/>
                <a:cs typeface="Times New Roman"/>
              </a:rPr>
              <a:t>A- De l’existence du droit de retrait de </a:t>
            </a:r>
            <a:r>
              <a:rPr lang="fr-CA" sz="1400" b="1" dirty="0" smtClean="0">
                <a:latin typeface="Times New Roman"/>
                <a:cs typeface="Times New Roman"/>
              </a:rPr>
              <a:t>l’Union</a:t>
            </a:r>
          </a:p>
          <a:p>
            <a:pPr marL="0" indent="0" algn="just">
              <a:spcBef>
                <a:spcPts val="0"/>
              </a:spcBef>
              <a:buNone/>
            </a:pPr>
            <a:endParaRPr lang="fr-CA" sz="1400" dirty="0" smtClean="0">
              <a:latin typeface="Times New Roman"/>
              <a:cs typeface="Times New Roman"/>
            </a:endParaRPr>
          </a:p>
          <a:p>
            <a:pPr marL="0" indent="0" algn="just">
              <a:spcBef>
                <a:spcPts val="0"/>
              </a:spcBef>
              <a:buNone/>
            </a:pPr>
            <a:r>
              <a:rPr lang="fr-CA" sz="1400" dirty="0" smtClean="0">
                <a:latin typeface="Times New Roman"/>
                <a:cs typeface="Times New Roman"/>
              </a:rPr>
              <a:t>- </a:t>
            </a:r>
            <a:r>
              <a:rPr lang="fr-CA" sz="1400" dirty="0">
                <a:latin typeface="Times New Roman"/>
                <a:cs typeface="Times New Roman"/>
              </a:rPr>
              <a:t>Inexistence d’un droit explicite de retrait dans les  traités instituant les Communautés européennes</a:t>
            </a:r>
            <a:r>
              <a:rPr lang="fr-CA" sz="1400" dirty="0" smtClean="0">
                <a:latin typeface="Times New Roman"/>
                <a:cs typeface="Times New Roman"/>
              </a:rPr>
              <a:t>;</a:t>
            </a:r>
            <a:br>
              <a:rPr lang="fr-CA" sz="1400" dirty="0" smtClean="0">
                <a:latin typeface="Times New Roman"/>
                <a:cs typeface="Times New Roman"/>
              </a:rPr>
            </a:br>
            <a:r>
              <a:rPr lang="fr-CA" sz="1400" dirty="0" smtClean="0">
                <a:latin typeface="Times New Roman"/>
                <a:cs typeface="Times New Roman"/>
              </a:rPr>
              <a:t>- </a:t>
            </a:r>
            <a:r>
              <a:rPr lang="fr-CA" sz="1400" dirty="0">
                <a:latin typeface="Times New Roman"/>
                <a:cs typeface="Times New Roman"/>
              </a:rPr>
              <a:t>Débat sur la portée des clauses de « durée indéterminée des traités » et sur le droit de retrait fondé sur le droit international public et la </a:t>
            </a:r>
            <a:r>
              <a:rPr lang="fr-CA" sz="1400" i="1" dirty="0">
                <a:latin typeface="Times New Roman"/>
                <a:cs typeface="Times New Roman"/>
              </a:rPr>
              <a:t>Convention de Vienne sur le droit des traités </a:t>
            </a:r>
            <a:r>
              <a:rPr lang="fr-CA" sz="1400" dirty="0" smtClean="0">
                <a:latin typeface="Times New Roman"/>
                <a:cs typeface="Times New Roman"/>
              </a:rPr>
              <a:t>;</a:t>
            </a:r>
            <a:br>
              <a:rPr lang="fr-CA" sz="1400" dirty="0" smtClean="0">
                <a:latin typeface="Times New Roman"/>
                <a:cs typeface="Times New Roman"/>
              </a:rPr>
            </a:br>
            <a:r>
              <a:rPr lang="fr-CA" sz="1400" dirty="0" smtClean="0">
                <a:latin typeface="Times New Roman"/>
                <a:cs typeface="Times New Roman"/>
              </a:rPr>
              <a:t> - </a:t>
            </a:r>
            <a:r>
              <a:rPr lang="fr-CA" sz="1400" dirty="0" smtClean="0">
                <a:latin typeface="Times New Roman"/>
                <a:cs typeface="Times New Roman"/>
              </a:rPr>
              <a:t>Décision de la Cour constitutionnelle allemande dans </a:t>
            </a:r>
            <a:r>
              <a:rPr lang="de-DE" sz="1400" i="1" dirty="0">
                <a:latin typeface="Times New Roman"/>
                <a:cs typeface="Times New Roman"/>
              </a:rPr>
              <a:t>Maastricht Urteil </a:t>
            </a:r>
            <a:r>
              <a:rPr lang="de-DE" sz="1400" dirty="0">
                <a:latin typeface="Times New Roman"/>
                <a:cs typeface="Times New Roman"/>
              </a:rPr>
              <a:t>(BVerfGE 89, </a:t>
            </a:r>
            <a:r>
              <a:rPr lang="de-DE" sz="1400" dirty="0" smtClean="0">
                <a:latin typeface="Times New Roman"/>
                <a:cs typeface="Times New Roman"/>
              </a:rPr>
              <a:t>155) du </a:t>
            </a:r>
            <a:r>
              <a:rPr lang="en-US" sz="1400" dirty="0" smtClean="0">
                <a:latin typeface="Times New Roman"/>
                <a:cs typeface="Times New Roman"/>
              </a:rPr>
              <a:t>12 octobre1993 </a:t>
            </a:r>
            <a:r>
              <a:rPr lang="en-US" sz="1400" dirty="0" err="1" smtClean="0">
                <a:latin typeface="Times New Roman"/>
                <a:cs typeface="Times New Roman"/>
              </a:rPr>
              <a:t>selon</a:t>
            </a:r>
            <a:r>
              <a:rPr lang="en-US" sz="1400" dirty="0" smtClean="0">
                <a:latin typeface="Times New Roman"/>
                <a:cs typeface="Times New Roman"/>
              </a:rPr>
              <a:t> </a:t>
            </a:r>
            <a:r>
              <a:rPr lang="en-US" sz="1400" dirty="0" err="1" smtClean="0">
                <a:latin typeface="Times New Roman"/>
                <a:cs typeface="Times New Roman"/>
              </a:rPr>
              <a:t>laquelle</a:t>
            </a:r>
            <a:r>
              <a:rPr lang="en-US" sz="1400" dirty="0" smtClean="0">
                <a:latin typeface="Times New Roman"/>
                <a:cs typeface="Times New Roman"/>
              </a:rPr>
              <a:t> les </a:t>
            </a:r>
            <a:r>
              <a:rPr lang="en-US" sz="1400" dirty="0" err="1">
                <a:latin typeface="Times New Roman"/>
                <a:cs typeface="Times New Roman"/>
              </a:rPr>
              <a:t>É</a:t>
            </a:r>
            <a:r>
              <a:rPr lang="en-US" sz="1400" dirty="0" err="1" smtClean="0">
                <a:latin typeface="Times New Roman"/>
                <a:cs typeface="Times New Roman"/>
              </a:rPr>
              <a:t>tats</a:t>
            </a:r>
            <a:r>
              <a:rPr lang="en-US" sz="1400" dirty="0" smtClean="0">
                <a:latin typeface="Times New Roman"/>
                <a:cs typeface="Times New Roman"/>
              </a:rPr>
              <a:t> </a:t>
            </a:r>
            <a:r>
              <a:rPr lang="en-US" sz="1400" dirty="0" err="1" smtClean="0">
                <a:latin typeface="Times New Roman"/>
                <a:cs typeface="Times New Roman"/>
              </a:rPr>
              <a:t>sont</a:t>
            </a:r>
            <a:r>
              <a:rPr lang="en-US" sz="1400" dirty="0" smtClean="0">
                <a:latin typeface="Times New Roman"/>
                <a:cs typeface="Times New Roman"/>
              </a:rPr>
              <a:t> </a:t>
            </a:r>
            <a:r>
              <a:rPr lang="en-US" sz="1400" dirty="0" err="1" smtClean="0">
                <a:latin typeface="Times New Roman"/>
                <a:cs typeface="Times New Roman"/>
              </a:rPr>
              <a:t>toujours</a:t>
            </a:r>
            <a:r>
              <a:rPr lang="en-US" sz="1400" dirty="0" smtClean="0">
                <a:latin typeface="Times New Roman"/>
                <a:cs typeface="Times New Roman"/>
              </a:rPr>
              <a:t> </a:t>
            </a:r>
            <a:r>
              <a:rPr lang="en-US" sz="1400" dirty="0" smtClean="0">
                <a:latin typeface="Times New Roman"/>
                <a:cs typeface="Times New Roman"/>
              </a:rPr>
              <a:t>« </a:t>
            </a:r>
            <a:r>
              <a:rPr lang="de-DE" sz="1400" dirty="0" smtClean="0">
                <a:latin typeface="Times New Roman"/>
                <a:cs typeface="Times New Roman"/>
              </a:rPr>
              <a:t>Herren der Verträge » (</a:t>
            </a:r>
            <a:r>
              <a:rPr lang="en-US" sz="1400" dirty="0" smtClean="0">
                <a:latin typeface="Times New Roman"/>
                <a:cs typeface="Times New Roman"/>
              </a:rPr>
              <a:t>ma</a:t>
            </a:r>
            <a:r>
              <a:rPr lang="en-US" sz="1400" dirty="0" smtClean="0">
                <a:latin typeface="Times New Roman"/>
                <a:cs typeface="Times New Roman"/>
              </a:rPr>
              <a:t>îtres des </a:t>
            </a:r>
            <a:r>
              <a:rPr lang="en-US" sz="1400" dirty="0" err="1" smtClean="0">
                <a:latin typeface="Times New Roman"/>
                <a:cs typeface="Times New Roman"/>
              </a:rPr>
              <a:t>traités</a:t>
            </a:r>
            <a:r>
              <a:rPr lang="en-US" sz="1400" dirty="0" smtClean="0">
                <a:latin typeface="Times New Roman"/>
                <a:cs typeface="Times New Roman"/>
              </a:rPr>
              <a:t>)</a:t>
            </a:r>
            <a:r>
              <a:rPr lang="en-US" sz="1400" dirty="0" smtClean="0">
                <a:latin typeface="Times New Roman"/>
                <a:cs typeface="Times New Roman"/>
              </a:rPr>
              <a:t> </a:t>
            </a:r>
            <a:r>
              <a:rPr lang="en-US" sz="1400" dirty="0" smtClean="0">
                <a:latin typeface="Times New Roman"/>
                <a:cs typeface="Times New Roman"/>
              </a:rPr>
              <a:t>et </a:t>
            </a:r>
            <a:r>
              <a:rPr lang="en-US" sz="1400" dirty="0" err="1" smtClean="0">
                <a:latin typeface="Times New Roman"/>
                <a:cs typeface="Times New Roman"/>
              </a:rPr>
              <a:t>qu’il</a:t>
            </a:r>
            <a:r>
              <a:rPr lang="en-US" sz="1400" dirty="0" smtClean="0">
                <a:latin typeface="Times New Roman"/>
                <a:cs typeface="Times New Roman"/>
              </a:rPr>
              <a:t> </a:t>
            </a:r>
            <a:r>
              <a:rPr lang="en-US" sz="1400" dirty="0" err="1" smtClean="0">
                <a:latin typeface="Times New Roman"/>
                <a:cs typeface="Times New Roman"/>
              </a:rPr>
              <a:t>existe</a:t>
            </a:r>
            <a:r>
              <a:rPr lang="en-US" sz="1400" dirty="0" smtClean="0">
                <a:latin typeface="Times New Roman"/>
                <a:cs typeface="Times New Roman"/>
              </a:rPr>
              <a:t> un </a:t>
            </a:r>
            <a:r>
              <a:rPr lang="en-US" sz="1400" dirty="0" err="1" smtClean="0">
                <a:latin typeface="Times New Roman"/>
                <a:cs typeface="Times New Roman"/>
              </a:rPr>
              <a:t>droit</a:t>
            </a:r>
            <a:r>
              <a:rPr lang="en-US" sz="1400" dirty="0" smtClean="0">
                <a:latin typeface="Times New Roman"/>
                <a:cs typeface="Times New Roman"/>
              </a:rPr>
              <a:t> </a:t>
            </a:r>
            <a:r>
              <a:rPr lang="en-US" sz="1400" dirty="0" err="1" smtClean="0">
                <a:latin typeface="Times New Roman"/>
                <a:cs typeface="Times New Roman"/>
              </a:rPr>
              <a:t>implicite</a:t>
            </a:r>
            <a:r>
              <a:rPr lang="en-US" sz="1400" dirty="0" smtClean="0">
                <a:latin typeface="Times New Roman"/>
                <a:cs typeface="Times New Roman"/>
              </a:rPr>
              <a:t> de </a:t>
            </a:r>
            <a:r>
              <a:rPr lang="en-US" sz="1400" dirty="0" err="1" smtClean="0">
                <a:latin typeface="Times New Roman"/>
                <a:cs typeface="Times New Roman"/>
              </a:rPr>
              <a:t>retrait</a:t>
            </a:r>
            <a:r>
              <a:rPr lang="en-US" sz="1400" dirty="0" smtClean="0">
                <a:latin typeface="Times New Roman"/>
                <a:cs typeface="Times New Roman"/>
              </a:rPr>
              <a:t> de </a:t>
            </a:r>
            <a:r>
              <a:rPr lang="en-US" sz="1400" dirty="0" err="1" smtClean="0">
                <a:latin typeface="Times New Roman"/>
                <a:cs typeface="Times New Roman"/>
              </a:rPr>
              <a:t>l’Union</a:t>
            </a:r>
            <a:r>
              <a:rPr lang="en-US" sz="1400" dirty="0" smtClean="0">
                <a:latin typeface="Times New Roman"/>
                <a:cs typeface="Times New Roman"/>
              </a:rPr>
              <a:t> </a:t>
            </a:r>
            <a:r>
              <a:rPr lang="en-US" sz="1400" dirty="0" err="1" smtClean="0">
                <a:latin typeface="Times New Roman"/>
                <a:cs typeface="Times New Roman"/>
              </a:rPr>
              <a:t>européenne</a:t>
            </a:r>
            <a:r>
              <a:rPr lang="en-US" sz="1400" dirty="0" smtClean="0">
                <a:latin typeface="Times New Roman"/>
                <a:cs typeface="Times New Roman"/>
              </a:rPr>
              <a:t>;</a:t>
            </a:r>
            <a:r>
              <a:rPr lang="en-US" sz="1400" dirty="0">
                <a:latin typeface="Times New Roman"/>
                <a:cs typeface="Times New Roman"/>
              </a:rPr>
              <a:t/>
            </a:r>
            <a:br>
              <a:rPr lang="en-US" sz="1400" dirty="0">
                <a:latin typeface="Times New Roman"/>
                <a:cs typeface="Times New Roman"/>
              </a:rPr>
            </a:br>
            <a:r>
              <a:rPr lang="fr-CA" sz="1400" dirty="0" smtClean="0">
                <a:latin typeface="Times New Roman"/>
                <a:cs typeface="Times New Roman"/>
              </a:rPr>
              <a:t>- </a:t>
            </a:r>
            <a:r>
              <a:rPr lang="fr-CA" sz="1400" dirty="0" smtClean="0">
                <a:latin typeface="Times New Roman"/>
                <a:cs typeface="Times New Roman"/>
              </a:rPr>
              <a:t>Inclusion d’un droit de retrait dans le projet de </a:t>
            </a:r>
            <a:r>
              <a:rPr lang="fr-CA" sz="1400" i="1" dirty="0" smtClean="0">
                <a:latin typeface="Times New Roman"/>
                <a:cs typeface="Times New Roman"/>
              </a:rPr>
              <a:t>Traité établissant une </a:t>
            </a:r>
            <a:r>
              <a:rPr lang="fr-CA" sz="1400" i="1" dirty="0" smtClean="0">
                <a:latin typeface="Times New Roman"/>
                <a:cs typeface="Times New Roman"/>
              </a:rPr>
              <a:t>constitution </a:t>
            </a:r>
            <a:r>
              <a:rPr lang="fr-CA" sz="1400" i="1" dirty="0" smtClean="0">
                <a:latin typeface="Times New Roman"/>
                <a:cs typeface="Times New Roman"/>
              </a:rPr>
              <a:t>pour l’Europe</a:t>
            </a:r>
            <a:r>
              <a:rPr lang="fr-CA" sz="1400" dirty="0" smtClean="0">
                <a:latin typeface="Times New Roman"/>
                <a:cs typeface="Times New Roman"/>
              </a:rPr>
              <a:t> (art. I-59, devenu art. I-60</a:t>
            </a:r>
            <a:r>
              <a:rPr lang="fr-CA" sz="1400" dirty="0" smtClean="0">
                <a:latin typeface="Times New Roman"/>
                <a:cs typeface="Times New Roman"/>
              </a:rPr>
              <a:t>), mais rejet de ce traité lors de référendums tenus en France et au Pays-Bas;</a:t>
            </a:r>
            <a:endParaRPr lang="fr-CA" sz="1400" dirty="0" smtClean="0">
              <a:latin typeface="Times New Roman"/>
              <a:cs typeface="Times New Roman"/>
            </a:endParaRPr>
          </a:p>
          <a:p>
            <a:pPr marL="0" indent="0" algn="just">
              <a:spcBef>
                <a:spcPts val="0"/>
              </a:spcBef>
              <a:buNone/>
            </a:pPr>
            <a:r>
              <a:rPr lang="fr-CA" sz="1400" dirty="0" smtClean="0">
                <a:latin typeface="Times New Roman"/>
                <a:cs typeface="Times New Roman"/>
              </a:rPr>
              <a:t>- Adoption du </a:t>
            </a:r>
            <a:r>
              <a:rPr lang="fr-CA" sz="1400" i="1" dirty="0" smtClean="0">
                <a:latin typeface="Times New Roman"/>
                <a:cs typeface="Times New Roman"/>
              </a:rPr>
              <a:t>Traité de Lisbonne </a:t>
            </a:r>
            <a:r>
              <a:rPr lang="fr-CA" sz="1400" dirty="0" smtClean="0">
                <a:latin typeface="Times New Roman"/>
                <a:cs typeface="Times New Roman"/>
              </a:rPr>
              <a:t>et insertion dans </a:t>
            </a:r>
            <a:r>
              <a:rPr lang="fr-CA" sz="1400" i="1" dirty="0" smtClean="0">
                <a:latin typeface="Times New Roman"/>
                <a:cs typeface="Times New Roman"/>
              </a:rPr>
              <a:t>le Traité sur l’Union européenne </a:t>
            </a:r>
            <a:r>
              <a:rPr lang="fr-CA" sz="1400" dirty="0" smtClean="0">
                <a:latin typeface="Times New Roman"/>
                <a:cs typeface="Times New Roman"/>
              </a:rPr>
              <a:t>de l’article 50 reconnaissant le droit de retrait en ces termes :</a:t>
            </a:r>
            <a:r>
              <a:rPr lang="fr-FR" sz="1400" dirty="0" smtClean="0">
                <a:latin typeface="Times New Roman"/>
                <a:cs typeface="Times New Roman"/>
              </a:rPr>
              <a:t> </a:t>
            </a:r>
            <a:r>
              <a:rPr lang="fr-FR" sz="1400" dirty="0">
                <a:latin typeface="Times New Roman"/>
                <a:cs typeface="Times New Roman"/>
              </a:rPr>
              <a:t> </a:t>
            </a:r>
            <a:r>
              <a:rPr lang="fr-FR" sz="1400" dirty="0" smtClean="0">
                <a:latin typeface="Times New Roman"/>
                <a:cs typeface="Times New Roman"/>
              </a:rPr>
              <a:t>« 50 </a:t>
            </a:r>
            <a:r>
              <a:rPr lang="fr-FR" sz="1400" dirty="0" smtClean="0">
                <a:latin typeface="Times New Roman"/>
                <a:cs typeface="Times New Roman"/>
              </a:rPr>
              <a:t>§</a:t>
            </a:r>
            <a:r>
              <a:rPr lang="fr-FR" sz="1400" dirty="0" smtClean="0"/>
              <a:t> </a:t>
            </a:r>
            <a:r>
              <a:rPr lang="fr-FR" sz="1400" dirty="0" smtClean="0">
                <a:latin typeface="Times New Roman"/>
                <a:cs typeface="Times New Roman"/>
              </a:rPr>
              <a:t>1</a:t>
            </a:r>
            <a:r>
              <a:rPr lang="fr-FR" sz="1400" dirty="0">
                <a:latin typeface="Times New Roman"/>
                <a:cs typeface="Times New Roman"/>
              </a:rPr>
              <a:t>. Tout État membre peut décider, conformément à ses </a:t>
            </a:r>
            <a:r>
              <a:rPr lang="fr-FR" sz="1400" dirty="0" smtClean="0">
                <a:latin typeface="Times New Roman"/>
                <a:cs typeface="Times New Roman"/>
              </a:rPr>
              <a:t>règles constitutionnelles</a:t>
            </a:r>
            <a:r>
              <a:rPr lang="fr-FR" sz="1400" dirty="0">
                <a:latin typeface="Times New Roman"/>
                <a:cs typeface="Times New Roman"/>
              </a:rPr>
              <a:t>, de se retirer de l'Union</a:t>
            </a:r>
            <a:r>
              <a:rPr lang="fr-FR" sz="1400" dirty="0" smtClean="0">
                <a:latin typeface="Times New Roman"/>
                <a:cs typeface="Times New Roman"/>
              </a:rPr>
              <a:t>.</a:t>
            </a:r>
            <a:r>
              <a:rPr lang="fr-CA" sz="1400" dirty="0">
                <a:latin typeface="Times New Roman"/>
                <a:cs typeface="Times New Roman"/>
              </a:rPr>
              <a:t/>
            </a:r>
            <a:br>
              <a:rPr lang="fr-CA" sz="1400" dirty="0">
                <a:latin typeface="Times New Roman"/>
                <a:cs typeface="Times New Roman"/>
              </a:rPr>
            </a:br>
            <a:r>
              <a:rPr lang="fr-CA" sz="1400" dirty="0" smtClean="0">
                <a:latin typeface="Times New Roman"/>
                <a:cs typeface="Times New Roman"/>
              </a:rPr>
              <a:t>- </a:t>
            </a:r>
            <a:r>
              <a:rPr lang="fr-CA" sz="1400" dirty="0" smtClean="0">
                <a:latin typeface="Times New Roman"/>
                <a:cs typeface="Times New Roman"/>
              </a:rPr>
              <a:t>Les motifs d’une telle reconnaissance : « </a:t>
            </a:r>
            <a:r>
              <a:rPr lang="en-US" sz="1400" dirty="0">
                <a:latin typeface="Times New Roman"/>
                <a:cs typeface="Times New Roman"/>
              </a:rPr>
              <a:t>The insertion of the exit clause probably reflects the desire of the drafters of the Lisbon Treaty to avoid </a:t>
            </a:r>
            <a:r>
              <a:rPr lang="en-US" sz="1400" dirty="0" smtClean="0">
                <a:latin typeface="Times New Roman"/>
                <a:cs typeface="Times New Roman"/>
              </a:rPr>
              <a:t>giving </a:t>
            </a:r>
            <a:r>
              <a:rPr lang="en-US" sz="1400" dirty="0">
                <a:latin typeface="Times New Roman"/>
                <a:cs typeface="Times New Roman"/>
              </a:rPr>
              <a:t>the impression that the Member States are captives of an undemocratic EU. </a:t>
            </a:r>
            <a:r>
              <a:rPr lang="en-US" sz="1400" dirty="0" smtClean="0">
                <a:latin typeface="Times New Roman"/>
                <a:cs typeface="Times New Roman"/>
              </a:rPr>
              <a:t>The reasoning </a:t>
            </a:r>
            <a:r>
              <a:rPr lang="en-US" sz="1400" dirty="0">
                <a:latin typeface="Times New Roman"/>
                <a:cs typeface="Times New Roman"/>
              </a:rPr>
              <a:t>may well </a:t>
            </a:r>
            <a:r>
              <a:rPr lang="en-US" sz="1400" dirty="0" smtClean="0">
                <a:latin typeface="Times New Roman"/>
                <a:cs typeface="Times New Roman"/>
              </a:rPr>
              <a:t>have </a:t>
            </a:r>
            <a:r>
              <a:rPr lang="en-US" sz="1400" dirty="0">
                <a:latin typeface="Times New Roman"/>
                <a:cs typeface="Times New Roman"/>
              </a:rPr>
              <a:t>been that if Member States have an </a:t>
            </a:r>
            <a:r>
              <a:rPr lang="en-US" sz="1400" dirty="0" err="1">
                <a:latin typeface="Times New Roman"/>
                <a:cs typeface="Times New Roman"/>
              </a:rPr>
              <a:t>institutionalised</a:t>
            </a:r>
            <a:r>
              <a:rPr lang="en-US" sz="1400" dirty="0">
                <a:latin typeface="Times New Roman"/>
                <a:cs typeface="Times New Roman"/>
              </a:rPr>
              <a:t> right to withdraw from the EU, they are unlikely </a:t>
            </a:r>
            <a:r>
              <a:rPr lang="en-US" sz="1400" dirty="0" smtClean="0">
                <a:latin typeface="Times New Roman"/>
                <a:cs typeface="Times New Roman"/>
              </a:rPr>
              <a:t> to </a:t>
            </a:r>
            <a:r>
              <a:rPr lang="en-US" sz="1400" dirty="0">
                <a:latin typeface="Times New Roman"/>
                <a:cs typeface="Times New Roman"/>
              </a:rPr>
              <a:t>object so strongly to surrendering more of their sovereignty to its </a:t>
            </a:r>
            <a:r>
              <a:rPr lang="en-US" sz="1400" dirty="0" smtClean="0">
                <a:latin typeface="Times New Roman"/>
                <a:cs typeface="Times New Roman"/>
              </a:rPr>
              <a:t>institutions » (Phoebus ATHANASSIOU, </a:t>
            </a:r>
            <a:r>
              <a:rPr lang="en-US" sz="1400" i="1" dirty="0">
                <a:latin typeface="Times New Roman"/>
                <a:cs typeface="Times New Roman"/>
              </a:rPr>
              <a:t>W</a:t>
            </a:r>
            <a:r>
              <a:rPr lang="en-US" sz="1400" i="1" dirty="0" smtClean="0">
                <a:latin typeface="Times New Roman"/>
                <a:cs typeface="Times New Roman"/>
              </a:rPr>
              <a:t>ithdrawal and Expulsion from the EU and the EMU- Some Reflections</a:t>
            </a:r>
            <a:r>
              <a:rPr lang="en-US" sz="1400" dirty="0" smtClean="0">
                <a:latin typeface="Times New Roman"/>
                <a:cs typeface="Times New Roman"/>
              </a:rPr>
              <a:t>, European Central Bank, Legal Working </a:t>
            </a:r>
            <a:r>
              <a:rPr lang="en-US" sz="1400" dirty="0">
                <a:latin typeface="Times New Roman"/>
                <a:cs typeface="Times New Roman"/>
              </a:rPr>
              <a:t>P</a:t>
            </a:r>
            <a:r>
              <a:rPr lang="en-US" sz="1400" dirty="0" smtClean="0">
                <a:latin typeface="Times New Roman"/>
                <a:cs typeface="Times New Roman"/>
              </a:rPr>
              <a:t>aper Series n</a:t>
            </a:r>
            <a:r>
              <a:rPr lang="en-US" sz="1400" baseline="30000" dirty="0" smtClean="0">
                <a:latin typeface="Times New Roman"/>
                <a:cs typeface="Times New Roman"/>
              </a:rPr>
              <a:t>o </a:t>
            </a:r>
            <a:r>
              <a:rPr lang="en-US" sz="1400" dirty="0" smtClean="0">
                <a:latin typeface="Times New Roman"/>
                <a:cs typeface="Times New Roman"/>
              </a:rPr>
              <a:t>10, </a:t>
            </a:r>
            <a:r>
              <a:rPr lang="en-US" sz="1400" dirty="0" err="1" smtClean="0">
                <a:latin typeface="Times New Roman"/>
                <a:cs typeface="Times New Roman"/>
              </a:rPr>
              <a:t>december</a:t>
            </a:r>
            <a:r>
              <a:rPr lang="en-US" sz="1400" dirty="0" smtClean="0">
                <a:latin typeface="Times New Roman"/>
                <a:cs typeface="Times New Roman"/>
              </a:rPr>
              <a:t> 2009, p. 25)</a:t>
            </a:r>
            <a:r>
              <a:rPr lang="en-US" sz="1400" dirty="0" smtClean="0">
                <a:latin typeface="Times New Roman"/>
                <a:cs typeface="Times New Roman"/>
              </a:rPr>
              <a:t>;</a:t>
            </a:r>
            <a:endParaRPr lang="fr-CA" sz="1400" dirty="0" smtClean="0">
              <a:latin typeface="Times New Roman"/>
              <a:cs typeface="Times New Roman"/>
            </a:endParaRPr>
          </a:p>
          <a:p>
            <a:pPr marL="0" indent="0" algn="just">
              <a:spcBef>
                <a:spcPts val="0"/>
              </a:spcBef>
              <a:buNone/>
            </a:pPr>
            <a:r>
              <a:rPr lang="fr-CA" sz="1400" dirty="0" smtClean="0">
                <a:latin typeface="Times New Roman"/>
                <a:cs typeface="Times New Roman"/>
              </a:rPr>
              <a:t>- Dans le cas du </a:t>
            </a:r>
            <a:r>
              <a:rPr lang="fr-CA" sz="1400" dirty="0" err="1" smtClean="0">
                <a:latin typeface="Times New Roman"/>
                <a:cs typeface="Times New Roman"/>
              </a:rPr>
              <a:t>Brexit</a:t>
            </a:r>
            <a:r>
              <a:rPr lang="fr-CA" sz="1400" dirty="0" smtClean="0">
                <a:latin typeface="Times New Roman"/>
                <a:cs typeface="Times New Roman"/>
              </a:rPr>
              <a:t>, les règles constitutionnelles sont contenues dans  </a:t>
            </a:r>
            <a:r>
              <a:rPr lang="en-US" sz="1400" b="1" i="1" u="sng" dirty="0">
                <a:latin typeface="Times New Roman"/>
                <a:cs typeface="Times New Roman"/>
                <a:hlinkClick r:id="rId2"/>
              </a:rPr>
              <a:t>An Act to make provision for the holding of a referendum in the United Kingdom and Gibraltar on whether the United Kingdom should remain a member of the European </a:t>
            </a:r>
            <a:r>
              <a:rPr lang="en-US" sz="1400" b="1" i="1" u="sng" dirty="0" smtClean="0">
                <a:latin typeface="Times New Roman"/>
                <a:cs typeface="Times New Roman"/>
                <a:hlinkClick r:id="rId2"/>
              </a:rPr>
              <a:t>Union</a:t>
            </a:r>
            <a:r>
              <a:rPr lang="en-US" sz="1400" dirty="0">
                <a:latin typeface="Times New Roman"/>
                <a:cs typeface="Times New Roman"/>
              </a:rPr>
              <a:t> </a:t>
            </a:r>
            <a:r>
              <a:rPr lang="en-US" sz="1400" dirty="0" smtClean="0">
                <a:latin typeface="Times New Roman"/>
                <a:cs typeface="Times New Roman"/>
              </a:rPr>
              <a:t>(</a:t>
            </a:r>
            <a:r>
              <a:rPr lang="de-DE" sz="1400" i="1" dirty="0">
                <a:latin typeface="Times New Roman"/>
                <a:cs typeface="Times New Roman"/>
              </a:rPr>
              <a:t>European Union Referendum </a:t>
            </a:r>
            <a:r>
              <a:rPr lang="de-DE" sz="1400" i="1" dirty="0" err="1">
                <a:latin typeface="Times New Roman"/>
                <a:cs typeface="Times New Roman"/>
              </a:rPr>
              <a:t>Act</a:t>
            </a:r>
            <a:r>
              <a:rPr lang="de-DE" sz="1400" i="1" dirty="0">
                <a:latin typeface="Times New Roman"/>
                <a:cs typeface="Times New Roman"/>
              </a:rPr>
              <a:t> </a:t>
            </a:r>
            <a:r>
              <a:rPr lang="de-DE" sz="1400" i="1" dirty="0" smtClean="0">
                <a:latin typeface="Times New Roman"/>
                <a:cs typeface="Times New Roman"/>
              </a:rPr>
              <a:t>2015,</a:t>
            </a:r>
            <a:r>
              <a:rPr lang="de-DE" sz="1400" b="1" i="1" dirty="0" smtClean="0">
                <a:latin typeface="Times New Roman"/>
                <a:cs typeface="Times New Roman"/>
              </a:rPr>
              <a:t> </a:t>
            </a:r>
            <a:r>
              <a:rPr lang="de-DE" sz="1400" dirty="0" smtClean="0">
                <a:latin typeface="Times New Roman"/>
                <a:cs typeface="Times New Roman"/>
              </a:rPr>
              <a:t>2015, c. </a:t>
            </a:r>
            <a:r>
              <a:rPr lang="de-DE" sz="1400" dirty="0" smtClean="0">
                <a:latin typeface="Times New Roman"/>
                <a:cs typeface="Times New Roman"/>
              </a:rPr>
              <a:t>3)</a:t>
            </a:r>
            <a:endParaRPr lang="fr-CA" sz="1400" dirty="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5868144" y="5229200"/>
            <a:ext cx="8280920" cy="365760"/>
          </a:xfrm>
        </p:spPr>
        <p:txBody>
          <a:bodyPr/>
          <a:lstStyle/>
          <a:p>
            <a:r>
              <a:rPr lang="fr-BE" sz="1100" dirty="0" smtClean="0">
                <a:latin typeface="Times New Roman"/>
                <a:cs typeface="Times New Roman"/>
              </a:rPr>
              <a:t>6</a:t>
            </a:r>
            <a:endParaRPr lang="fr-BE" sz="1100" dirty="0">
              <a:latin typeface="Times New Roman"/>
              <a:cs typeface="Times New Roman"/>
            </a:endParaRPr>
          </a:p>
        </p:txBody>
      </p:sp>
    </p:spTree>
    <p:extLst>
      <p:ext uri="{BB962C8B-B14F-4D97-AF65-F5344CB8AC3E}">
        <p14:creationId xmlns:p14="http://schemas.microsoft.com/office/powerpoint/2010/main" val="1950271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052736"/>
            <a:ext cx="8229600" cy="5271864"/>
          </a:xfrm>
        </p:spPr>
        <p:txBody>
          <a:bodyPr>
            <a:normAutofit fontScale="25000" lnSpcReduction="20000"/>
          </a:bodyPr>
          <a:lstStyle/>
          <a:p>
            <a:pPr marL="0" indent="0" algn="just">
              <a:spcBef>
                <a:spcPts val="0"/>
              </a:spcBef>
              <a:buNone/>
            </a:pPr>
            <a:endParaRPr lang="fr-CA" sz="6400" b="1" dirty="0">
              <a:latin typeface="Times New Roman"/>
              <a:cs typeface="Times New Roman"/>
            </a:endParaRPr>
          </a:p>
          <a:p>
            <a:pPr marL="0" indent="0" algn="ctr">
              <a:spcBef>
                <a:spcPts val="0"/>
              </a:spcBef>
              <a:buNone/>
            </a:pPr>
            <a:r>
              <a:rPr lang="fr-CA" sz="6400" b="1" dirty="0" smtClean="0">
                <a:latin typeface="Times New Roman"/>
                <a:cs typeface="Times New Roman"/>
              </a:rPr>
              <a:t>I- DE </a:t>
            </a:r>
            <a:r>
              <a:rPr lang="fr-CA" sz="6400" b="1" dirty="0">
                <a:latin typeface="Times New Roman"/>
                <a:cs typeface="Times New Roman"/>
              </a:rPr>
              <a:t>QUELQUES ASPECTS INSTITUTIONNELS DU </a:t>
            </a:r>
            <a:r>
              <a:rPr lang="fr-CA" sz="6400" b="1" dirty="0" smtClean="0">
                <a:latin typeface="Times New Roman"/>
                <a:cs typeface="Times New Roman"/>
              </a:rPr>
              <a:t>BREXIT (suite)</a:t>
            </a:r>
          </a:p>
          <a:p>
            <a:pPr marL="0" indent="0" algn="ctr">
              <a:buNone/>
            </a:pPr>
            <a:endParaRPr lang="en-US" sz="6400" dirty="0">
              <a:latin typeface="Times New Roman"/>
              <a:cs typeface="Times New Roman"/>
            </a:endParaRPr>
          </a:p>
          <a:p>
            <a:pPr marL="0" indent="0" algn="just">
              <a:buNone/>
            </a:pPr>
            <a:r>
              <a:rPr lang="en-US" sz="6400" b="1" i="1" dirty="0" smtClean="0">
                <a:latin typeface="Times New Roman"/>
                <a:cs typeface="Times New Roman"/>
              </a:rPr>
              <a:t>- </a:t>
            </a:r>
            <a:r>
              <a:rPr lang="en-US" sz="6400" dirty="0" err="1" smtClean="0">
                <a:latin typeface="Times New Roman"/>
                <a:cs typeface="Times New Roman"/>
              </a:rPr>
              <a:t>L’article</a:t>
            </a:r>
            <a:r>
              <a:rPr lang="en-US" sz="6400" dirty="0" smtClean="0">
                <a:latin typeface="Times New Roman"/>
                <a:cs typeface="Times New Roman"/>
              </a:rPr>
              <a:t> 1 du </a:t>
            </a:r>
            <a:r>
              <a:rPr lang="de-DE" sz="6400" i="1" dirty="0" smtClean="0">
                <a:latin typeface="Times New Roman"/>
                <a:cs typeface="Times New Roman"/>
              </a:rPr>
              <a:t>European </a:t>
            </a:r>
            <a:r>
              <a:rPr lang="de-DE" sz="6400" i="1" dirty="0">
                <a:latin typeface="Times New Roman"/>
                <a:cs typeface="Times New Roman"/>
              </a:rPr>
              <a:t>Union Referendum </a:t>
            </a:r>
            <a:r>
              <a:rPr lang="de-DE" sz="6400" i="1" dirty="0" err="1">
                <a:latin typeface="Times New Roman"/>
                <a:cs typeface="Times New Roman"/>
              </a:rPr>
              <a:t>Act</a:t>
            </a:r>
            <a:r>
              <a:rPr lang="de-DE" sz="6400" i="1" dirty="0">
                <a:latin typeface="Times New Roman"/>
                <a:cs typeface="Times New Roman"/>
              </a:rPr>
              <a:t> </a:t>
            </a:r>
            <a:r>
              <a:rPr lang="de-DE" sz="6400" i="1" dirty="0" smtClean="0">
                <a:latin typeface="Times New Roman"/>
                <a:cs typeface="Times New Roman"/>
              </a:rPr>
              <a:t>2015 </a:t>
            </a:r>
            <a:r>
              <a:rPr lang="de-DE" sz="6400" dirty="0" err="1" smtClean="0">
                <a:latin typeface="Times New Roman"/>
                <a:cs typeface="Times New Roman"/>
              </a:rPr>
              <a:t>est</a:t>
            </a:r>
            <a:r>
              <a:rPr lang="de-DE" sz="6400" dirty="0" smtClean="0">
                <a:latin typeface="Times New Roman"/>
                <a:cs typeface="Times New Roman"/>
              </a:rPr>
              <a:t> </a:t>
            </a:r>
            <a:r>
              <a:rPr lang="de-DE" sz="6400" dirty="0" err="1" smtClean="0">
                <a:latin typeface="Times New Roman"/>
                <a:cs typeface="Times New Roman"/>
              </a:rPr>
              <a:t>ainsi</a:t>
            </a:r>
            <a:r>
              <a:rPr lang="de-DE" sz="6400" dirty="0" smtClean="0">
                <a:latin typeface="Times New Roman"/>
                <a:cs typeface="Times New Roman"/>
              </a:rPr>
              <a:t> </a:t>
            </a:r>
            <a:r>
              <a:rPr lang="de-DE" sz="6400" dirty="0" err="1" smtClean="0">
                <a:latin typeface="Times New Roman"/>
                <a:cs typeface="Times New Roman"/>
              </a:rPr>
              <a:t>libellé</a:t>
            </a:r>
            <a:r>
              <a:rPr lang="de-DE" sz="6400" dirty="0" smtClean="0">
                <a:latin typeface="Times New Roman"/>
                <a:cs typeface="Times New Roman"/>
              </a:rPr>
              <a:t> :</a:t>
            </a:r>
            <a:br>
              <a:rPr lang="de-DE" sz="6400" dirty="0" smtClean="0">
                <a:latin typeface="Times New Roman"/>
                <a:cs typeface="Times New Roman"/>
              </a:rPr>
            </a:br>
            <a:endParaRPr lang="de-DE" sz="6400" dirty="0">
              <a:latin typeface="Times New Roman"/>
              <a:cs typeface="Times New Roman"/>
            </a:endParaRPr>
          </a:p>
          <a:p>
            <a:pPr marL="0" indent="0" algn="ctr">
              <a:buNone/>
            </a:pPr>
            <a:r>
              <a:rPr lang="en-US" sz="6400" b="1" dirty="0" smtClean="0">
                <a:latin typeface="Times New Roman"/>
                <a:cs typeface="Times New Roman"/>
              </a:rPr>
              <a:t>Article 1</a:t>
            </a:r>
            <a:r>
              <a:rPr lang="en-US" sz="6400" dirty="0" smtClean="0">
                <a:latin typeface="Times New Roman"/>
                <a:cs typeface="Times New Roman"/>
              </a:rPr>
              <a:t/>
            </a:r>
            <a:br>
              <a:rPr lang="en-US" sz="6400" dirty="0" smtClean="0">
                <a:latin typeface="Times New Roman"/>
                <a:cs typeface="Times New Roman"/>
              </a:rPr>
            </a:br>
            <a:r>
              <a:rPr lang="en-US" sz="6400" dirty="0" smtClean="0">
                <a:latin typeface="Times New Roman"/>
                <a:cs typeface="Times New Roman"/>
              </a:rPr>
              <a:t/>
            </a:r>
            <a:br>
              <a:rPr lang="en-US" sz="6400" dirty="0" smtClean="0">
                <a:latin typeface="Times New Roman"/>
                <a:cs typeface="Times New Roman"/>
              </a:rPr>
            </a:br>
            <a:r>
              <a:rPr lang="en-US" sz="6400" dirty="0" smtClean="0">
                <a:latin typeface="Times New Roman"/>
                <a:cs typeface="Times New Roman"/>
              </a:rPr>
              <a:t>The </a:t>
            </a:r>
            <a:r>
              <a:rPr lang="en-US" sz="6400" dirty="0">
                <a:latin typeface="Times New Roman"/>
                <a:cs typeface="Times New Roman"/>
              </a:rPr>
              <a:t>referendum</a:t>
            </a:r>
          </a:p>
          <a:p>
            <a:pPr marL="0" indent="0">
              <a:buNone/>
            </a:pPr>
            <a:r>
              <a:rPr lang="en-US" sz="6400" dirty="0">
                <a:latin typeface="Times New Roman"/>
                <a:cs typeface="Times New Roman"/>
              </a:rPr>
              <a:t>(1</a:t>
            </a:r>
            <a:r>
              <a:rPr lang="en-US" sz="6400" dirty="0" smtClean="0">
                <a:latin typeface="Times New Roman"/>
                <a:cs typeface="Times New Roman"/>
              </a:rPr>
              <a:t>) A </a:t>
            </a:r>
            <a:r>
              <a:rPr lang="en-US" sz="6400" dirty="0">
                <a:latin typeface="Times New Roman"/>
                <a:cs typeface="Times New Roman"/>
              </a:rPr>
              <a:t>referendum is to be held on whether the United Kingdom should remain a </a:t>
            </a:r>
            <a:r>
              <a:rPr lang="en-US" sz="6400" dirty="0" smtClean="0">
                <a:latin typeface="Times New Roman"/>
                <a:cs typeface="Times New Roman"/>
              </a:rPr>
              <a:t>member of </a:t>
            </a:r>
            <a:r>
              <a:rPr lang="en-US" sz="6400" dirty="0">
                <a:latin typeface="Times New Roman"/>
                <a:cs typeface="Times New Roman"/>
              </a:rPr>
              <a:t>the European Union</a:t>
            </a:r>
            <a:r>
              <a:rPr lang="en-US" sz="6400" dirty="0" smtClean="0">
                <a:latin typeface="Times New Roman"/>
                <a:cs typeface="Times New Roman"/>
              </a:rPr>
              <a:t>. (4) The </a:t>
            </a:r>
            <a:r>
              <a:rPr lang="en-US" sz="6400" dirty="0">
                <a:latin typeface="Times New Roman"/>
                <a:cs typeface="Times New Roman"/>
              </a:rPr>
              <a:t>question that is to appear on the ballot papers is—</a:t>
            </a:r>
          </a:p>
          <a:p>
            <a:pPr marL="0" indent="0" algn="ctr">
              <a:buNone/>
            </a:pPr>
            <a:r>
              <a:rPr lang="en-US" sz="6400" b="1" dirty="0">
                <a:solidFill>
                  <a:srgbClr val="FF0000"/>
                </a:solidFill>
                <a:latin typeface="Times New Roman"/>
                <a:cs typeface="Times New Roman"/>
              </a:rPr>
              <a:t>Should the United Kingdom remain a member of the European </a:t>
            </a:r>
            <a:r>
              <a:rPr lang="en-US" sz="6400" b="1" dirty="0" smtClean="0">
                <a:solidFill>
                  <a:srgbClr val="FF0000"/>
                </a:solidFill>
                <a:latin typeface="Times New Roman"/>
                <a:cs typeface="Times New Roman"/>
              </a:rPr>
              <a:t>Union or </a:t>
            </a:r>
            <a:r>
              <a:rPr lang="en-US" sz="6400" b="1" dirty="0">
                <a:solidFill>
                  <a:srgbClr val="FF0000"/>
                </a:solidFill>
                <a:latin typeface="Times New Roman"/>
                <a:cs typeface="Times New Roman"/>
              </a:rPr>
              <a:t>leave </a:t>
            </a:r>
            <a:r>
              <a:rPr lang="en-US" sz="6400" b="1" dirty="0" smtClean="0">
                <a:solidFill>
                  <a:srgbClr val="FF0000"/>
                </a:solidFill>
                <a:latin typeface="Times New Roman"/>
                <a:cs typeface="Times New Roman"/>
              </a:rPr>
              <a:t>the European </a:t>
            </a:r>
            <a:r>
              <a:rPr lang="en-US" sz="6400" b="1" dirty="0">
                <a:solidFill>
                  <a:srgbClr val="FF0000"/>
                </a:solidFill>
                <a:latin typeface="Times New Roman"/>
                <a:cs typeface="Times New Roman"/>
              </a:rPr>
              <a:t>Union?</a:t>
            </a:r>
          </a:p>
          <a:p>
            <a:pPr marL="0" indent="0">
              <a:buNone/>
            </a:pPr>
            <a:r>
              <a:rPr lang="en-US" sz="6400" dirty="0">
                <a:latin typeface="Times New Roman"/>
                <a:cs typeface="Times New Roman"/>
              </a:rPr>
              <a:t>(5</a:t>
            </a:r>
            <a:r>
              <a:rPr lang="en-US" sz="6400" dirty="0" smtClean="0">
                <a:latin typeface="Times New Roman"/>
                <a:cs typeface="Times New Roman"/>
              </a:rPr>
              <a:t>) The </a:t>
            </a:r>
            <a:r>
              <a:rPr lang="en-US" sz="6400" dirty="0">
                <a:latin typeface="Times New Roman"/>
                <a:cs typeface="Times New Roman"/>
              </a:rPr>
              <a:t>alternative answers to that question that are to appear on the ballot papers are—</a:t>
            </a:r>
          </a:p>
          <a:p>
            <a:pPr marL="0" indent="0" algn="ctr">
              <a:buNone/>
            </a:pPr>
            <a:r>
              <a:rPr lang="en-US" sz="6400" b="1" dirty="0">
                <a:latin typeface="Times New Roman"/>
                <a:cs typeface="Times New Roman"/>
              </a:rPr>
              <a:t>Remain a member of the European </a:t>
            </a:r>
            <a:r>
              <a:rPr lang="en-US" sz="6400" b="1" dirty="0" smtClean="0">
                <a:latin typeface="Times New Roman"/>
                <a:cs typeface="Times New Roman"/>
              </a:rPr>
              <a:t>Union</a:t>
            </a:r>
          </a:p>
          <a:p>
            <a:pPr marL="0" indent="0" algn="ctr">
              <a:buNone/>
            </a:pPr>
            <a:r>
              <a:rPr lang="en-US" sz="6400" b="1" dirty="0" smtClean="0">
                <a:latin typeface="Times New Roman"/>
                <a:cs typeface="Times New Roman"/>
              </a:rPr>
              <a:t>Leave </a:t>
            </a:r>
            <a:r>
              <a:rPr lang="en-US" sz="6400" b="1" dirty="0">
                <a:latin typeface="Times New Roman"/>
                <a:cs typeface="Times New Roman"/>
              </a:rPr>
              <a:t>the European </a:t>
            </a:r>
            <a:r>
              <a:rPr lang="en-US" sz="6400" b="1" dirty="0" smtClean="0">
                <a:latin typeface="Times New Roman"/>
                <a:cs typeface="Times New Roman"/>
              </a:rPr>
              <a:t>Union</a:t>
            </a:r>
          </a:p>
          <a:p>
            <a:pPr marL="0" indent="0" algn="ctr">
              <a:buNone/>
            </a:pPr>
            <a:endParaRPr lang="en-US" sz="1800" b="1" dirty="0" smtClean="0">
              <a:latin typeface="Times New Roman"/>
              <a:cs typeface="Times New Roman"/>
            </a:endParaRPr>
          </a:p>
          <a:p>
            <a:pPr marL="0" indent="0" algn="ctr">
              <a:buNone/>
            </a:pPr>
            <a:r>
              <a:rPr lang="en-US" sz="6400" b="1" dirty="0" smtClean="0">
                <a:latin typeface="Times New Roman"/>
                <a:cs typeface="Times New Roman"/>
              </a:rPr>
              <a:t>*****</a:t>
            </a:r>
          </a:p>
          <a:p>
            <a:pPr marL="0" indent="0" algn="ctr">
              <a:buNone/>
            </a:pPr>
            <a:endParaRPr lang="en-US" sz="1200" b="1" dirty="0">
              <a:latin typeface="Times New Roman"/>
              <a:cs typeface="Times New Roman"/>
            </a:endParaRPr>
          </a:p>
          <a:p>
            <a:pPr marL="0" indent="0" algn="just">
              <a:buNone/>
            </a:pPr>
            <a:r>
              <a:rPr lang="en-US" sz="6400" dirty="0" smtClean="0">
                <a:latin typeface="Times New Roman"/>
                <a:cs typeface="Times New Roman"/>
              </a:rPr>
              <a:t>- L’</a:t>
            </a:r>
            <a:r>
              <a:rPr lang="de-DE" sz="6400" i="1" dirty="0" smtClean="0">
                <a:latin typeface="Times New Roman"/>
                <a:cs typeface="Times New Roman"/>
              </a:rPr>
              <a:t>European Union Referendum </a:t>
            </a:r>
            <a:r>
              <a:rPr lang="de-DE" sz="6400" i="1" dirty="0" err="1" smtClean="0">
                <a:latin typeface="Times New Roman"/>
                <a:cs typeface="Times New Roman"/>
              </a:rPr>
              <a:t>Act</a:t>
            </a:r>
            <a:r>
              <a:rPr lang="de-DE" sz="6400" i="1" dirty="0" smtClean="0">
                <a:latin typeface="Times New Roman"/>
                <a:cs typeface="Times New Roman"/>
              </a:rPr>
              <a:t> 2015 </a:t>
            </a:r>
            <a:r>
              <a:rPr lang="de-DE" sz="6400" dirty="0" smtClean="0">
                <a:latin typeface="Times New Roman"/>
                <a:cs typeface="Times New Roman"/>
              </a:rPr>
              <a:t>ne </a:t>
            </a:r>
            <a:r>
              <a:rPr lang="de-DE" sz="6400" dirty="0" err="1" smtClean="0">
                <a:latin typeface="Times New Roman"/>
                <a:cs typeface="Times New Roman"/>
              </a:rPr>
              <a:t>contient</a:t>
            </a:r>
            <a:r>
              <a:rPr lang="de-DE" sz="6400" dirty="0" smtClean="0">
                <a:latin typeface="Times New Roman"/>
                <a:cs typeface="Times New Roman"/>
              </a:rPr>
              <a:t> par </a:t>
            </a:r>
            <a:r>
              <a:rPr lang="de-DE" sz="6400" dirty="0" err="1" smtClean="0">
                <a:latin typeface="Times New Roman"/>
                <a:cs typeface="Times New Roman"/>
              </a:rPr>
              <a:t>ailleurs</a:t>
            </a:r>
            <a:r>
              <a:rPr lang="de-DE" sz="6400" dirty="0" smtClean="0">
                <a:latin typeface="Times New Roman"/>
                <a:cs typeface="Times New Roman"/>
              </a:rPr>
              <a:t> </a:t>
            </a:r>
            <a:r>
              <a:rPr lang="de-DE" sz="6400" dirty="0" err="1" smtClean="0">
                <a:latin typeface="Times New Roman"/>
                <a:cs typeface="Times New Roman"/>
              </a:rPr>
              <a:t>aucune</a:t>
            </a:r>
            <a:r>
              <a:rPr lang="de-DE" sz="6400" dirty="0" smtClean="0">
                <a:latin typeface="Times New Roman"/>
                <a:cs typeface="Times New Roman"/>
              </a:rPr>
              <a:t> </a:t>
            </a:r>
            <a:r>
              <a:rPr lang="de-DE" sz="6400" dirty="0" err="1" smtClean="0">
                <a:latin typeface="Times New Roman"/>
                <a:cs typeface="Times New Roman"/>
              </a:rPr>
              <a:t>règle</a:t>
            </a:r>
            <a:r>
              <a:rPr lang="de-DE" sz="6400" dirty="0" smtClean="0">
                <a:latin typeface="Times New Roman"/>
                <a:cs typeface="Times New Roman"/>
              </a:rPr>
              <a:t> relative à la </a:t>
            </a:r>
            <a:r>
              <a:rPr lang="de-DE" sz="6400" dirty="0" err="1" smtClean="0">
                <a:latin typeface="Times New Roman"/>
                <a:cs typeface="Times New Roman"/>
              </a:rPr>
              <a:t>majorité</a:t>
            </a:r>
            <a:r>
              <a:rPr lang="de-DE" sz="6400" dirty="0" smtClean="0">
                <a:latin typeface="Times New Roman"/>
                <a:cs typeface="Times New Roman"/>
              </a:rPr>
              <a:t> </a:t>
            </a:r>
            <a:r>
              <a:rPr lang="de-DE" sz="6400" dirty="0" err="1" smtClean="0">
                <a:latin typeface="Times New Roman"/>
                <a:cs typeface="Times New Roman"/>
              </a:rPr>
              <a:t>nécessaire</a:t>
            </a:r>
            <a:r>
              <a:rPr lang="de-DE" sz="6400" dirty="0" smtClean="0">
                <a:latin typeface="Times New Roman"/>
                <a:cs typeface="Times New Roman"/>
              </a:rPr>
              <a:t> </a:t>
            </a:r>
            <a:r>
              <a:rPr lang="de-DE" sz="6400" dirty="0" err="1" smtClean="0">
                <a:latin typeface="Times New Roman"/>
                <a:cs typeface="Times New Roman"/>
              </a:rPr>
              <a:t>pour</a:t>
            </a:r>
            <a:r>
              <a:rPr lang="de-DE" sz="6400" dirty="0" smtClean="0">
                <a:latin typeface="Times New Roman"/>
                <a:cs typeface="Times New Roman"/>
              </a:rPr>
              <a:t> </a:t>
            </a:r>
            <a:r>
              <a:rPr lang="de-DE" sz="6400" dirty="0" err="1" smtClean="0">
                <a:latin typeface="Times New Roman"/>
                <a:cs typeface="Times New Roman"/>
              </a:rPr>
              <a:t>qu‘une</a:t>
            </a:r>
            <a:r>
              <a:rPr lang="de-DE" sz="6400" dirty="0" smtClean="0">
                <a:latin typeface="Times New Roman"/>
                <a:cs typeface="Times New Roman"/>
              </a:rPr>
              <a:t> </a:t>
            </a:r>
            <a:r>
              <a:rPr lang="de-DE" sz="6400" dirty="0" err="1" smtClean="0">
                <a:latin typeface="Times New Roman"/>
                <a:cs typeface="Times New Roman"/>
              </a:rPr>
              <a:t>option</a:t>
            </a:r>
            <a:r>
              <a:rPr lang="de-DE" sz="6400" dirty="0" smtClean="0">
                <a:latin typeface="Times New Roman"/>
                <a:cs typeface="Times New Roman"/>
              </a:rPr>
              <a:t> </a:t>
            </a:r>
            <a:r>
              <a:rPr lang="de-DE" sz="6400" dirty="0" err="1" smtClean="0">
                <a:latin typeface="Times New Roman"/>
                <a:cs typeface="Times New Roman"/>
              </a:rPr>
              <a:t>soit</a:t>
            </a:r>
            <a:r>
              <a:rPr lang="de-DE" sz="6400" dirty="0" smtClean="0">
                <a:latin typeface="Times New Roman"/>
                <a:cs typeface="Times New Roman"/>
              </a:rPr>
              <a:t> </a:t>
            </a:r>
            <a:r>
              <a:rPr lang="de-DE" sz="6400" dirty="0" err="1" smtClean="0">
                <a:latin typeface="Times New Roman"/>
                <a:cs typeface="Times New Roman"/>
              </a:rPr>
              <a:t>gagnante</a:t>
            </a:r>
            <a:r>
              <a:rPr lang="de-DE" sz="6400" dirty="0" smtClean="0">
                <a:latin typeface="Times New Roman"/>
                <a:cs typeface="Times New Roman"/>
              </a:rPr>
              <a:t> </a:t>
            </a:r>
            <a:r>
              <a:rPr lang="de-DE" sz="6400" dirty="0" err="1" smtClean="0">
                <a:latin typeface="Times New Roman"/>
                <a:cs typeface="Times New Roman"/>
              </a:rPr>
              <a:t>ou</a:t>
            </a:r>
            <a:r>
              <a:rPr lang="de-DE" sz="6400" dirty="0" smtClean="0">
                <a:latin typeface="Times New Roman"/>
                <a:cs typeface="Times New Roman"/>
              </a:rPr>
              <a:t> </a:t>
            </a:r>
            <a:r>
              <a:rPr lang="de-DE" sz="6400" dirty="0" err="1" smtClean="0">
                <a:latin typeface="Times New Roman"/>
                <a:cs typeface="Times New Roman"/>
              </a:rPr>
              <a:t>concernant</a:t>
            </a:r>
            <a:r>
              <a:rPr lang="de-DE" sz="6400" dirty="0" smtClean="0">
                <a:latin typeface="Times New Roman"/>
                <a:cs typeface="Times New Roman"/>
              </a:rPr>
              <a:t> </a:t>
            </a:r>
            <a:r>
              <a:rPr lang="de-DE" sz="6400" dirty="0" err="1" smtClean="0">
                <a:latin typeface="Times New Roman"/>
                <a:cs typeface="Times New Roman"/>
              </a:rPr>
              <a:t>un</a:t>
            </a:r>
            <a:r>
              <a:rPr lang="de-DE" sz="6400" dirty="0" smtClean="0">
                <a:latin typeface="Times New Roman"/>
                <a:cs typeface="Times New Roman"/>
              </a:rPr>
              <a:t> </a:t>
            </a:r>
            <a:r>
              <a:rPr lang="de-DE" sz="6400" dirty="0" err="1" smtClean="0">
                <a:latin typeface="Times New Roman"/>
                <a:cs typeface="Times New Roman"/>
              </a:rPr>
              <a:t>seuil</a:t>
            </a:r>
            <a:r>
              <a:rPr lang="de-DE" sz="6400" dirty="0" smtClean="0">
                <a:latin typeface="Times New Roman"/>
                <a:cs typeface="Times New Roman"/>
              </a:rPr>
              <a:t> </a:t>
            </a:r>
            <a:r>
              <a:rPr lang="de-DE" sz="6400" dirty="0" err="1" smtClean="0">
                <a:latin typeface="Times New Roman"/>
                <a:cs typeface="Times New Roman"/>
              </a:rPr>
              <a:t>minimum</a:t>
            </a:r>
            <a:r>
              <a:rPr lang="de-DE" sz="6400" dirty="0" smtClean="0">
                <a:latin typeface="Times New Roman"/>
                <a:cs typeface="Times New Roman"/>
              </a:rPr>
              <a:t> de </a:t>
            </a:r>
            <a:r>
              <a:rPr lang="de-DE" sz="6400" dirty="0" err="1" smtClean="0">
                <a:latin typeface="Times New Roman"/>
                <a:cs typeface="Times New Roman"/>
              </a:rPr>
              <a:t>participation</a:t>
            </a:r>
            <a:r>
              <a:rPr lang="fr-FR" sz="6400" dirty="0" smtClean="0">
                <a:latin typeface="Times New Roman"/>
                <a:cs typeface="Times New Roman"/>
              </a:rPr>
              <a:t>;</a:t>
            </a:r>
          </a:p>
          <a:p>
            <a:pPr marL="0" indent="0" algn="just">
              <a:buNone/>
            </a:pPr>
            <a:r>
              <a:rPr lang="fr-FR" sz="6400" dirty="0" smtClean="0">
                <a:latin typeface="Times New Roman"/>
                <a:cs typeface="Times New Roman"/>
              </a:rPr>
              <a:t>- Ni l’</a:t>
            </a:r>
            <a:r>
              <a:rPr lang="fr-FR" sz="6400" i="1" dirty="0" err="1" smtClean="0">
                <a:latin typeface="Times New Roman"/>
                <a:cs typeface="Times New Roman"/>
              </a:rPr>
              <a:t>European</a:t>
            </a:r>
            <a:r>
              <a:rPr lang="fr-FR" sz="6400" i="1" dirty="0" smtClean="0">
                <a:latin typeface="Times New Roman"/>
                <a:cs typeface="Times New Roman"/>
              </a:rPr>
              <a:t> </a:t>
            </a:r>
            <a:r>
              <a:rPr lang="fr-FR" sz="6400" i="1" dirty="0" err="1">
                <a:latin typeface="Times New Roman"/>
                <a:cs typeface="Times New Roman"/>
              </a:rPr>
              <a:t>Communities</a:t>
            </a:r>
            <a:r>
              <a:rPr lang="fr-FR" sz="6400" i="1" dirty="0">
                <a:latin typeface="Times New Roman"/>
                <a:cs typeface="Times New Roman"/>
              </a:rPr>
              <a:t> </a:t>
            </a:r>
            <a:r>
              <a:rPr lang="fr-FR" sz="6400" i="1" dirty="0" err="1">
                <a:latin typeface="Times New Roman"/>
                <a:cs typeface="Times New Roman"/>
              </a:rPr>
              <a:t>Act</a:t>
            </a:r>
            <a:r>
              <a:rPr lang="fr-FR" sz="6400" i="1" dirty="0">
                <a:latin typeface="Times New Roman"/>
                <a:cs typeface="Times New Roman"/>
              </a:rPr>
              <a:t> </a:t>
            </a:r>
            <a:r>
              <a:rPr lang="fr-FR" sz="6400" i="1" dirty="0" smtClean="0">
                <a:latin typeface="Times New Roman"/>
                <a:cs typeface="Times New Roman"/>
              </a:rPr>
              <a:t>1972, </a:t>
            </a:r>
            <a:r>
              <a:rPr lang="fr-FR" sz="6400" dirty="0" smtClean="0">
                <a:latin typeface="Times New Roman"/>
                <a:cs typeface="Times New Roman"/>
              </a:rPr>
              <a:t>ni l</a:t>
            </a:r>
            <a:r>
              <a:rPr lang="fr-FR" sz="6400" i="1" dirty="0" smtClean="0">
                <a:latin typeface="Times New Roman"/>
                <a:cs typeface="Times New Roman"/>
              </a:rPr>
              <a:t>’</a:t>
            </a:r>
            <a:r>
              <a:rPr lang="en-US" sz="6400" i="1" dirty="0" smtClean="0">
                <a:latin typeface="Times New Roman"/>
                <a:cs typeface="Times New Roman"/>
              </a:rPr>
              <a:t>European </a:t>
            </a:r>
            <a:r>
              <a:rPr lang="en-US" sz="6400" i="1" dirty="0">
                <a:latin typeface="Times New Roman"/>
                <a:cs typeface="Times New Roman"/>
              </a:rPr>
              <a:t>Union (Amendment) Act </a:t>
            </a:r>
            <a:r>
              <a:rPr lang="en-US" sz="6400" i="1" dirty="0" smtClean="0">
                <a:latin typeface="Times New Roman"/>
                <a:cs typeface="Times New Roman"/>
              </a:rPr>
              <a:t>2008 </a:t>
            </a:r>
            <a:r>
              <a:rPr lang="en-US" sz="6400" dirty="0" err="1" smtClean="0">
                <a:latin typeface="Times New Roman"/>
                <a:cs typeface="Times New Roman"/>
              </a:rPr>
              <a:t>ou</a:t>
            </a:r>
            <a:r>
              <a:rPr lang="en-US" sz="6400" dirty="0">
                <a:latin typeface="Times New Roman"/>
                <a:cs typeface="Times New Roman"/>
              </a:rPr>
              <a:t> </a:t>
            </a:r>
            <a:r>
              <a:rPr lang="en-US" sz="6400" dirty="0" err="1" smtClean="0">
                <a:latin typeface="Times New Roman"/>
                <a:cs typeface="Times New Roman"/>
              </a:rPr>
              <a:t>l’</a:t>
            </a:r>
            <a:r>
              <a:rPr lang="en-US" sz="6400" i="1" dirty="0" err="1" smtClean="0">
                <a:latin typeface="Times New Roman"/>
                <a:cs typeface="Times New Roman"/>
              </a:rPr>
              <a:t>European</a:t>
            </a:r>
            <a:r>
              <a:rPr lang="en-US" sz="6400" i="1" dirty="0" smtClean="0">
                <a:latin typeface="Times New Roman"/>
                <a:cs typeface="Times New Roman"/>
              </a:rPr>
              <a:t> Union Act 2011 </a:t>
            </a:r>
            <a:r>
              <a:rPr lang="en-US" sz="6400" dirty="0" smtClean="0">
                <a:latin typeface="Times New Roman"/>
                <a:cs typeface="Times New Roman"/>
              </a:rPr>
              <a:t>ne</a:t>
            </a:r>
            <a:r>
              <a:rPr lang="fr-FR" sz="6400" dirty="0" smtClean="0">
                <a:latin typeface="Times New Roman"/>
                <a:cs typeface="Times New Roman"/>
              </a:rPr>
              <a:t> prévoient de </a:t>
            </a:r>
            <a:r>
              <a:rPr lang="fr-FR" sz="6400" dirty="0">
                <a:latin typeface="Times New Roman"/>
                <a:cs typeface="Times New Roman"/>
              </a:rPr>
              <a:t>règles relatives </a:t>
            </a:r>
            <a:r>
              <a:rPr lang="fr-FR" sz="6400" dirty="0" smtClean="0">
                <a:latin typeface="Times New Roman"/>
                <a:cs typeface="Times New Roman"/>
              </a:rPr>
              <a:t>au retrait </a:t>
            </a:r>
            <a:r>
              <a:rPr lang="fr-FR" sz="6400" dirty="0">
                <a:latin typeface="Times New Roman"/>
                <a:cs typeface="Times New Roman"/>
              </a:rPr>
              <a:t>de l’Union;</a:t>
            </a:r>
          </a:p>
          <a:p>
            <a:pPr marL="0" indent="0" algn="just">
              <a:buNone/>
            </a:pPr>
            <a:r>
              <a:rPr lang="fr-FR" sz="6400" dirty="0" smtClean="0">
                <a:latin typeface="Times New Roman"/>
                <a:cs typeface="Times New Roman"/>
              </a:rPr>
              <a:t>-</a:t>
            </a:r>
            <a:endParaRPr lang="fr-FR" sz="6400" dirty="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BE" sz="1100" dirty="0" smtClean="0">
                <a:latin typeface="Times New Roman"/>
                <a:cs typeface="Times New Roman"/>
              </a:rPr>
              <a:t>6</a:t>
            </a:r>
            <a:endParaRPr lang="fr-BE" sz="1100" dirty="0">
              <a:latin typeface="Times New Roman"/>
              <a:cs typeface="Times New Roman"/>
            </a:endParaRPr>
          </a:p>
        </p:txBody>
      </p:sp>
    </p:spTree>
    <p:extLst>
      <p:ext uri="{BB962C8B-B14F-4D97-AF65-F5344CB8AC3E}">
        <p14:creationId xmlns:p14="http://schemas.microsoft.com/office/powerpoint/2010/main" val="5318072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92500" lnSpcReduction="20000"/>
          </a:bodyPr>
          <a:lstStyle/>
          <a:p>
            <a:pPr marL="0" indent="0" algn="just">
              <a:spcBef>
                <a:spcPts val="0"/>
              </a:spcBef>
              <a:buNone/>
            </a:pPr>
            <a:endParaRPr lang="fr-CA" sz="2000" b="1" dirty="0" smtClean="0">
              <a:latin typeface="Times New Roman"/>
              <a:cs typeface="Times New Roman"/>
            </a:endParaRPr>
          </a:p>
          <a:p>
            <a:pPr marL="0" indent="0" algn="ctr">
              <a:spcBef>
                <a:spcPts val="0"/>
              </a:spcBef>
              <a:buNone/>
            </a:pPr>
            <a:r>
              <a:rPr lang="fr-CA" sz="1700" b="1" dirty="0" smtClean="0">
                <a:latin typeface="Times New Roman"/>
                <a:cs typeface="Times New Roman"/>
              </a:rPr>
              <a:t>I</a:t>
            </a:r>
            <a:r>
              <a:rPr lang="fr-CA" sz="1700" b="1" dirty="0">
                <a:latin typeface="Times New Roman"/>
                <a:cs typeface="Times New Roman"/>
              </a:rPr>
              <a:t>- DE QUELQUES ASPECTS INSTITUTIONNELS DU </a:t>
            </a:r>
            <a:r>
              <a:rPr lang="fr-CA" sz="1700" b="1" dirty="0" smtClean="0">
                <a:latin typeface="Times New Roman"/>
                <a:cs typeface="Times New Roman"/>
              </a:rPr>
              <a:t>BREXIT (suite)</a:t>
            </a:r>
            <a:endParaRPr lang="fr-CA" sz="1700" b="1" dirty="0">
              <a:latin typeface="Times New Roman"/>
              <a:cs typeface="Times New Roman"/>
            </a:endParaRPr>
          </a:p>
          <a:p>
            <a:pPr marL="0" indent="0" algn="just">
              <a:spcBef>
                <a:spcPts val="0"/>
              </a:spcBef>
              <a:buNone/>
            </a:pPr>
            <a:r>
              <a:rPr lang="fr-CA" sz="1600" dirty="0">
                <a:latin typeface="Times New Roman"/>
                <a:cs typeface="Times New Roman"/>
              </a:rPr>
              <a:t/>
            </a:r>
            <a:br>
              <a:rPr lang="fr-CA" sz="1600" dirty="0">
                <a:latin typeface="Times New Roman"/>
                <a:cs typeface="Times New Roman"/>
              </a:rPr>
            </a:br>
            <a:r>
              <a:rPr lang="fr-CA" sz="1600" dirty="0">
                <a:latin typeface="Times New Roman"/>
                <a:cs typeface="Times New Roman"/>
              </a:rPr>
              <a:t> </a:t>
            </a:r>
            <a:r>
              <a:rPr lang="fr-CA" sz="1600" b="1" dirty="0" smtClean="0">
                <a:latin typeface="Times New Roman"/>
                <a:cs typeface="Times New Roman"/>
              </a:rPr>
              <a:t>B</a:t>
            </a:r>
            <a:r>
              <a:rPr lang="fr-CA" sz="1600" b="1" dirty="0">
                <a:latin typeface="Times New Roman"/>
                <a:cs typeface="Times New Roman"/>
              </a:rPr>
              <a:t>- De l’exercice du droit de retrait dans l’Union </a:t>
            </a:r>
            <a:r>
              <a:rPr lang="fr-CA" sz="1600" b="1" dirty="0" smtClean="0">
                <a:latin typeface="Times New Roman"/>
                <a:cs typeface="Times New Roman"/>
              </a:rPr>
              <a:t>européenne</a:t>
            </a:r>
            <a:br>
              <a:rPr lang="fr-CA" sz="1600" b="1" dirty="0" smtClean="0">
                <a:latin typeface="Times New Roman"/>
                <a:cs typeface="Times New Roman"/>
              </a:rPr>
            </a:br>
            <a:endParaRPr lang="fr-FR" sz="1600" b="1" dirty="0" smtClean="0">
              <a:latin typeface="Times New Roman"/>
              <a:cs typeface="Times New Roman"/>
            </a:endParaRPr>
          </a:p>
          <a:p>
            <a:pPr marL="0" indent="0" algn="just">
              <a:buNone/>
            </a:pPr>
            <a:r>
              <a:rPr lang="fr-FR" sz="1600" dirty="0" smtClean="0">
                <a:latin typeface="Times New Roman"/>
                <a:cs typeface="Times New Roman"/>
              </a:rPr>
              <a:t>- Les modalités de l’exercice du droit de retrait de l’Union européenne sont enchâssées aux paragraphes 2 à 4 de l’article 50 du </a:t>
            </a:r>
            <a:r>
              <a:rPr lang="fr-FR" sz="1600" i="1" dirty="0" smtClean="0">
                <a:latin typeface="Times New Roman"/>
                <a:cs typeface="Times New Roman"/>
              </a:rPr>
              <a:t>Traité sur l’Union européenne </a:t>
            </a:r>
            <a:r>
              <a:rPr lang="fr-FR" sz="1600" dirty="0" smtClean="0">
                <a:latin typeface="Times New Roman"/>
                <a:cs typeface="Times New Roman"/>
              </a:rPr>
              <a:t>:</a:t>
            </a:r>
            <a:endParaRPr lang="fr-FR" sz="1400" dirty="0">
              <a:latin typeface="Times New Roman"/>
              <a:cs typeface="Times New Roman"/>
            </a:endParaRPr>
          </a:p>
          <a:p>
            <a:pPr marL="0" indent="0" algn="ctr">
              <a:buNone/>
            </a:pPr>
            <a:r>
              <a:rPr lang="fr-FR" sz="1200" b="1" dirty="0" smtClean="0">
                <a:latin typeface="Times New Roman"/>
                <a:cs typeface="Times New Roman"/>
              </a:rPr>
              <a:t>Article </a:t>
            </a:r>
            <a:r>
              <a:rPr lang="fr-FR" sz="1200" b="1" dirty="0">
                <a:latin typeface="Times New Roman"/>
                <a:cs typeface="Times New Roman"/>
              </a:rPr>
              <a:t>50</a:t>
            </a:r>
            <a:endParaRPr lang="fr-CA" sz="1200" b="1" dirty="0">
              <a:latin typeface="Times New Roman"/>
              <a:cs typeface="Times New Roman"/>
            </a:endParaRPr>
          </a:p>
          <a:p>
            <a:pPr marL="0" indent="0" algn="just">
              <a:buNone/>
            </a:pPr>
            <a:r>
              <a:rPr lang="fr-FR" sz="1200" dirty="0" smtClean="0">
                <a:latin typeface="Times New Roman"/>
                <a:cs typeface="Times New Roman"/>
              </a:rPr>
              <a:t>2</a:t>
            </a:r>
            <a:r>
              <a:rPr lang="fr-FR" sz="1200" dirty="0">
                <a:latin typeface="Times New Roman"/>
                <a:cs typeface="Times New Roman"/>
              </a:rPr>
              <a:t>. L'État membre qui décide de se retirer notifie son intention au Conseil européen. À la lumière des orientations du Conseil européen, l'Union négocie et conclut avec cet État un accord fixant les modalités de son retrait, en tenant compte du cadre de ses relations futures avec l'Union. Cet accord est négocié conformément à l'article 218, paragraphe 3, du traité sur le fonctionnement de l'Union européenne. Il est conclu au nom de l'Union par le Conseil, statuant à la majorité qualifiée, après approbation du Parlement européen.</a:t>
            </a:r>
            <a:endParaRPr lang="fr-CA" sz="1200" dirty="0">
              <a:latin typeface="Times New Roman"/>
              <a:cs typeface="Times New Roman"/>
            </a:endParaRPr>
          </a:p>
          <a:p>
            <a:pPr marL="0" indent="0" algn="just">
              <a:buNone/>
            </a:pPr>
            <a:r>
              <a:rPr lang="fr-FR" sz="1200" dirty="0">
                <a:latin typeface="Times New Roman"/>
                <a:cs typeface="Times New Roman"/>
              </a:rPr>
              <a:t>3. Les traités cessent d'être applicables à l'État concerné à partir de la date d'entrée en vigueur de l'accord de retrait ou, à défaut, deux ans après la notification visée au paragraphe 2, sauf si le Conseil européen, en accord avec l'État membre concerné, décide à l'unanimité de proroger ce délai.</a:t>
            </a:r>
            <a:endParaRPr lang="fr-CA" sz="1200" dirty="0">
              <a:latin typeface="Times New Roman"/>
              <a:cs typeface="Times New Roman"/>
            </a:endParaRPr>
          </a:p>
          <a:p>
            <a:pPr marL="0" indent="0" algn="just">
              <a:buNone/>
            </a:pPr>
            <a:r>
              <a:rPr lang="fr-FR" sz="1200" dirty="0">
                <a:latin typeface="Times New Roman"/>
                <a:cs typeface="Times New Roman"/>
              </a:rPr>
              <a:t>4. Aux fins des paragraphes 2 et 3, le membre du Conseil européen et du Conseil représentant l'État membre qui se retire ne participe ni aux délibérations ni aux décisions du Conseil européen et du Conseil qui le concernent. La majorité qualifiée se définit conformément à l'article 238, paragraphe 3, point b), du traité sur le fonctionnement de l'Union européenne</a:t>
            </a:r>
            <a:r>
              <a:rPr lang="fr-FR" sz="1200" dirty="0" smtClean="0">
                <a:latin typeface="Times New Roman"/>
                <a:cs typeface="Times New Roman"/>
              </a:rPr>
              <a:t>.</a:t>
            </a:r>
          </a:p>
          <a:p>
            <a:pPr marL="0" indent="0" algn="just">
              <a:buNone/>
            </a:pPr>
            <a:endParaRPr lang="fr-CA" sz="1200" dirty="0">
              <a:latin typeface="Times New Roman"/>
              <a:cs typeface="Times New Roman"/>
            </a:endParaRPr>
          </a:p>
          <a:p>
            <a:pPr marL="0" indent="0" algn="just">
              <a:spcBef>
                <a:spcPts val="0"/>
              </a:spcBef>
              <a:buNone/>
            </a:pPr>
            <a:r>
              <a:rPr lang="fr-CA" sz="1600" dirty="0" smtClean="0">
                <a:latin typeface="Times New Roman"/>
                <a:cs typeface="Times New Roman"/>
              </a:rPr>
              <a:t>- La Première ministre britannique Theresa May a commenté en ces termes, dans un</a:t>
            </a:r>
            <a:r>
              <a:rPr lang="fr-CA" sz="1500" dirty="0" smtClean="0">
                <a:latin typeface="Times New Roman"/>
                <a:cs typeface="Times New Roman"/>
              </a:rPr>
              <a:t> </a:t>
            </a:r>
            <a:r>
              <a:rPr lang="fr-FR" sz="1500" b="1" u="sng" dirty="0" smtClean="0">
                <a:latin typeface="Times New Roman"/>
                <a:cs typeface="Times New Roman"/>
                <a:hlinkClick r:id="rId2"/>
              </a:rPr>
              <a:t>discours</a:t>
            </a:r>
            <a:r>
              <a:rPr lang="fr-CA" sz="1500" dirty="0" smtClean="0">
                <a:latin typeface="Times New Roman"/>
                <a:cs typeface="Times New Roman"/>
              </a:rPr>
              <a:t> </a:t>
            </a:r>
            <a:r>
              <a:rPr lang="fr-CA" sz="1600" dirty="0" smtClean="0">
                <a:latin typeface="Times New Roman"/>
                <a:cs typeface="Times New Roman"/>
              </a:rPr>
              <a:t>prononcé devant les membres du Parti conservateur britannique le 2 octobre 2016, les modalités d’exercice par le Royaume-Uni de son droit de retrait :</a:t>
            </a:r>
          </a:p>
          <a:p>
            <a:pPr algn="just">
              <a:spcBef>
                <a:spcPts val="0"/>
              </a:spcBef>
              <a:buFontTx/>
              <a:buChar char="-"/>
            </a:pPr>
            <a:endParaRPr lang="fr-CA" sz="1600" dirty="0" smtClean="0">
              <a:latin typeface="Times New Roman"/>
              <a:cs typeface="Times New Roman"/>
            </a:endParaRPr>
          </a:p>
          <a:p>
            <a:pPr marL="0" indent="0" algn="just">
              <a:spcBef>
                <a:spcPts val="0"/>
              </a:spcBef>
              <a:buNone/>
            </a:pPr>
            <a:r>
              <a:rPr lang="fr-CA" sz="1300" dirty="0" smtClean="0">
                <a:latin typeface="Times New Roman"/>
                <a:cs typeface="Times New Roman"/>
              </a:rPr>
              <a:t>« </a:t>
            </a:r>
            <a:r>
              <a:rPr lang="en-US" sz="1300" dirty="0" smtClean="0">
                <a:latin typeface="Times New Roman"/>
                <a:cs typeface="Times New Roman"/>
              </a:rPr>
              <a:t>But </a:t>
            </a:r>
            <a:r>
              <a:rPr lang="en-US" sz="1300" dirty="0">
                <a:latin typeface="Times New Roman"/>
                <a:cs typeface="Times New Roman"/>
              </a:rPr>
              <a:t>come on</a:t>
            </a:r>
            <a:r>
              <a:rPr lang="en-US" sz="1300" dirty="0" smtClean="0">
                <a:latin typeface="Times New Roman"/>
                <a:cs typeface="Times New Roman"/>
              </a:rPr>
              <a:t>. </a:t>
            </a:r>
            <a:r>
              <a:rPr lang="en-US" sz="1300" dirty="0">
                <a:latin typeface="Times New Roman"/>
                <a:cs typeface="Times New Roman"/>
              </a:rPr>
              <a:t>The referendum result was clear.  It was legitimate.  It was the biggest vote for change this country has ever known.  </a:t>
            </a:r>
            <a:r>
              <a:rPr lang="en-US" sz="1300" dirty="0" err="1">
                <a:latin typeface="Times New Roman"/>
                <a:cs typeface="Times New Roman"/>
              </a:rPr>
              <a:t>Brexit</a:t>
            </a:r>
            <a:r>
              <a:rPr lang="en-US" sz="1300" dirty="0">
                <a:latin typeface="Times New Roman"/>
                <a:cs typeface="Times New Roman"/>
              </a:rPr>
              <a:t> means </a:t>
            </a:r>
            <a:r>
              <a:rPr lang="en-US" sz="1300" dirty="0" err="1">
                <a:latin typeface="Times New Roman"/>
                <a:cs typeface="Times New Roman"/>
              </a:rPr>
              <a:t>Brexit</a:t>
            </a:r>
            <a:r>
              <a:rPr lang="en-US" sz="1300" dirty="0">
                <a:latin typeface="Times New Roman"/>
                <a:cs typeface="Times New Roman"/>
              </a:rPr>
              <a:t> – and we’re going to make a success of </a:t>
            </a:r>
            <a:r>
              <a:rPr lang="en-US" sz="1300" dirty="0" smtClean="0">
                <a:latin typeface="Times New Roman"/>
                <a:cs typeface="Times New Roman"/>
              </a:rPr>
              <a:t>it </a:t>
            </a:r>
            <a:r>
              <a:rPr lang="fr-CA" sz="1300" dirty="0" smtClean="0">
                <a:latin typeface="Times New Roman"/>
                <a:cs typeface="Times New Roman"/>
              </a:rPr>
              <a:t>[</a:t>
            </a:r>
            <a:r>
              <a:rPr lang="mr-IN" sz="1300" dirty="0" smtClean="0">
                <a:latin typeface="Times New Roman"/>
                <a:cs typeface="Times New Roman"/>
              </a:rPr>
              <a:t>…</a:t>
            </a:r>
            <a:r>
              <a:rPr lang="fr-CA" sz="1300" dirty="0" smtClean="0">
                <a:latin typeface="Times New Roman"/>
                <a:cs typeface="Times New Roman"/>
              </a:rPr>
              <a:t>] </a:t>
            </a:r>
            <a:r>
              <a:rPr lang="en-US" sz="1300" dirty="0" smtClean="0">
                <a:latin typeface="Times New Roman"/>
                <a:cs typeface="Times New Roman"/>
              </a:rPr>
              <a:t>Everything </a:t>
            </a:r>
            <a:r>
              <a:rPr lang="en-US" sz="1300" dirty="0">
                <a:latin typeface="Times New Roman"/>
                <a:cs typeface="Times New Roman"/>
              </a:rPr>
              <a:t>we do as we leave the EU will be consistent with the law and our treaty obligations, and we must give as much certainty as possible to employers and investors.  That means there can be no sudden and unilateral withdrawal: we must leave in the way agreed in law by Britain and other member states, and that means invoking Article Fifty of the Lisbon </a:t>
            </a:r>
            <a:r>
              <a:rPr lang="en-US" sz="1300" dirty="0" smtClean="0">
                <a:latin typeface="Times New Roman"/>
                <a:cs typeface="Times New Roman"/>
              </a:rPr>
              <a:t>Treaty [</a:t>
            </a:r>
            <a:r>
              <a:rPr lang="mr-IN" sz="1300" dirty="0" smtClean="0">
                <a:latin typeface="Times New Roman"/>
                <a:cs typeface="Times New Roman"/>
              </a:rPr>
              <a:t>…</a:t>
            </a:r>
            <a:r>
              <a:rPr lang="fr-CA" sz="1300" dirty="0" smtClean="0">
                <a:latin typeface="Times New Roman"/>
                <a:cs typeface="Times New Roman"/>
              </a:rPr>
              <a:t>]. </a:t>
            </a:r>
            <a:r>
              <a:rPr lang="en-US" sz="1300" dirty="0">
                <a:latin typeface="Times New Roman"/>
                <a:cs typeface="Times New Roman"/>
              </a:rPr>
              <a:t>So let me be absolutely clear.  There will be no unnecessary delays in invoking Article Fifty.  We will invoke it when we are ready.  And we will be ready soon.  We will invoke Article Fifty no later than the end of March next </a:t>
            </a:r>
            <a:r>
              <a:rPr lang="en-US" sz="1300" dirty="0" smtClean="0">
                <a:latin typeface="Times New Roman"/>
                <a:cs typeface="Times New Roman"/>
              </a:rPr>
              <a:t>year ».</a:t>
            </a:r>
            <a:endParaRPr lang="fr-CA" sz="1300" dirty="0">
              <a:latin typeface="Times New Roman"/>
              <a:cs typeface="Times New Roman"/>
            </a:endParaRPr>
          </a:p>
          <a:p>
            <a:pPr algn="ctr">
              <a:buNone/>
            </a:pPr>
            <a:endParaRPr lang="fr-CA" altLang="en-US" sz="1400" dirty="0" smtClean="0">
              <a:latin typeface="Times New Roman"/>
              <a:cs typeface="Times New Roman"/>
            </a:endParaRPr>
          </a:p>
          <a:p>
            <a:pPr algn="ctr">
              <a:buNone/>
            </a:pPr>
            <a:endParaRPr lang="fr-CA" altLang="en-US"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spTree>
    <p:extLst>
      <p:ext uri="{BB962C8B-B14F-4D97-AF65-F5344CB8AC3E}">
        <p14:creationId xmlns:p14="http://schemas.microsoft.com/office/powerpoint/2010/main" val="5987904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25000" lnSpcReduction="20000"/>
          </a:bodyPr>
          <a:lstStyle/>
          <a:p>
            <a:pPr marL="0" indent="0" algn="just">
              <a:spcBef>
                <a:spcPts val="0"/>
              </a:spcBef>
              <a:buNone/>
            </a:pPr>
            <a:endParaRPr lang="fr-CA" sz="6400" dirty="0" smtClean="0">
              <a:latin typeface="Times New Roman"/>
              <a:cs typeface="Times New Roman"/>
            </a:endParaRPr>
          </a:p>
          <a:p>
            <a:pPr marL="0" indent="0" algn="ctr">
              <a:spcBef>
                <a:spcPts val="0"/>
              </a:spcBef>
              <a:buNone/>
            </a:pPr>
            <a:r>
              <a:rPr lang="fr-CA" sz="6400" dirty="0" smtClean="0">
                <a:latin typeface="Times New Roman"/>
                <a:cs typeface="Times New Roman"/>
              </a:rPr>
              <a:t>II</a:t>
            </a:r>
            <a:r>
              <a:rPr lang="fr-CA" sz="6400" dirty="0">
                <a:latin typeface="Times New Roman"/>
                <a:cs typeface="Times New Roman"/>
              </a:rPr>
              <a:t>- </a:t>
            </a:r>
            <a:r>
              <a:rPr lang="fr-CA" sz="6400" b="1" dirty="0">
                <a:latin typeface="Times New Roman"/>
                <a:cs typeface="Times New Roman"/>
              </a:rPr>
              <a:t>DE QUELQUES ASPECTS CONSTITUTIONNELS DU BREXIT</a:t>
            </a:r>
          </a:p>
          <a:p>
            <a:pPr marL="0" indent="0" algn="just">
              <a:spcBef>
                <a:spcPts val="0"/>
              </a:spcBef>
              <a:buNone/>
            </a:pPr>
            <a:endParaRPr lang="fr-CA" sz="6400" dirty="0">
              <a:latin typeface="Times New Roman"/>
              <a:cs typeface="Times New Roman"/>
            </a:endParaRPr>
          </a:p>
          <a:p>
            <a:pPr marL="0" indent="0" algn="just">
              <a:spcBef>
                <a:spcPts val="0"/>
              </a:spcBef>
              <a:buNone/>
            </a:pPr>
            <a:r>
              <a:rPr lang="fr-CA" sz="6400" b="1" dirty="0" smtClean="0">
                <a:latin typeface="Times New Roman"/>
                <a:cs typeface="Times New Roman"/>
              </a:rPr>
              <a:t>     A</a:t>
            </a:r>
            <a:r>
              <a:rPr lang="fr-CA" sz="6400" b="1" dirty="0">
                <a:latin typeface="Times New Roman"/>
                <a:cs typeface="Times New Roman"/>
              </a:rPr>
              <a:t>- De la compétence du gouvernement dans l’exercice du droit de </a:t>
            </a:r>
            <a:r>
              <a:rPr lang="fr-CA" sz="6400" b="1" dirty="0" smtClean="0">
                <a:latin typeface="Times New Roman"/>
                <a:cs typeface="Times New Roman"/>
              </a:rPr>
              <a:t>retrait</a:t>
            </a:r>
          </a:p>
          <a:p>
            <a:pPr marL="0" indent="0" algn="just">
              <a:spcBef>
                <a:spcPts val="0"/>
              </a:spcBef>
              <a:buNone/>
            </a:pPr>
            <a:endParaRPr lang="fr-CA" sz="6400" dirty="0">
              <a:latin typeface="Times New Roman"/>
              <a:cs typeface="Times New Roman"/>
            </a:endParaRPr>
          </a:p>
          <a:p>
            <a:pPr marL="0" indent="0" algn="just">
              <a:spcBef>
                <a:spcPts val="0"/>
              </a:spcBef>
              <a:buNone/>
            </a:pPr>
            <a:r>
              <a:rPr lang="fr-CA" sz="5600" dirty="0" smtClean="0">
                <a:latin typeface="Times New Roman"/>
                <a:cs typeface="Times New Roman"/>
              </a:rPr>
              <a:t>- L’admission du Royaume-Uni à l’Union européenne résulte de sa ratification d’une série de traités internationaux et, en particulier de son consentement </a:t>
            </a:r>
            <a:r>
              <a:rPr lang="fr-CA" sz="5600" dirty="0" smtClean="0">
                <a:latin typeface="Times New Roman"/>
                <a:cs typeface="Times New Roman"/>
              </a:rPr>
              <a:t>à </a:t>
            </a:r>
            <a:r>
              <a:rPr lang="fr-CA" sz="5600" dirty="0" smtClean="0">
                <a:latin typeface="Times New Roman"/>
                <a:cs typeface="Times New Roman"/>
              </a:rPr>
              <a:t>être lié par le </a:t>
            </a:r>
            <a:r>
              <a:rPr lang="fr-CA" sz="5600" i="1" dirty="0" smtClean="0">
                <a:latin typeface="Times New Roman"/>
                <a:cs typeface="Times New Roman"/>
              </a:rPr>
              <a:t>Traité sur l’Union européenne</a:t>
            </a:r>
            <a:r>
              <a:rPr lang="fr-CA" sz="5600" dirty="0">
                <a:latin typeface="Times New Roman"/>
                <a:cs typeface="Times New Roman"/>
              </a:rPr>
              <a:t> </a:t>
            </a:r>
            <a:r>
              <a:rPr lang="fr-CA" sz="5600" dirty="0" smtClean="0">
                <a:latin typeface="Times New Roman"/>
                <a:cs typeface="Times New Roman"/>
              </a:rPr>
              <a:t>et le </a:t>
            </a:r>
            <a:r>
              <a:rPr lang="fr-CA" sz="5600" i="1" dirty="0" smtClean="0">
                <a:latin typeface="Times New Roman"/>
                <a:cs typeface="Times New Roman"/>
              </a:rPr>
              <a:t>Traité sur le fonctionnement de l’Union européenne</a:t>
            </a:r>
            <a:r>
              <a:rPr lang="fr-CA" sz="5600" dirty="0" smtClean="0">
                <a:latin typeface="Times New Roman"/>
                <a:cs typeface="Times New Roman"/>
              </a:rPr>
              <a:t>;</a:t>
            </a:r>
          </a:p>
          <a:p>
            <a:pPr algn="just">
              <a:spcBef>
                <a:spcPts val="0"/>
              </a:spcBef>
              <a:buFontTx/>
              <a:buChar char="-"/>
            </a:pPr>
            <a:endParaRPr lang="fr-CA" sz="5600" dirty="0" smtClean="0">
              <a:latin typeface="Times New Roman"/>
              <a:cs typeface="Times New Roman"/>
            </a:endParaRPr>
          </a:p>
          <a:p>
            <a:pPr marL="0" indent="0" algn="just">
              <a:spcBef>
                <a:spcPts val="0"/>
              </a:spcBef>
              <a:buNone/>
            </a:pPr>
            <a:r>
              <a:rPr lang="fr-CA" sz="5600" dirty="0" smtClean="0">
                <a:latin typeface="Times New Roman"/>
                <a:cs typeface="Times New Roman"/>
              </a:rPr>
              <a:t>- La compétence relative à l’admission à une organisation d’intégration régionale comme l’Union européenne et </a:t>
            </a:r>
            <a:r>
              <a:rPr lang="fr-CA" sz="5600" dirty="0" smtClean="0">
                <a:latin typeface="Times New Roman"/>
                <a:cs typeface="Times New Roman"/>
              </a:rPr>
              <a:t>en matière de ratification </a:t>
            </a:r>
            <a:r>
              <a:rPr lang="fr-CA" sz="5600" dirty="0" smtClean="0">
                <a:latin typeface="Times New Roman"/>
                <a:cs typeface="Times New Roman"/>
              </a:rPr>
              <a:t>des traités permettant une telle admission est fondée sur la prérogative royale et est détenue par le gouvernement du Royaume-Uni;</a:t>
            </a:r>
          </a:p>
          <a:p>
            <a:pPr algn="just">
              <a:spcBef>
                <a:spcPts val="0"/>
              </a:spcBef>
              <a:buFontTx/>
              <a:buChar char="-"/>
            </a:pPr>
            <a:endParaRPr lang="fr-CA" sz="6400" dirty="0" smtClean="0">
              <a:latin typeface="Times New Roman"/>
              <a:cs typeface="Times New Roman"/>
            </a:endParaRPr>
          </a:p>
          <a:p>
            <a:pPr marL="0" indent="0" algn="just">
              <a:spcBef>
                <a:spcPts val="0"/>
              </a:spcBef>
              <a:buNone/>
            </a:pPr>
            <a:r>
              <a:rPr lang="fr-CA" sz="5600" dirty="0" smtClean="0">
                <a:latin typeface="Times New Roman"/>
                <a:cs typeface="Times New Roman"/>
              </a:rPr>
              <a:t>- Un telle compétence est exclusive et ne requerrait pas, aux fins de son exercice, une intervention préalable du Parlement du Royaume-Uni ou des parlements d’Écosse, du Pays de Galles ou d’Irlande du Nord;</a:t>
            </a:r>
          </a:p>
          <a:p>
            <a:pPr algn="just">
              <a:spcBef>
                <a:spcPts val="0"/>
              </a:spcBef>
              <a:buFontTx/>
              <a:buChar char="-"/>
            </a:pPr>
            <a:endParaRPr lang="fr-CA" sz="5600" dirty="0" smtClean="0">
              <a:latin typeface="Times New Roman"/>
              <a:cs typeface="Times New Roman"/>
            </a:endParaRPr>
          </a:p>
          <a:p>
            <a:pPr marL="0" indent="0" algn="just">
              <a:spcBef>
                <a:spcPts val="0"/>
              </a:spcBef>
              <a:buNone/>
            </a:pPr>
            <a:r>
              <a:rPr lang="fr-CA" sz="5600" dirty="0" smtClean="0">
                <a:latin typeface="Times New Roman"/>
                <a:cs typeface="Times New Roman"/>
              </a:rPr>
              <a:t> </a:t>
            </a:r>
            <a:r>
              <a:rPr lang="fr-CA" sz="4800" dirty="0" smtClean="0">
                <a:latin typeface="Times New Roman"/>
                <a:cs typeface="Times New Roman"/>
              </a:rPr>
              <a:t>« </a:t>
            </a:r>
            <a:r>
              <a:rPr lang="en-US" sz="4800" dirty="0" smtClean="0">
                <a:latin typeface="Times New Roman"/>
                <a:cs typeface="Times New Roman"/>
              </a:rPr>
              <a:t>Cabinet </a:t>
            </a:r>
            <a:r>
              <a:rPr lang="en-US" sz="4800" dirty="0">
                <a:latin typeface="Times New Roman"/>
                <a:cs typeface="Times New Roman"/>
              </a:rPr>
              <a:t>minister Oliver </a:t>
            </a:r>
            <a:r>
              <a:rPr lang="en-US" sz="4800" dirty="0" err="1">
                <a:latin typeface="Times New Roman"/>
                <a:cs typeface="Times New Roman"/>
              </a:rPr>
              <a:t>Letwin</a:t>
            </a:r>
            <a:r>
              <a:rPr lang="en-US" sz="4800" dirty="0">
                <a:latin typeface="Times New Roman"/>
                <a:cs typeface="Times New Roman"/>
              </a:rPr>
              <a:t>, who is heading Whitehall’s </a:t>
            </a:r>
            <a:r>
              <a:rPr lang="en-US" sz="4800" dirty="0" err="1">
                <a:latin typeface="Times New Roman"/>
                <a:cs typeface="Times New Roman"/>
              </a:rPr>
              <a:t>Brexit</a:t>
            </a:r>
            <a:r>
              <a:rPr lang="en-US" sz="4800" dirty="0">
                <a:latin typeface="Times New Roman"/>
                <a:cs typeface="Times New Roman"/>
              </a:rPr>
              <a:t> unit to prepare the way for </a:t>
            </a:r>
            <a:r>
              <a:rPr lang="en-US" sz="4800" dirty="0" smtClean="0">
                <a:latin typeface="Times New Roman"/>
                <a:cs typeface="Times New Roman"/>
              </a:rPr>
              <a:t>negotiations</a:t>
            </a:r>
            <a:r>
              <a:rPr lang="en-US" sz="4800" dirty="0">
                <a:latin typeface="Times New Roman"/>
                <a:cs typeface="Times New Roman"/>
              </a:rPr>
              <a:t>, said the legal advice was that article 50 of the Lisbon treaty can be invoked under the royal prerogative, which does not require parliamentary </a:t>
            </a:r>
            <a:r>
              <a:rPr lang="en-US" sz="4800" dirty="0" smtClean="0">
                <a:latin typeface="Times New Roman"/>
                <a:cs typeface="Times New Roman"/>
              </a:rPr>
              <a:t>approval. [</a:t>
            </a:r>
            <a:r>
              <a:rPr lang="mr-IN" sz="4800" dirty="0" smtClean="0">
                <a:latin typeface="Times New Roman"/>
                <a:cs typeface="Times New Roman"/>
              </a:rPr>
              <a:t>…</a:t>
            </a:r>
            <a:r>
              <a:rPr lang="fr-CA" sz="4800" dirty="0" smtClean="0">
                <a:latin typeface="Times New Roman"/>
                <a:cs typeface="Times New Roman"/>
              </a:rPr>
              <a:t>] </a:t>
            </a:r>
            <a:r>
              <a:rPr lang="en-US" sz="4800" dirty="0" err="1">
                <a:latin typeface="Times New Roman"/>
                <a:cs typeface="Times New Roman"/>
              </a:rPr>
              <a:t>Letwin</a:t>
            </a:r>
            <a:r>
              <a:rPr lang="en-US" sz="4800" dirty="0">
                <a:latin typeface="Times New Roman"/>
                <a:cs typeface="Times New Roman"/>
              </a:rPr>
              <a:t> claimed that although government lawyers had said the triggering of article 50 was a matter for the royal prerogative and not parliament, MPs would have a role in the process of </a:t>
            </a:r>
            <a:r>
              <a:rPr lang="en-US" sz="4800" dirty="0" err="1">
                <a:latin typeface="Times New Roman"/>
                <a:cs typeface="Times New Roman"/>
              </a:rPr>
              <a:t>Brexit</a:t>
            </a:r>
            <a:r>
              <a:rPr lang="en-US" sz="4800" dirty="0">
                <a:latin typeface="Times New Roman"/>
                <a:cs typeface="Times New Roman"/>
              </a:rPr>
              <a:t> since it would require the repeal of the European Communities Act </a:t>
            </a:r>
            <a:r>
              <a:rPr lang="en-US" sz="4800" dirty="0" smtClean="0">
                <a:latin typeface="Times New Roman"/>
                <a:cs typeface="Times New Roman"/>
              </a:rPr>
              <a:t>1972 » (</a:t>
            </a:r>
            <a:r>
              <a:rPr lang="en-US" sz="4800" dirty="0">
                <a:latin typeface="Times New Roman"/>
                <a:cs typeface="Times New Roman"/>
              </a:rPr>
              <a:t>Patrick </a:t>
            </a:r>
            <a:r>
              <a:rPr lang="en-US" sz="4800" dirty="0" err="1">
                <a:latin typeface="Times New Roman"/>
                <a:cs typeface="Times New Roman"/>
              </a:rPr>
              <a:t>Wintour</a:t>
            </a:r>
            <a:r>
              <a:rPr lang="en-US" sz="4800" dirty="0">
                <a:latin typeface="Times New Roman"/>
                <a:cs typeface="Times New Roman"/>
              </a:rPr>
              <a:t>, </a:t>
            </a:r>
            <a:r>
              <a:rPr lang="en-US" sz="4800" dirty="0" smtClean="0">
                <a:latin typeface="Times New Roman"/>
                <a:cs typeface="Times New Roman"/>
              </a:rPr>
              <a:t>« </a:t>
            </a:r>
            <a:r>
              <a:rPr lang="en-US" sz="4800" b="1" u="sng" dirty="0" smtClean="0">
                <a:latin typeface="Times New Roman"/>
                <a:cs typeface="Times New Roman"/>
                <a:hlinkClick r:id="rId2"/>
              </a:rPr>
              <a:t>Brexit </a:t>
            </a:r>
            <a:r>
              <a:rPr lang="en-US" sz="4800" b="1" u="sng" dirty="0">
                <a:latin typeface="Times New Roman"/>
                <a:cs typeface="Times New Roman"/>
                <a:hlinkClick r:id="rId2"/>
              </a:rPr>
              <a:t>can be started without parliament vote, government lawyers </a:t>
            </a:r>
            <a:r>
              <a:rPr lang="en-US" sz="4800" b="1" u="sng" dirty="0" smtClean="0">
                <a:latin typeface="Times New Roman"/>
                <a:cs typeface="Times New Roman"/>
                <a:hlinkClick r:id="rId2"/>
              </a:rPr>
              <a:t>say</a:t>
            </a:r>
            <a:r>
              <a:rPr lang="fr-CA" sz="4800" dirty="0">
                <a:latin typeface="Times New Roman"/>
                <a:cs typeface="Times New Roman"/>
              </a:rPr>
              <a:t> </a:t>
            </a:r>
            <a:r>
              <a:rPr lang="en-US" sz="4800" dirty="0" smtClean="0">
                <a:latin typeface="Times New Roman"/>
                <a:cs typeface="Times New Roman"/>
              </a:rPr>
              <a:t>», </a:t>
            </a:r>
            <a:r>
              <a:rPr lang="en-US" sz="4800" i="1" dirty="0" smtClean="0">
                <a:latin typeface="Times New Roman"/>
                <a:cs typeface="Times New Roman"/>
              </a:rPr>
              <a:t>The Guardian</a:t>
            </a:r>
            <a:r>
              <a:rPr lang="en-US" sz="4800" dirty="0">
                <a:latin typeface="Times New Roman"/>
                <a:cs typeface="Times New Roman"/>
              </a:rPr>
              <a:t>, 5 July </a:t>
            </a:r>
            <a:r>
              <a:rPr lang="en-US" sz="4800" dirty="0" smtClean="0">
                <a:latin typeface="Times New Roman"/>
                <a:cs typeface="Times New Roman"/>
              </a:rPr>
              <a:t>2016</a:t>
            </a:r>
            <a:r>
              <a:rPr lang="en-US" sz="4800" dirty="0" smtClean="0"/>
              <a:t>);</a:t>
            </a:r>
          </a:p>
          <a:p>
            <a:pPr marL="0" indent="0" algn="just">
              <a:spcBef>
                <a:spcPts val="0"/>
              </a:spcBef>
              <a:buNone/>
            </a:pPr>
            <a:endParaRPr lang="en-US" sz="5600" dirty="0" smtClean="0"/>
          </a:p>
          <a:p>
            <a:pPr marL="0" indent="0" algn="just">
              <a:buNone/>
            </a:pPr>
            <a:r>
              <a:rPr lang="fr-FR" sz="5600" dirty="0" smtClean="0">
                <a:latin typeface="Times New Roman"/>
                <a:cs typeface="Times New Roman"/>
              </a:rPr>
              <a:t>- Le gouvernement semble admettre qu’une intervention </a:t>
            </a:r>
            <a:r>
              <a:rPr lang="fr-FR" sz="5600" dirty="0" smtClean="0">
                <a:latin typeface="Times New Roman"/>
                <a:cs typeface="Times New Roman"/>
              </a:rPr>
              <a:t>parlementaire pourra avoir lieu, mais pour les seules </a:t>
            </a:r>
            <a:r>
              <a:rPr lang="fr-FR" sz="5600" dirty="0" smtClean="0">
                <a:latin typeface="Times New Roman"/>
                <a:cs typeface="Times New Roman"/>
              </a:rPr>
              <a:t>fins de l’abrogation </a:t>
            </a:r>
            <a:r>
              <a:rPr lang="fr-FR" sz="5600" dirty="0" smtClean="0">
                <a:latin typeface="Times New Roman"/>
                <a:cs typeface="Times New Roman"/>
              </a:rPr>
              <a:t>de </a:t>
            </a:r>
            <a:r>
              <a:rPr lang="fr-FR" sz="5600" dirty="0" smtClean="0">
                <a:latin typeface="Times New Roman"/>
                <a:cs typeface="Times New Roman"/>
              </a:rPr>
              <a:t>l’</a:t>
            </a:r>
            <a:r>
              <a:rPr lang="fr-FR" sz="5600" i="1" dirty="0" err="1" smtClean="0">
                <a:latin typeface="Times New Roman"/>
                <a:cs typeface="Times New Roman"/>
              </a:rPr>
              <a:t>European</a:t>
            </a:r>
            <a:r>
              <a:rPr lang="fr-FR" sz="5600" i="1" dirty="0" smtClean="0">
                <a:latin typeface="Times New Roman"/>
                <a:cs typeface="Times New Roman"/>
              </a:rPr>
              <a:t> </a:t>
            </a:r>
            <a:r>
              <a:rPr lang="fr-FR" sz="5600" i="1" dirty="0" err="1" smtClean="0">
                <a:latin typeface="Times New Roman"/>
                <a:cs typeface="Times New Roman"/>
              </a:rPr>
              <a:t>Communties</a:t>
            </a:r>
            <a:r>
              <a:rPr lang="fr-FR" sz="5600" i="1" dirty="0" smtClean="0">
                <a:latin typeface="Times New Roman"/>
                <a:cs typeface="Times New Roman"/>
              </a:rPr>
              <a:t> </a:t>
            </a:r>
            <a:r>
              <a:rPr lang="fr-FR" sz="5600" i="1" dirty="0" err="1" smtClean="0">
                <a:latin typeface="Times New Roman"/>
                <a:cs typeface="Times New Roman"/>
              </a:rPr>
              <a:t>Act</a:t>
            </a:r>
            <a:r>
              <a:rPr lang="fr-FR" sz="5600" i="1" dirty="0" smtClean="0">
                <a:latin typeface="Times New Roman"/>
                <a:cs typeface="Times New Roman"/>
              </a:rPr>
              <a:t> 1972</a:t>
            </a:r>
            <a:r>
              <a:rPr lang="fr-FR" sz="5600" dirty="0" smtClean="0">
                <a:latin typeface="Times New Roman"/>
                <a:cs typeface="Times New Roman"/>
              </a:rPr>
              <a:t>, comme l’a déclaré </a:t>
            </a:r>
            <a:r>
              <a:rPr lang="fr-FR" sz="5600" dirty="0">
                <a:latin typeface="Times New Roman"/>
                <a:cs typeface="Times New Roman"/>
              </a:rPr>
              <a:t>le </a:t>
            </a:r>
            <a:r>
              <a:rPr lang="fr-FR" sz="5600" dirty="0" err="1">
                <a:latin typeface="Times New Roman"/>
                <a:cs typeface="Times New Roman"/>
              </a:rPr>
              <a:t>Secretary</a:t>
            </a:r>
            <a:r>
              <a:rPr lang="fr-FR" sz="5600" dirty="0">
                <a:latin typeface="Times New Roman"/>
                <a:cs typeface="Times New Roman"/>
              </a:rPr>
              <a:t> of State for </a:t>
            </a:r>
            <a:r>
              <a:rPr lang="fr-FR" sz="5600" dirty="0" err="1" smtClean="0">
                <a:latin typeface="Times New Roman"/>
                <a:cs typeface="Times New Roman"/>
              </a:rPr>
              <a:t>Exiting</a:t>
            </a:r>
            <a:r>
              <a:rPr lang="fr-FR" sz="5600" dirty="0" smtClean="0">
                <a:latin typeface="Times New Roman"/>
                <a:cs typeface="Times New Roman"/>
              </a:rPr>
              <a:t> the </a:t>
            </a:r>
            <a:r>
              <a:rPr lang="fr-FR" sz="5600" dirty="0" err="1">
                <a:latin typeface="Times New Roman"/>
                <a:cs typeface="Times New Roman"/>
              </a:rPr>
              <a:t>European</a:t>
            </a:r>
            <a:r>
              <a:rPr lang="fr-FR" sz="5600" dirty="0">
                <a:latin typeface="Times New Roman"/>
                <a:cs typeface="Times New Roman"/>
              </a:rPr>
              <a:t> Union le 10 octobre 2016 :</a:t>
            </a:r>
            <a:endParaRPr lang="fr-FR" sz="5600" dirty="0" smtClean="0">
              <a:latin typeface="Times New Roman"/>
              <a:cs typeface="Times New Roman"/>
            </a:endParaRPr>
          </a:p>
          <a:p>
            <a:pPr marL="0" indent="0" algn="just">
              <a:buNone/>
            </a:pPr>
            <a:r>
              <a:rPr lang="fr-FR" sz="4800" dirty="0" smtClean="0">
                <a:latin typeface="Times New Roman"/>
                <a:cs typeface="Times New Roman"/>
              </a:rPr>
              <a:t>« </a:t>
            </a:r>
            <a:r>
              <a:rPr lang="en-US" sz="4800" dirty="0" smtClean="0">
                <a:latin typeface="Times New Roman"/>
                <a:cs typeface="Times New Roman"/>
              </a:rPr>
              <a:t>We </a:t>
            </a:r>
            <a:r>
              <a:rPr lang="en-US" sz="4800" dirty="0">
                <a:latin typeface="Times New Roman"/>
                <a:cs typeface="Times New Roman"/>
              </a:rPr>
              <a:t>will start by bringing forward a </a:t>
            </a:r>
            <a:r>
              <a:rPr lang="en-US" sz="4800" i="1" dirty="0">
                <a:latin typeface="Times New Roman"/>
                <a:cs typeface="Times New Roman"/>
              </a:rPr>
              <a:t>Great Repeal Bill </a:t>
            </a:r>
            <a:r>
              <a:rPr lang="en-US" sz="4800" dirty="0">
                <a:latin typeface="Times New Roman"/>
                <a:cs typeface="Times New Roman"/>
              </a:rPr>
              <a:t>that will mean the European Communities Act ceasing to apply on the day we leave the EU. It was this Act which put EU law above UK law. So it is right, given the clear instruction for exit given to us by the people in the referendum, that we end the authority of EU law. We will return sovereignty to the sovereign institutions of this United Kingdom. That is what people voted for on June 23: for Britain to take control of its own destiny, and for all decisions about taxpayers’ money, borders and laws to be taken here, in Britain. »</a:t>
            </a:r>
          </a:p>
          <a:p>
            <a:pPr marL="0" indent="0" algn="just">
              <a:spcBef>
                <a:spcPts val="0"/>
              </a:spcBef>
              <a:buNone/>
            </a:pPr>
            <a:endParaRPr lang="en-US" sz="6400" dirty="0" smtClean="0"/>
          </a:p>
          <a:p>
            <a:pPr algn="just">
              <a:spcBef>
                <a:spcPts val="0"/>
              </a:spcBef>
              <a:buFontTx/>
              <a:buChar char="-"/>
            </a:pP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spTree>
    <p:extLst>
      <p:ext uri="{BB962C8B-B14F-4D97-AF65-F5344CB8AC3E}">
        <p14:creationId xmlns:p14="http://schemas.microsoft.com/office/powerpoint/2010/main" val="31444729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Autofit/>
          </a:bodyPr>
          <a:lstStyle/>
          <a:p>
            <a:pPr algn="ctr"/>
            <a:r>
              <a:rPr lang="fr-FR" sz="2000" b="1" dirty="0">
                <a:latin typeface="Times New Roman"/>
                <a:cs typeface="Times New Roman"/>
              </a:rPr>
              <a:t>D</a:t>
            </a:r>
            <a:r>
              <a:rPr lang="fr-BE" sz="2000" b="1" dirty="0">
                <a:latin typeface="Times New Roman"/>
                <a:cs typeface="Times New Roman"/>
              </a:rPr>
              <a:t>e quelques aspects institutionnels et constitutionnels du Brexit</a:t>
            </a:r>
            <a:endParaRPr lang="fr-FR" sz="20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25000" lnSpcReduction="20000"/>
          </a:bodyPr>
          <a:lstStyle/>
          <a:p>
            <a:pPr marL="0" indent="0" algn="ctr">
              <a:spcBef>
                <a:spcPts val="0"/>
              </a:spcBef>
              <a:buNone/>
            </a:pPr>
            <a:endParaRPr lang="fr-CA" sz="2900" dirty="0" smtClean="0">
              <a:latin typeface="Times New Roman"/>
              <a:cs typeface="Times New Roman"/>
            </a:endParaRPr>
          </a:p>
          <a:p>
            <a:pPr marL="0" indent="0" algn="just">
              <a:spcBef>
                <a:spcPts val="0"/>
              </a:spcBef>
              <a:buNone/>
            </a:pPr>
            <a:endParaRPr lang="fr-CA" sz="2900" dirty="0">
              <a:latin typeface="Times New Roman"/>
              <a:cs typeface="Times New Roman"/>
            </a:endParaRPr>
          </a:p>
          <a:p>
            <a:pPr marL="0" indent="0" algn="ctr">
              <a:spcBef>
                <a:spcPts val="0"/>
              </a:spcBef>
              <a:buNone/>
            </a:pPr>
            <a:r>
              <a:rPr lang="fr-CA" sz="6600" dirty="0">
                <a:latin typeface="Times New Roman"/>
                <a:cs typeface="Times New Roman"/>
              </a:rPr>
              <a:t>II- </a:t>
            </a:r>
            <a:r>
              <a:rPr lang="fr-CA" sz="6600" b="1" dirty="0">
                <a:latin typeface="Times New Roman"/>
                <a:cs typeface="Times New Roman"/>
              </a:rPr>
              <a:t>DE QUELQUES ASPECTS CONSTITUTIONNELS DU </a:t>
            </a:r>
            <a:r>
              <a:rPr lang="fr-CA" sz="6600" b="1" dirty="0" smtClean="0">
                <a:latin typeface="Times New Roman"/>
                <a:cs typeface="Times New Roman"/>
              </a:rPr>
              <a:t>BREXIT (suite)</a:t>
            </a:r>
            <a:endParaRPr lang="fr-CA" sz="6600" b="1" dirty="0">
              <a:latin typeface="Times New Roman"/>
              <a:cs typeface="Times New Roman"/>
            </a:endParaRPr>
          </a:p>
          <a:p>
            <a:pPr marL="0" indent="0" algn="just">
              <a:spcBef>
                <a:spcPts val="0"/>
              </a:spcBef>
              <a:buNone/>
            </a:pPr>
            <a:endParaRPr lang="fr-CA" sz="6400" b="1" dirty="0" smtClean="0">
              <a:latin typeface="Times New Roman"/>
              <a:cs typeface="Times New Roman"/>
            </a:endParaRPr>
          </a:p>
          <a:p>
            <a:pPr marL="0" indent="0" algn="just">
              <a:spcBef>
                <a:spcPts val="0"/>
              </a:spcBef>
              <a:buNone/>
            </a:pPr>
            <a:r>
              <a:rPr lang="fr-CA" sz="6400" b="1" dirty="0" smtClean="0">
                <a:latin typeface="Times New Roman"/>
                <a:cs typeface="Times New Roman"/>
              </a:rPr>
              <a:t>B</a:t>
            </a:r>
            <a:r>
              <a:rPr lang="fr-CA" sz="6400" b="1" dirty="0">
                <a:latin typeface="Times New Roman"/>
                <a:cs typeface="Times New Roman"/>
              </a:rPr>
              <a:t>- Du rôle des parlements dans l’exercice du droit de retrait</a:t>
            </a:r>
          </a:p>
          <a:p>
            <a:pPr marL="0" indent="0" algn="just">
              <a:spcBef>
                <a:spcPts val="0"/>
              </a:spcBef>
              <a:buNone/>
            </a:pPr>
            <a:r>
              <a:rPr lang="fr-CA" sz="6400" dirty="0">
                <a:latin typeface="Times New Roman"/>
                <a:cs typeface="Times New Roman"/>
              </a:rPr>
              <a:t/>
            </a:r>
            <a:br>
              <a:rPr lang="fr-CA" sz="6400" dirty="0">
                <a:latin typeface="Times New Roman"/>
                <a:cs typeface="Times New Roman"/>
              </a:rPr>
            </a:br>
            <a:r>
              <a:rPr lang="fr-CA" sz="6400" dirty="0" smtClean="0">
                <a:latin typeface="Times New Roman"/>
                <a:cs typeface="Times New Roman"/>
              </a:rPr>
              <a:t>- </a:t>
            </a:r>
            <a:r>
              <a:rPr lang="fr-CA" sz="6400" dirty="0" smtClean="0">
                <a:latin typeface="Times New Roman"/>
                <a:cs typeface="Times New Roman"/>
              </a:rPr>
              <a:t>L’objet et l’étendue de l’intervention parlementaire donnent lieu actuellem</a:t>
            </a:r>
            <a:r>
              <a:rPr lang="fr-CA" sz="6400" dirty="0" smtClean="0">
                <a:latin typeface="Times New Roman"/>
                <a:cs typeface="Times New Roman"/>
              </a:rPr>
              <a:t>ent à </a:t>
            </a:r>
            <a:r>
              <a:rPr lang="fr-CA" sz="6400" dirty="0" smtClean="0">
                <a:latin typeface="Times New Roman"/>
                <a:cs typeface="Times New Roman"/>
              </a:rPr>
              <a:t>un débat juridique</a:t>
            </a:r>
          </a:p>
          <a:p>
            <a:pPr marL="0" indent="0" algn="just">
              <a:spcBef>
                <a:spcPts val="0"/>
              </a:spcBef>
              <a:buNone/>
            </a:pPr>
            <a:r>
              <a:rPr lang="fr-CA" altLang="en-US" sz="6400" dirty="0" smtClean="0">
                <a:latin typeface="Times New Roman"/>
                <a:cs typeface="Times New Roman"/>
              </a:rPr>
              <a:t>- </a:t>
            </a:r>
            <a:r>
              <a:rPr lang="fr-CA" altLang="en-US" sz="6400" dirty="0" smtClean="0">
                <a:latin typeface="Times New Roman"/>
                <a:cs typeface="Times New Roman"/>
              </a:rPr>
              <a:t>Existence d’un recours judicaire (</a:t>
            </a:r>
            <a:r>
              <a:rPr lang="fr-CA" altLang="en-US" sz="6400" i="1" dirty="0" smtClean="0">
                <a:latin typeface="Times New Roman"/>
                <a:cs typeface="Times New Roman"/>
              </a:rPr>
              <a:t>Santos and Miller </a:t>
            </a:r>
            <a:r>
              <a:rPr lang="fr-CA" altLang="en-US" sz="6400" dirty="0" smtClean="0">
                <a:latin typeface="Times New Roman"/>
                <a:cs typeface="Times New Roman"/>
              </a:rPr>
              <a:t>v. </a:t>
            </a:r>
            <a:r>
              <a:rPr lang="fr-CA" altLang="en-US" sz="6400" i="1" dirty="0" err="1" smtClean="0">
                <a:latin typeface="Times New Roman"/>
                <a:cs typeface="Times New Roman"/>
              </a:rPr>
              <a:t>Secretary</a:t>
            </a:r>
            <a:r>
              <a:rPr lang="fr-CA" altLang="en-US" sz="6400" i="1" dirty="0" smtClean="0">
                <a:latin typeface="Times New Roman"/>
                <a:cs typeface="Times New Roman"/>
              </a:rPr>
              <a:t> of State for </a:t>
            </a:r>
            <a:r>
              <a:rPr lang="fr-CA" altLang="en-US" sz="6400" i="1" dirty="0" err="1" smtClean="0">
                <a:latin typeface="Times New Roman"/>
                <a:cs typeface="Times New Roman"/>
              </a:rPr>
              <a:t>Exiting</a:t>
            </a:r>
            <a:r>
              <a:rPr lang="fr-CA" altLang="en-US" sz="6400" i="1" dirty="0" smtClean="0">
                <a:latin typeface="Times New Roman"/>
                <a:cs typeface="Times New Roman"/>
              </a:rPr>
              <a:t> the </a:t>
            </a:r>
            <a:r>
              <a:rPr lang="fr-CA" altLang="en-US" sz="6400" i="1" dirty="0" err="1" smtClean="0">
                <a:latin typeface="Times New Roman"/>
                <a:cs typeface="Times New Roman"/>
              </a:rPr>
              <a:t>European</a:t>
            </a:r>
            <a:r>
              <a:rPr lang="fr-CA" altLang="en-US" sz="6400" i="1" dirty="0" smtClean="0">
                <a:latin typeface="Times New Roman"/>
                <a:cs typeface="Times New Roman"/>
              </a:rPr>
              <a:t> Union</a:t>
            </a:r>
            <a:r>
              <a:rPr lang="fr-CA" altLang="en-US" sz="6400" dirty="0" smtClean="0">
                <a:latin typeface="Times New Roman"/>
                <a:cs typeface="Times New Roman"/>
              </a:rPr>
              <a:t>) </a:t>
            </a:r>
            <a:r>
              <a:rPr lang="fr-FR" sz="6400" dirty="0" smtClean="0">
                <a:latin typeface="Times New Roman"/>
                <a:cs typeface="Times New Roman"/>
              </a:rPr>
              <a:t>destiné </a:t>
            </a:r>
            <a:r>
              <a:rPr lang="fr-FR" sz="6400" dirty="0">
                <a:latin typeface="Times New Roman"/>
                <a:cs typeface="Times New Roman"/>
              </a:rPr>
              <a:t>à obliger le gouvernement </a:t>
            </a:r>
            <a:r>
              <a:rPr lang="fr-FR" sz="6400" dirty="0" smtClean="0">
                <a:latin typeface="Times New Roman"/>
                <a:cs typeface="Times New Roman"/>
              </a:rPr>
              <a:t>à associer </a:t>
            </a:r>
            <a:r>
              <a:rPr lang="fr-FR" sz="6400" dirty="0">
                <a:latin typeface="Times New Roman"/>
                <a:cs typeface="Times New Roman"/>
              </a:rPr>
              <a:t>le Parlement du Royaume </a:t>
            </a:r>
            <a:r>
              <a:rPr lang="fr-FR" sz="6400" dirty="0" smtClean="0">
                <a:latin typeface="Times New Roman"/>
                <a:cs typeface="Times New Roman"/>
              </a:rPr>
              <a:t>à la procédure de retrait et </a:t>
            </a:r>
            <a:r>
              <a:rPr lang="fr-FR" sz="6400" dirty="0">
                <a:latin typeface="Times New Roman"/>
                <a:cs typeface="Times New Roman"/>
              </a:rPr>
              <a:t>dont l’audition a </a:t>
            </a:r>
            <a:r>
              <a:rPr lang="fr-FR" sz="6400" dirty="0" smtClean="0">
                <a:latin typeface="Times New Roman"/>
                <a:cs typeface="Times New Roman"/>
              </a:rPr>
              <a:t>débuté</a:t>
            </a:r>
            <a:r>
              <a:rPr lang="fr-FR" sz="6400" dirty="0">
                <a:latin typeface="Times New Roman"/>
                <a:cs typeface="Times New Roman"/>
              </a:rPr>
              <a:t> </a:t>
            </a:r>
            <a:r>
              <a:rPr lang="fr-FR" sz="6400" dirty="0" smtClean="0">
                <a:latin typeface="Times New Roman"/>
                <a:cs typeface="Times New Roman"/>
              </a:rPr>
              <a:t>le </a:t>
            </a:r>
            <a:r>
              <a:rPr lang="fr-FR" sz="6400" dirty="0">
                <a:latin typeface="Times New Roman"/>
                <a:cs typeface="Times New Roman"/>
              </a:rPr>
              <a:t>13 octobre </a:t>
            </a:r>
            <a:r>
              <a:rPr lang="fr-FR" sz="6400" dirty="0" smtClean="0">
                <a:latin typeface="Times New Roman"/>
                <a:cs typeface="Times New Roman"/>
              </a:rPr>
              <a:t>2016 devant </a:t>
            </a:r>
            <a:r>
              <a:rPr lang="fr-FR" sz="6400" dirty="0">
                <a:latin typeface="Times New Roman"/>
                <a:cs typeface="Times New Roman"/>
              </a:rPr>
              <a:t>la High Court </a:t>
            </a:r>
            <a:r>
              <a:rPr lang="fr-FR" sz="6400" dirty="0" smtClean="0">
                <a:latin typeface="Times New Roman"/>
                <a:cs typeface="Times New Roman"/>
              </a:rPr>
              <a:t>of Justice (voir les transcriptions des « </a:t>
            </a:r>
            <a:r>
              <a:rPr lang="fr-FR" sz="6400" dirty="0" err="1" smtClean="0">
                <a:latin typeface="Times New Roman"/>
                <a:cs typeface="Times New Roman"/>
              </a:rPr>
              <a:t>hearings</a:t>
            </a:r>
            <a:r>
              <a:rPr lang="fr-FR" sz="6400" dirty="0" smtClean="0">
                <a:latin typeface="Times New Roman"/>
                <a:cs typeface="Times New Roman"/>
              </a:rPr>
              <a:t> » des 13, 17 et 18 octobre 2016 à l’adresse </a:t>
            </a:r>
            <a:r>
              <a:rPr lang="en-US" sz="6400" dirty="0" smtClean="0">
                <a:latin typeface="Times New Roman"/>
                <a:cs typeface="Times New Roman"/>
                <a:hlinkClick r:id="rId2"/>
              </a:rPr>
              <a:t>https</a:t>
            </a:r>
            <a:r>
              <a:rPr lang="en-US" sz="6400" dirty="0">
                <a:latin typeface="Times New Roman"/>
                <a:cs typeface="Times New Roman"/>
                <a:hlinkClick r:id="rId2"/>
              </a:rPr>
              <a:t>://www.judiciary.gov.uk/publications/santos-and-m-v-secretary-of-state-for-exiting-the-european-union-</a:t>
            </a:r>
            <a:r>
              <a:rPr lang="en-US" sz="6400" dirty="0" smtClean="0">
                <a:latin typeface="Times New Roman"/>
                <a:cs typeface="Times New Roman"/>
                <a:hlinkClick r:id="rId2"/>
              </a:rPr>
              <a:t>transcripts</a:t>
            </a:r>
            <a:r>
              <a:rPr lang="en-US" sz="6400" dirty="0" smtClean="0">
                <a:latin typeface="Times New Roman"/>
                <a:cs typeface="Times New Roman"/>
              </a:rPr>
              <a:t>); </a:t>
            </a:r>
            <a:endParaRPr lang="fr-FR" sz="6400" dirty="0" smtClean="0">
              <a:latin typeface="Times New Roman"/>
              <a:cs typeface="Times New Roman"/>
            </a:endParaRPr>
          </a:p>
          <a:p>
            <a:pPr marL="0" indent="0" algn="just">
              <a:spcBef>
                <a:spcPts val="0"/>
              </a:spcBef>
              <a:buNone/>
            </a:pPr>
            <a:r>
              <a:rPr lang="fr-FR" sz="6400" dirty="0" smtClean="0">
                <a:latin typeface="Times New Roman"/>
                <a:cs typeface="Times New Roman"/>
              </a:rPr>
              <a:t>- Enjeu </a:t>
            </a:r>
            <a:r>
              <a:rPr lang="fr-FR" sz="6400" dirty="0" smtClean="0">
                <a:latin typeface="Times New Roman"/>
                <a:cs typeface="Times New Roman"/>
              </a:rPr>
              <a:t>pourrait graviter autour de l’argument voulant que la prérogative royale doit être considérée avoir été limitée « by </a:t>
            </a:r>
            <a:r>
              <a:rPr lang="fr-FR" sz="6400" dirty="0" err="1" smtClean="0">
                <a:latin typeface="Times New Roman"/>
                <a:cs typeface="Times New Roman"/>
              </a:rPr>
              <a:t>necessary</a:t>
            </a:r>
            <a:r>
              <a:rPr lang="fr-FR" sz="6400" dirty="0" smtClean="0">
                <a:latin typeface="Times New Roman"/>
                <a:cs typeface="Times New Roman"/>
              </a:rPr>
              <a:t> implication » par l’</a:t>
            </a:r>
            <a:r>
              <a:rPr lang="fr-FR" sz="6400" i="1" dirty="0" err="1" smtClean="0">
                <a:latin typeface="Times New Roman"/>
                <a:cs typeface="Times New Roman"/>
              </a:rPr>
              <a:t>European</a:t>
            </a:r>
            <a:r>
              <a:rPr lang="fr-FR" sz="6400" i="1" dirty="0" smtClean="0">
                <a:latin typeface="Times New Roman"/>
                <a:cs typeface="Times New Roman"/>
              </a:rPr>
              <a:t> </a:t>
            </a:r>
            <a:r>
              <a:rPr lang="fr-FR" sz="6400" i="1" dirty="0" err="1">
                <a:latin typeface="Times New Roman"/>
                <a:cs typeface="Times New Roman"/>
              </a:rPr>
              <a:t>C</a:t>
            </a:r>
            <a:r>
              <a:rPr lang="fr-FR" sz="6400" i="1" dirty="0" err="1" smtClean="0">
                <a:latin typeface="Times New Roman"/>
                <a:cs typeface="Times New Roman"/>
              </a:rPr>
              <a:t>ommunities</a:t>
            </a:r>
            <a:r>
              <a:rPr lang="fr-FR" sz="6400" i="1" dirty="0" smtClean="0">
                <a:latin typeface="Times New Roman"/>
                <a:cs typeface="Times New Roman"/>
              </a:rPr>
              <a:t> </a:t>
            </a:r>
            <a:r>
              <a:rPr lang="fr-FR" sz="6400" i="1" dirty="0" err="1" smtClean="0">
                <a:latin typeface="Times New Roman"/>
                <a:cs typeface="Times New Roman"/>
              </a:rPr>
              <a:t>Act</a:t>
            </a:r>
            <a:r>
              <a:rPr lang="fr-FR" sz="6400" i="1" dirty="0" smtClean="0">
                <a:latin typeface="Times New Roman"/>
                <a:cs typeface="Times New Roman"/>
              </a:rPr>
              <a:t> 1972 </a:t>
            </a:r>
            <a:r>
              <a:rPr lang="fr-FR" sz="6400" dirty="0" smtClean="0">
                <a:latin typeface="Times New Roman"/>
                <a:cs typeface="Times New Roman"/>
              </a:rPr>
              <a:t>et qu’une intervention parlementaire est nécessaire avant que le gouvernement du Royaume-Uni exerce son droit de retrait en application de l’article 50 du </a:t>
            </a:r>
            <a:r>
              <a:rPr lang="fr-FR" sz="6400" i="1" dirty="0" smtClean="0">
                <a:latin typeface="Times New Roman"/>
                <a:cs typeface="Times New Roman"/>
              </a:rPr>
              <a:t>Traité sur l’Union européenne</a:t>
            </a:r>
            <a:r>
              <a:rPr lang="fr-FR" sz="6400" dirty="0" smtClean="0">
                <a:latin typeface="Times New Roman"/>
                <a:cs typeface="Times New Roman"/>
              </a:rPr>
              <a:t>;</a:t>
            </a:r>
          </a:p>
          <a:p>
            <a:pPr marL="0" indent="0" algn="just">
              <a:spcBef>
                <a:spcPts val="0"/>
              </a:spcBef>
              <a:buNone/>
            </a:pPr>
            <a:r>
              <a:rPr lang="fr-FR" sz="6400" dirty="0" smtClean="0">
                <a:latin typeface="Times New Roman"/>
                <a:cs typeface="Times New Roman"/>
              </a:rPr>
              <a:t>-Analogie </a:t>
            </a:r>
            <a:r>
              <a:rPr lang="fr-FR" sz="6400" dirty="0" smtClean="0">
                <a:latin typeface="Times New Roman"/>
                <a:cs typeface="Times New Roman"/>
              </a:rPr>
              <a:t>avec le jugement de la Cour fédérale du Canada dans l’affaire </a:t>
            </a:r>
            <a:r>
              <a:rPr lang="fr-CA" sz="6400" b="1" i="1" u="sng" dirty="0">
                <a:latin typeface="Times New Roman"/>
                <a:cs typeface="Times New Roman"/>
                <a:hlinkClick r:id="rId3"/>
              </a:rPr>
              <a:t>Daniel Turp</a:t>
            </a:r>
            <a:r>
              <a:rPr lang="fr-CA" sz="6400" b="1" u="sng" dirty="0">
                <a:latin typeface="Times New Roman"/>
                <a:cs typeface="Times New Roman"/>
                <a:hlinkClick r:id="rId3"/>
              </a:rPr>
              <a:t> c. </a:t>
            </a:r>
            <a:r>
              <a:rPr lang="fr-CA" sz="6400" b="1" i="1" u="sng" dirty="0">
                <a:latin typeface="Times New Roman"/>
                <a:cs typeface="Times New Roman"/>
                <a:hlinkClick r:id="rId3"/>
              </a:rPr>
              <a:t>Ministre de la Justice et Procureur général du Canada</a:t>
            </a:r>
            <a:r>
              <a:rPr lang="fr-CA" sz="6400" b="1" dirty="0">
                <a:latin typeface="Times New Roman"/>
                <a:cs typeface="Times New Roman"/>
              </a:rPr>
              <a:t>, </a:t>
            </a:r>
            <a:r>
              <a:rPr lang="fr-CA" sz="6400" dirty="0">
                <a:latin typeface="Times New Roman"/>
                <a:cs typeface="Times New Roman"/>
              </a:rPr>
              <a:t>2012 CF </a:t>
            </a:r>
            <a:r>
              <a:rPr lang="fr-CA" sz="6400" dirty="0" smtClean="0">
                <a:latin typeface="Times New Roman"/>
                <a:cs typeface="Times New Roman"/>
              </a:rPr>
              <a:t>893, relative au retrait du Canada </a:t>
            </a:r>
            <a:r>
              <a:rPr lang="fr-CA" sz="6400" i="1" dirty="0" smtClean="0">
                <a:latin typeface="Times New Roman"/>
                <a:cs typeface="Times New Roman"/>
              </a:rPr>
              <a:t>du Protocole de Kyoto à la Convention-cadre des Nations Unies sur les changement climatiques</a:t>
            </a:r>
            <a:r>
              <a:rPr lang="fr-CA" sz="6400" dirty="0" smtClean="0">
                <a:latin typeface="Times New Roman"/>
                <a:cs typeface="Times New Roman"/>
              </a:rPr>
              <a:t>;</a:t>
            </a:r>
          </a:p>
          <a:p>
            <a:pPr marL="0" indent="0" algn="just">
              <a:spcBef>
                <a:spcPts val="0"/>
              </a:spcBef>
              <a:buNone/>
            </a:pPr>
            <a:endParaRPr lang="fr-CA" sz="6400" dirty="0" smtClean="0">
              <a:latin typeface="Times New Roman"/>
              <a:cs typeface="Times New Roman"/>
            </a:endParaRPr>
          </a:p>
          <a:p>
            <a:pPr marL="0" indent="0" algn="just">
              <a:spcBef>
                <a:spcPts val="0"/>
              </a:spcBef>
              <a:buNone/>
            </a:pPr>
            <a:r>
              <a:rPr lang="fr-FR" altLang="en-US" sz="6400" dirty="0" smtClean="0">
                <a:latin typeface="Times New Roman"/>
                <a:cs typeface="Times New Roman"/>
              </a:rPr>
              <a:t>- Débat </a:t>
            </a:r>
            <a:r>
              <a:rPr lang="fr-FR" altLang="en-US" sz="6400" dirty="0" smtClean="0">
                <a:latin typeface="Times New Roman"/>
                <a:cs typeface="Times New Roman"/>
              </a:rPr>
              <a:t>entourant également le rôle du Parlement d’ Écosse et de l’existence d’un possible « véto » écossais fondé sur le </a:t>
            </a:r>
            <a:r>
              <a:rPr lang="fr-FR" altLang="en-US" sz="6400" i="1" dirty="0" smtClean="0">
                <a:latin typeface="Times New Roman"/>
                <a:cs typeface="Times New Roman"/>
              </a:rPr>
              <a:t>Scotland </a:t>
            </a:r>
            <a:r>
              <a:rPr lang="fr-FR" altLang="en-US" sz="6400" i="1" dirty="0" err="1" smtClean="0">
                <a:latin typeface="Times New Roman"/>
                <a:cs typeface="Times New Roman"/>
              </a:rPr>
              <a:t>Act</a:t>
            </a:r>
            <a:r>
              <a:rPr lang="fr-FR" altLang="en-US" sz="6400" i="1" dirty="0" smtClean="0">
                <a:latin typeface="Times New Roman"/>
                <a:cs typeface="Times New Roman"/>
              </a:rPr>
              <a:t> </a:t>
            </a:r>
            <a:r>
              <a:rPr lang="fr-FR" altLang="en-US" sz="6400" i="1" dirty="0" smtClean="0">
                <a:latin typeface="Times New Roman"/>
                <a:cs typeface="Times New Roman"/>
              </a:rPr>
              <a:t>1998;</a:t>
            </a:r>
          </a:p>
          <a:p>
            <a:pPr marL="0" indent="0" algn="just">
              <a:spcBef>
                <a:spcPts val="0"/>
              </a:spcBef>
              <a:buNone/>
            </a:pPr>
            <a:r>
              <a:rPr lang="fr-FR" altLang="en-US" sz="6400" i="1" dirty="0" smtClean="0">
                <a:latin typeface="Times New Roman"/>
                <a:cs typeface="Times New Roman"/>
              </a:rPr>
              <a:t>- </a:t>
            </a:r>
            <a:r>
              <a:rPr lang="fr-FR" altLang="en-US" sz="6400" dirty="0">
                <a:latin typeface="Times New Roman"/>
                <a:cs typeface="Times New Roman"/>
              </a:rPr>
              <a:t>A</a:t>
            </a:r>
            <a:r>
              <a:rPr lang="fr-FR" altLang="en-US" sz="6400" dirty="0" smtClean="0">
                <a:latin typeface="Times New Roman"/>
                <a:cs typeface="Times New Roman"/>
              </a:rPr>
              <a:t>rgument </a:t>
            </a:r>
            <a:r>
              <a:rPr lang="fr-FR" altLang="en-US" sz="6400" dirty="0" smtClean="0">
                <a:latin typeface="Times New Roman"/>
                <a:cs typeface="Times New Roman"/>
              </a:rPr>
              <a:t>selon lequel un tel véto n’existe pas en raison du fait que l’article 28 </a:t>
            </a:r>
            <a:r>
              <a:rPr lang="fr-FR" sz="6400" dirty="0" smtClean="0">
                <a:latin typeface="Times New Roman"/>
                <a:cs typeface="Times New Roman"/>
              </a:rPr>
              <a:t>§ </a:t>
            </a:r>
            <a:r>
              <a:rPr lang="fr-FR" altLang="en-US" sz="6400" dirty="0" smtClean="0">
                <a:latin typeface="Times New Roman"/>
                <a:cs typeface="Times New Roman"/>
              </a:rPr>
              <a:t>7 </a:t>
            </a:r>
            <a:r>
              <a:rPr lang="fr-FR" altLang="en-US" sz="6400" dirty="0" smtClean="0">
                <a:latin typeface="Times New Roman"/>
                <a:cs typeface="Times New Roman"/>
              </a:rPr>
              <a:t>du </a:t>
            </a:r>
            <a:r>
              <a:rPr lang="fr-FR" altLang="en-US" sz="6400" i="1" dirty="0" smtClean="0">
                <a:latin typeface="Times New Roman"/>
                <a:cs typeface="Times New Roman"/>
              </a:rPr>
              <a:t>Scotland </a:t>
            </a:r>
            <a:r>
              <a:rPr lang="fr-FR" altLang="en-US" sz="6400" i="1" dirty="0" err="1" smtClean="0">
                <a:latin typeface="Times New Roman"/>
                <a:cs typeface="Times New Roman"/>
              </a:rPr>
              <a:t>Act</a:t>
            </a:r>
            <a:r>
              <a:rPr lang="fr-FR" altLang="en-US" sz="6400" i="1" dirty="0" smtClean="0">
                <a:latin typeface="Times New Roman"/>
                <a:cs typeface="Times New Roman"/>
              </a:rPr>
              <a:t> 1998 </a:t>
            </a:r>
            <a:r>
              <a:rPr lang="fr-FR" altLang="en-US" sz="6400" dirty="0" smtClean="0">
                <a:latin typeface="Times New Roman"/>
                <a:cs typeface="Times New Roman"/>
              </a:rPr>
              <a:t>prévoit que cette loi « </a:t>
            </a:r>
            <a:r>
              <a:rPr lang="fr-FR" sz="6400" dirty="0" err="1" smtClean="0">
                <a:latin typeface="Times New Roman"/>
                <a:cs typeface="Times New Roman"/>
              </a:rPr>
              <a:t>does</a:t>
            </a:r>
            <a:r>
              <a:rPr lang="fr-FR" sz="6400" dirty="0" smtClean="0">
                <a:latin typeface="Times New Roman"/>
                <a:cs typeface="Times New Roman"/>
              </a:rPr>
              <a:t> </a:t>
            </a:r>
            <a:r>
              <a:rPr lang="fr-FR" sz="6400" dirty="0">
                <a:latin typeface="Times New Roman"/>
                <a:cs typeface="Times New Roman"/>
              </a:rPr>
              <a:t>not affect the power of the </a:t>
            </a:r>
            <a:r>
              <a:rPr lang="fr-FR" sz="6400" dirty="0" err="1">
                <a:latin typeface="Times New Roman"/>
                <a:cs typeface="Times New Roman"/>
              </a:rPr>
              <a:t>Parliament</a:t>
            </a:r>
            <a:r>
              <a:rPr lang="fr-FR" sz="6400" dirty="0">
                <a:latin typeface="Times New Roman"/>
                <a:cs typeface="Times New Roman"/>
              </a:rPr>
              <a:t> of the United </a:t>
            </a:r>
            <a:r>
              <a:rPr lang="fr-FR" sz="6400" dirty="0" err="1">
                <a:latin typeface="Times New Roman"/>
                <a:cs typeface="Times New Roman"/>
              </a:rPr>
              <a:t>Kingdom</a:t>
            </a:r>
            <a:r>
              <a:rPr lang="fr-FR" sz="6400" dirty="0">
                <a:latin typeface="Times New Roman"/>
                <a:cs typeface="Times New Roman"/>
              </a:rPr>
              <a:t> to </a:t>
            </a:r>
            <a:r>
              <a:rPr lang="fr-FR" sz="6400" dirty="0" err="1">
                <a:latin typeface="Times New Roman"/>
                <a:cs typeface="Times New Roman"/>
              </a:rPr>
              <a:t>make</a:t>
            </a:r>
            <a:r>
              <a:rPr lang="fr-FR" sz="6400" dirty="0">
                <a:latin typeface="Times New Roman"/>
                <a:cs typeface="Times New Roman"/>
              </a:rPr>
              <a:t> </a:t>
            </a:r>
            <a:r>
              <a:rPr lang="fr-FR" sz="6400" dirty="0" err="1">
                <a:latin typeface="Times New Roman"/>
                <a:cs typeface="Times New Roman"/>
              </a:rPr>
              <a:t>laws</a:t>
            </a:r>
            <a:r>
              <a:rPr lang="fr-FR" sz="6400" dirty="0">
                <a:latin typeface="Times New Roman"/>
                <a:cs typeface="Times New Roman"/>
              </a:rPr>
              <a:t> for Scotland</a:t>
            </a:r>
            <a:r>
              <a:rPr lang="fr-FR" sz="6400" dirty="0" smtClean="0">
                <a:latin typeface="Times New Roman"/>
                <a:cs typeface="Times New Roman"/>
              </a:rPr>
              <a:t>. »</a:t>
            </a:r>
            <a:r>
              <a:rPr lang="fr-FR" sz="6400" u="sng" baseline="30000" dirty="0">
                <a:latin typeface="Times New Roman"/>
                <a:cs typeface="Times New Roman"/>
              </a:rPr>
              <a:t>.</a:t>
            </a:r>
            <a:endParaRPr lang="fr-CA" sz="6400" dirty="0">
              <a:latin typeface="Times New Roman"/>
              <a:cs typeface="Times New Roman"/>
            </a:endParaRPr>
          </a:p>
          <a:p>
            <a:pPr algn="just">
              <a:spcBef>
                <a:spcPts val="0"/>
              </a:spcBef>
              <a:buFontTx/>
              <a:buChar char="-"/>
            </a:pPr>
            <a:endParaRPr lang="fr-CA" altLang="en-US" sz="64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endParaRPr lang="fr-BE" sz="1100" dirty="0">
              <a:latin typeface="Times New Roman"/>
              <a:cs typeface="Times New Roman"/>
            </a:endParaRPr>
          </a:p>
        </p:txBody>
      </p:sp>
    </p:spTree>
    <p:extLst>
      <p:ext uri="{BB962C8B-B14F-4D97-AF65-F5344CB8AC3E}">
        <p14:creationId xmlns:p14="http://schemas.microsoft.com/office/powerpoint/2010/main" val="10968386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6501</TotalTime>
  <Words>947</Words>
  <Application>Microsoft Macintosh PowerPoint</Application>
  <PresentationFormat>Présentation à l'écran (4:3)</PresentationFormat>
  <Paragraphs>134</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Origine</vt:lpstr>
      <vt:lpstr>Présentation PowerPoint</vt:lpstr>
      <vt:lpstr>De quelques aspects institutionnels et constitutionnels du Brexit</vt:lpstr>
      <vt:lpstr>De quelques aspects institutionnels et constitutionnels du Brexit</vt:lpstr>
      <vt:lpstr>De quelques aspects institutionnels et constitutionnels du Brexit</vt:lpstr>
      <vt:lpstr>De quelques aspects institutionnels et constitutionnels du Brexit</vt:lpstr>
      <vt:lpstr>De quelques aspects institutionnels et constitutionnels du Brexit</vt:lpstr>
      <vt:lpstr>De quelques aspects institutionnels et constitutionnels du Brexit</vt:lpstr>
      <vt:lpstr>De quelques aspects institutionnels et constitutionnels du Brexit</vt:lpstr>
      <vt:lpstr>De quelques aspects institutionnels et constitutionnels du Brexit</vt:lpstr>
      <vt:lpstr>De quelques aspects institutionnels et constitutionnels du Brexit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799</cp:revision>
  <dcterms:created xsi:type="dcterms:W3CDTF">2015-10-01T15:57:45Z</dcterms:created>
  <dcterms:modified xsi:type="dcterms:W3CDTF">2016-10-20T11:37:17Z</dcterms:modified>
</cp:coreProperties>
</file>