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14" r:id="rId3"/>
    <p:sldId id="316" r:id="rId4"/>
    <p:sldId id="317" r:id="rId5"/>
    <p:sldId id="312" r:id="rId6"/>
    <p:sldId id="308" r:id="rId7"/>
    <p:sldId id="315"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6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29/10/15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29/10/15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29/10/15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29/10/15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29/10/15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29/10/15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29/10/15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29/10/15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29/10/15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29/10/15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29/10/15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29/10/15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29/10/15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igitalcommons.wcl.american.edu/cgi/viewcontent.cgi?article=1717&amp;context=auilr" TargetMode="External"/><Relationship Id="rId3" Type="http://schemas.openxmlformats.org/officeDocument/2006/relationships/hyperlink" Target="http://www.palermo.edu/Archivos_content/derecho/pdf/international-human-righ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gislation.gov.uk/aep/Edw1cc1929/25/9/introduc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igitalcommons.wcl.american.edu/cgi/viewcontent.cgi?article=1717&amp;context=auil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lermo.edu/Archivos_content/derecho/pdf/international-human-righs.pdf" TargetMode="Externa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t.soquij.ca/Qi53A" TargetMode="External"/><Relationship Id="rId4" Type="http://schemas.openxmlformats.org/officeDocument/2006/relationships/hyperlink" Target="http://laws-lois.justice.gc.ca/fra/const/page-15.html" TargetMode="External"/><Relationship Id="rId5" Type="http://schemas.openxmlformats.org/officeDocument/2006/relationships/hyperlink" Target="http://scc-csc.lexum.com/scc-csc/scc-csc/fr/14384/1/document.do" TargetMode="External"/><Relationship Id="rId6" Type="http://schemas.openxmlformats.org/officeDocument/2006/relationships/hyperlink" Target="http://rs.sqdi.org/volumes/11.2_-_rivet.pdf" TargetMode="External"/><Relationship Id="rId1" Type="http://schemas.openxmlformats.org/officeDocument/2006/relationships/slideLayout" Target="../slideLayouts/slideLayout2.xml"/><Relationship Id="rId2" Type="http://schemas.openxmlformats.org/officeDocument/2006/relationships/hyperlink" Target="http://www2.publicationsduquebec.gouv.qc.ca/dynamicSearch/telecharge.php?type=2&amp;file=/C_12/C12.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9</a:t>
            </a:r>
            <a:br>
              <a:rPr lang="fr-FR" altLang="en-US" sz="2700" dirty="0" smtClean="0">
                <a:solidFill>
                  <a:srgbClr val="002060"/>
                </a:solidFill>
              </a:rPr>
            </a:br>
            <a:r>
              <a:rPr lang="fr-CA" sz="2000" b="1" dirty="0" smtClean="0"/>
              <a:t>Le droit constitutionnel comparé des droits fondamentaux</a:t>
            </a:r>
            <a:br>
              <a:rPr lang="fr-CA" sz="2000" b="1" dirty="0" smtClean="0"/>
            </a:br>
            <a:r>
              <a:rPr lang="fr-CA" sz="2000" b="1" dirty="0" smtClean="0"/>
              <a:t>et le droit international </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pic>
        <p:nvPicPr>
          <p:cNvPr id="13" name="Image 12" descr="220px-Magna_Carta_(British_Library_Cotton_MS_Augustus_II.106).jpg"/>
          <p:cNvPicPr>
            <a:picLocks noChangeAspect="1"/>
          </p:cNvPicPr>
          <p:nvPr/>
        </p:nvPicPr>
        <p:blipFill>
          <a:blip r:embed="rId3"/>
          <a:stretch>
            <a:fillRect/>
          </a:stretch>
        </p:blipFill>
        <p:spPr>
          <a:xfrm>
            <a:off x="990600" y="609600"/>
            <a:ext cx="3886200" cy="2596688"/>
          </a:xfrm>
          <a:prstGeom prst="rect">
            <a:avLst/>
          </a:prstGeom>
        </p:spPr>
      </p:pic>
      <p:pic>
        <p:nvPicPr>
          <p:cNvPr id="14" name="Image 13" descr="Capture d’écran 2015-10-29 à 07.55.46.png"/>
          <p:cNvPicPr>
            <a:picLocks noChangeAspect="1"/>
          </p:cNvPicPr>
          <p:nvPr/>
        </p:nvPicPr>
        <p:blipFill>
          <a:blip r:embed="rId4"/>
          <a:stretch>
            <a:fillRect/>
          </a:stretch>
        </p:blipFill>
        <p:spPr>
          <a:xfrm>
            <a:off x="5105400" y="685800"/>
            <a:ext cx="3196590" cy="245105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 droit constitutionnel comparé des  des droits fondamentaux et le droit international</a:t>
            </a:r>
            <a:r>
              <a:rPr lang="fr-CA" sz="1800" dirty="0" smtClean="0"/>
              <a:t/>
            </a:r>
            <a:br>
              <a:rPr lang="fr-CA" sz="1800" dirty="0" smtClean="0"/>
            </a:b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762000"/>
            <a:ext cx="8229600" cy="5562600"/>
          </a:xfrm>
        </p:spPr>
        <p:txBody>
          <a:bodyPr>
            <a:normAutofit/>
          </a:bodyPr>
          <a:lstStyle/>
          <a:p>
            <a:pPr algn="ctr">
              <a:buNone/>
            </a:pPr>
            <a:r>
              <a:rPr lang="fr-CA" sz="1200" b="1" dirty="0" smtClean="0">
                <a:solidFill>
                  <a:srgbClr val="002060"/>
                </a:solidFill>
                <a:latin typeface="Arial"/>
                <a:cs typeface="Arial"/>
              </a:rPr>
              <a:t>PLAN DU COURS N</a:t>
            </a:r>
            <a:r>
              <a:rPr lang="fr-CA" sz="1200" b="1" baseline="30000" dirty="0" smtClean="0">
                <a:latin typeface="Arial"/>
                <a:cs typeface="Arial"/>
              </a:rPr>
              <a:t>o</a:t>
            </a:r>
            <a:r>
              <a:rPr lang="fr-CA" sz="1200" b="1" dirty="0" smtClean="0">
                <a:solidFill>
                  <a:srgbClr val="002060"/>
                </a:solidFill>
                <a:latin typeface="Arial"/>
                <a:cs typeface="Arial"/>
              </a:rPr>
              <a:t> 9</a:t>
            </a:r>
            <a:br>
              <a:rPr lang="fr-CA" sz="1200" b="1" dirty="0" smtClean="0">
                <a:solidFill>
                  <a:srgbClr val="002060"/>
                </a:solidFill>
                <a:latin typeface="Arial"/>
                <a:cs typeface="Arial"/>
              </a:rPr>
            </a:br>
            <a:r>
              <a:rPr lang="fr-CA" sz="1200" b="1" dirty="0" smtClean="0">
                <a:solidFill>
                  <a:srgbClr val="002060"/>
                </a:solidFill>
                <a:latin typeface="Arial"/>
                <a:cs typeface="Arial"/>
              </a:rPr>
              <a:t> </a:t>
            </a:r>
          </a:p>
          <a:p>
            <a:pPr lvl="0">
              <a:buNone/>
            </a:pPr>
            <a:r>
              <a:rPr lang="fr-FR" sz="1200" b="1" dirty="0" smtClean="0"/>
              <a:t>I- LE DROIT ANGLO-AMÉRICAIN ET FRANÇAIS DES DROITS FONDAMENTAUX</a:t>
            </a:r>
            <a:endParaRPr lang="fr-FR" sz="1200" dirty="0" smtClean="0"/>
          </a:p>
          <a:p>
            <a:pPr>
              <a:buNone/>
            </a:pPr>
            <a:r>
              <a:rPr lang="fr-FR" sz="1200" dirty="0" smtClean="0"/>
              <a:t>    A- Le droit anglo-américain des droits fondamentaux et le droit international</a:t>
            </a:r>
            <a:endParaRPr lang="fr-CA" sz="1200" dirty="0" smtClean="0"/>
          </a:p>
          <a:p>
            <a:pPr>
              <a:buNone/>
            </a:pPr>
            <a:r>
              <a:rPr lang="fr-FR" sz="1200" dirty="0" smtClean="0"/>
              <a:t>    B- Le droit français des droits fondamentaux et le droit international</a:t>
            </a:r>
            <a:endParaRPr lang="fr-CA" sz="1200" dirty="0" smtClean="0"/>
          </a:p>
          <a:p>
            <a:pPr lvl="0">
              <a:buNone/>
            </a:pPr>
            <a:r>
              <a:rPr lang="fr-FR" sz="1200" b="1" dirty="0" smtClean="0"/>
              <a:t>II- LE DROIT ARGENTIN ET SUD-AFRICAIN ES DROITS FONDAMENTAUX</a:t>
            </a:r>
            <a:endParaRPr lang="fr-CA" sz="1200" b="1" dirty="0" smtClean="0"/>
          </a:p>
          <a:p>
            <a:pPr lvl="0">
              <a:buNone/>
            </a:pPr>
            <a:r>
              <a:rPr lang="fr-CA" sz="1200" b="1" dirty="0" smtClean="0"/>
              <a:t>	A- </a:t>
            </a:r>
            <a:r>
              <a:rPr lang="fr-FR" sz="1200" dirty="0" smtClean="0"/>
              <a:t>Le droit argentin des droits fondamentaux et le droit international</a:t>
            </a:r>
            <a:endParaRPr lang="fr-CA" sz="1200" dirty="0" smtClean="0"/>
          </a:p>
          <a:p>
            <a:pPr lvl="0">
              <a:buNone/>
            </a:pPr>
            <a:r>
              <a:rPr lang="fr-FR" sz="1200" dirty="0" smtClean="0"/>
              <a:t>	B- Le droit sud-africain des droits fondamentaux et le droit international</a:t>
            </a:r>
            <a:endParaRPr lang="fr-CA" sz="1200" dirty="0" smtClean="0"/>
          </a:p>
          <a:p>
            <a:pPr algn="ctr">
              <a:buNone/>
            </a:pPr>
            <a:r>
              <a:rPr lang="fr-CA" sz="1200" b="1" dirty="0" smtClean="0"/>
              <a:t>PROGRAMME DE LECTURES</a:t>
            </a:r>
            <a:r>
              <a:rPr lang="fr-CA" sz="1200" dirty="0" smtClean="0"/>
              <a:t> </a:t>
            </a:r>
          </a:p>
          <a:p>
            <a:pPr>
              <a:buNone/>
            </a:pPr>
            <a:r>
              <a:rPr lang="fr-CA" sz="1200" i="1" dirty="0" smtClean="0"/>
              <a:t>Lectures obligatoires</a:t>
            </a:r>
            <a:r>
              <a:rPr lang="fr-CA" sz="1200" dirty="0" smtClean="0"/>
              <a:t> :</a:t>
            </a:r>
            <a:br>
              <a:rPr lang="fr-CA" sz="1200" dirty="0" smtClean="0"/>
            </a:br>
            <a:endParaRPr lang="fr-CA" sz="1200" dirty="0" smtClean="0"/>
          </a:p>
          <a:p>
            <a:pPr>
              <a:spcBef>
                <a:spcPts val="0"/>
              </a:spcBef>
              <a:buNone/>
            </a:pPr>
            <a:r>
              <a:rPr lang="fr-CA" sz="1200" dirty="0" smtClean="0"/>
              <a:t>Document </a:t>
            </a:r>
            <a:r>
              <a:rPr lang="fr-FR" sz="1200" dirty="0" smtClean="0"/>
              <a:t>n</a:t>
            </a:r>
            <a:r>
              <a:rPr lang="fr-FR" sz="1200" baseline="30000" dirty="0" smtClean="0"/>
              <a:t>o</a:t>
            </a:r>
            <a:r>
              <a:rPr lang="fr-FR" sz="1200" dirty="0" smtClean="0"/>
              <a:t> 128 </a:t>
            </a:r>
            <a:r>
              <a:rPr lang="fr-CA" sz="1200" i="1" dirty="0" smtClean="0"/>
              <a:t>: Human Rights Ac</a:t>
            </a:r>
            <a:r>
              <a:rPr lang="fr-CA" sz="1200" dirty="0" smtClean="0"/>
              <a:t>t, art. 1 à 21</a:t>
            </a:r>
          </a:p>
          <a:p>
            <a:pPr>
              <a:spcBef>
                <a:spcPts val="0"/>
              </a:spcBef>
              <a:buNone/>
            </a:pPr>
            <a:r>
              <a:rPr lang="fr-CA" sz="1200" dirty="0" smtClean="0"/>
              <a:t>Document </a:t>
            </a:r>
            <a:r>
              <a:rPr lang="fr-FR" sz="1200" dirty="0" smtClean="0"/>
              <a:t>n</a:t>
            </a:r>
            <a:r>
              <a:rPr lang="fr-FR" sz="1200" baseline="30000" dirty="0" smtClean="0"/>
              <a:t>o</a:t>
            </a:r>
            <a:r>
              <a:rPr lang="fr-FR" sz="1200" dirty="0" smtClean="0"/>
              <a:t> 120 </a:t>
            </a:r>
            <a:r>
              <a:rPr lang="fr-CA" sz="1200" dirty="0" smtClean="0"/>
              <a:t>: </a:t>
            </a:r>
            <a:r>
              <a:rPr lang="fr-CA" sz="1200" i="1" dirty="0" smtClean="0"/>
              <a:t>American Bill of Rights</a:t>
            </a:r>
          </a:p>
          <a:p>
            <a:pPr>
              <a:spcBef>
                <a:spcPts val="0"/>
              </a:spcBef>
              <a:buNone/>
            </a:pPr>
            <a:r>
              <a:rPr lang="fr-FR" sz="1200" dirty="0" smtClean="0"/>
              <a:t>Document n</a:t>
            </a:r>
            <a:r>
              <a:rPr lang="fr-FR" sz="1200" baseline="30000" dirty="0" smtClean="0"/>
              <a:t>o</a:t>
            </a:r>
            <a:r>
              <a:rPr lang="fr-FR" sz="1200" dirty="0" smtClean="0"/>
              <a:t> 121 : </a:t>
            </a:r>
            <a:r>
              <a:rPr lang="fr-FR" sz="1200" i="1" dirty="0" smtClean="0"/>
              <a:t>Déclaration [française] de droits de l’Homme et du Citoyen et autres normes constitutionnelles</a:t>
            </a:r>
            <a:endParaRPr lang="fr-CA" sz="1200" dirty="0" smtClean="0"/>
          </a:p>
          <a:p>
            <a:pPr>
              <a:spcBef>
                <a:spcPts val="0"/>
              </a:spcBef>
              <a:buNone/>
            </a:pPr>
            <a:r>
              <a:rPr lang="fr-CA" sz="1200" dirty="0" smtClean="0"/>
              <a:t>Document n</a:t>
            </a:r>
            <a:r>
              <a:rPr lang="fr-CA" sz="1200" baseline="30000" dirty="0" smtClean="0"/>
              <a:t>o</a:t>
            </a:r>
            <a:r>
              <a:rPr lang="fr-CA" sz="1200" dirty="0" smtClean="0"/>
              <a:t> 113 : </a:t>
            </a:r>
            <a:r>
              <a:rPr lang="fr-CA" sz="1200" i="1" dirty="0" smtClean="0"/>
              <a:t>Constitution de l’Argentine</a:t>
            </a:r>
            <a:r>
              <a:rPr lang="fr-CA" sz="1200" dirty="0" smtClean="0"/>
              <a:t>, art. 75 </a:t>
            </a:r>
            <a:r>
              <a:rPr lang="fr-FR" sz="1200" i="1" dirty="0" smtClean="0">
                <a:latin typeface="Arial"/>
                <a:cs typeface="Arial"/>
              </a:rPr>
              <a:t>§</a:t>
            </a:r>
            <a:r>
              <a:rPr lang="fr-CA" sz="1200" dirty="0" smtClean="0"/>
              <a:t> 22.</a:t>
            </a:r>
          </a:p>
          <a:p>
            <a:pPr>
              <a:spcBef>
                <a:spcPts val="0"/>
              </a:spcBef>
              <a:buNone/>
            </a:pPr>
            <a:r>
              <a:rPr lang="fr-CA" sz="1200" dirty="0" smtClean="0"/>
              <a:t>Document n</a:t>
            </a:r>
            <a:r>
              <a:rPr lang="fr-CA" sz="1200" baseline="30000" dirty="0" smtClean="0"/>
              <a:t>o</a:t>
            </a:r>
            <a:r>
              <a:rPr lang="fr-CA" sz="1200" dirty="0" smtClean="0"/>
              <a:t> 111 : </a:t>
            </a:r>
            <a:r>
              <a:rPr lang="fr-CA" sz="1200" i="1" dirty="0" smtClean="0"/>
              <a:t>Constitution d’Afrique du Sud, </a:t>
            </a:r>
            <a:r>
              <a:rPr lang="fr-CA" sz="1200" dirty="0" smtClean="0"/>
              <a:t>art. 35 (3) (l), 37 (4) (b) (i) et 39 (1) (b)</a:t>
            </a:r>
          </a:p>
          <a:p>
            <a:pPr>
              <a:lnSpc>
                <a:spcPct val="120000"/>
              </a:lnSpc>
              <a:buNone/>
            </a:pPr>
            <a:r>
              <a:rPr lang="fr-CA" sz="1200" i="1" dirty="0" smtClean="0"/>
              <a:t>Lectures optionnelles :</a:t>
            </a:r>
          </a:p>
          <a:p>
            <a:pPr>
              <a:spcBef>
                <a:spcPts val="0"/>
              </a:spcBef>
              <a:buNone/>
            </a:pPr>
            <a:r>
              <a:rPr lang="fr-CA" sz="1200" dirty="0" smtClean="0"/>
              <a:t>Document </a:t>
            </a:r>
            <a:r>
              <a:rPr lang="fr-FR" sz="1200" dirty="0" smtClean="0"/>
              <a:t>n</a:t>
            </a:r>
            <a:r>
              <a:rPr lang="fr-FR" sz="1200" baseline="30000" dirty="0" smtClean="0"/>
              <a:t>o</a:t>
            </a:r>
            <a:r>
              <a:rPr lang="fr-FR" sz="1200" dirty="0" smtClean="0"/>
              <a:t> 127 </a:t>
            </a:r>
            <a:r>
              <a:rPr lang="fr-CA" sz="1200" dirty="0" smtClean="0"/>
              <a:t>: </a:t>
            </a:r>
            <a:r>
              <a:rPr lang="fr-CA" sz="1200" i="1" dirty="0" smtClean="0"/>
              <a:t>Magna Carta</a:t>
            </a:r>
          </a:p>
          <a:p>
            <a:pPr>
              <a:spcBef>
                <a:spcPts val="0"/>
              </a:spcBef>
              <a:buNone/>
            </a:pPr>
            <a:r>
              <a:rPr lang="fr-CA" sz="1200" dirty="0" smtClean="0"/>
              <a:t>Document </a:t>
            </a:r>
            <a:r>
              <a:rPr lang="fr-FR" sz="1200" dirty="0" smtClean="0"/>
              <a:t>n</a:t>
            </a:r>
            <a:r>
              <a:rPr lang="fr-FR" sz="1200" baseline="30000" dirty="0" smtClean="0"/>
              <a:t>o</a:t>
            </a:r>
            <a:r>
              <a:rPr lang="fr-FR" sz="1200" dirty="0" smtClean="0"/>
              <a:t> 128 </a:t>
            </a:r>
            <a:r>
              <a:rPr lang="fr-CA" sz="1200" dirty="0" smtClean="0"/>
              <a:t>: </a:t>
            </a:r>
            <a:r>
              <a:rPr lang="fr-CA" sz="1200" i="1" dirty="0" smtClean="0"/>
              <a:t>English Bill of Rights</a:t>
            </a:r>
          </a:p>
          <a:p>
            <a:pPr algn="just">
              <a:spcBef>
                <a:spcPts val="0"/>
              </a:spcBef>
              <a:buNone/>
            </a:pPr>
            <a:r>
              <a:rPr lang="fr-CA" sz="1200" dirty="0" smtClean="0"/>
              <a:t>Document n</a:t>
            </a:r>
            <a:r>
              <a:rPr lang="fr-CA" sz="1200" baseline="30000" dirty="0" smtClean="0"/>
              <a:t>o</a:t>
            </a:r>
            <a:r>
              <a:rPr lang="fr-CA" sz="1200" dirty="0" smtClean="0"/>
              <a:t> 130.1 : Ruth GINSBURG, </a:t>
            </a:r>
            <a:r>
              <a:rPr lang="fr-CA" sz="1200" b="1" dirty="0" smtClean="0"/>
              <a:t>« </a:t>
            </a:r>
            <a:r>
              <a:rPr lang="fr-FR" sz="1200" b="1" u="sng" dirty="0" smtClean="0">
                <a:hlinkClick r:id="rId2"/>
              </a:rPr>
              <a:t>A Decent respect to the opinions of human kind […]</a:t>
            </a:r>
            <a:r>
              <a:rPr lang="fr-CA" sz="1200" b="1" dirty="0" smtClean="0"/>
              <a:t> </a:t>
            </a:r>
            <a:r>
              <a:rPr lang="fr-CA" sz="1200" dirty="0" smtClean="0"/>
              <a:t>» (2006)</a:t>
            </a:r>
          </a:p>
          <a:p>
            <a:pPr algn="just">
              <a:spcBef>
                <a:spcPts val="0"/>
              </a:spcBef>
              <a:buNone/>
            </a:pPr>
            <a:r>
              <a:rPr lang="fr-CA" sz="1200" dirty="0" smtClean="0"/>
              <a:t>Document n</a:t>
            </a:r>
            <a:r>
              <a:rPr lang="fr-CA" sz="1200" baseline="30000" dirty="0" smtClean="0"/>
              <a:t>o</a:t>
            </a:r>
            <a:r>
              <a:rPr lang="fr-CA" sz="1200" dirty="0" smtClean="0"/>
              <a:t> 130.2 : Penelope E. ANDREWS, « </a:t>
            </a:r>
            <a:r>
              <a:rPr lang="fr-CA" sz="1200" b="1" u="sng" dirty="0" smtClean="0">
                <a:hlinkClick r:id="rId3"/>
              </a:rPr>
              <a:t>Incorporating International Human Rights in National Constitutions : the South African Experience</a:t>
            </a:r>
            <a:r>
              <a:rPr lang="fr-CA" sz="1200" dirty="0" smtClean="0"/>
              <a:t> » (2008)</a:t>
            </a:r>
          </a:p>
          <a:p>
            <a:pPr>
              <a:lnSpc>
                <a:spcPct val="120000"/>
              </a:lnSpc>
              <a:buNone/>
            </a:pPr>
            <a:endParaRPr lang="fr-CA" altLang="en-US"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6</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r>
              <a:rPr lang="fr-CA" sz="1800" b="1" dirty="0" smtClean="0"/>
              <a:t>Le droit constitutionnel comparé des droits fondamentaux et le droit internationale</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fontScale="25000" lnSpcReduction="20000"/>
          </a:bodyPr>
          <a:lstStyle/>
          <a:p>
            <a:pPr lvl="0" algn="just">
              <a:buNone/>
            </a:pPr>
            <a:r>
              <a:rPr lang="fr-FR" sz="4800" b="1" dirty="0" smtClean="0"/>
              <a:t>I- LE DROIT ANGLO-AMÉRICAIN ET FRANÇAIS DES DROITS FONDAMENTAUX</a:t>
            </a:r>
            <a:br>
              <a:rPr lang="fr-FR" sz="4800" b="1" dirty="0" smtClean="0"/>
            </a:br>
            <a:endParaRPr lang="fr-FR" sz="4800" dirty="0" smtClean="0"/>
          </a:p>
          <a:p>
            <a:pPr algn="just">
              <a:buNone/>
            </a:pPr>
            <a:r>
              <a:rPr lang="fr-FR" sz="4800" b="1" dirty="0" smtClean="0"/>
              <a:t>    A- Le droit britannique américain des droits fondamentaux et le droit international</a:t>
            </a:r>
            <a:r>
              <a:rPr lang="fr-CA" sz="4800" b="1" dirty="0" smtClean="0"/>
              <a:t/>
            </a:r>
            <a:br>
              <a:rPr lang="fr-CA" sz="4800" b="1" dirty="0" smtClean="0"/>
            </a:br>
            <a:endParaRPr lang="fr-CA" sz="4800" dirty="0" smtClean="0"/>
          </a:p>
          <a:p>
            <a:pPr algn="just">
              <a:buNone/>
            </a:pPr>
            <a:r>
              <a:rPr lang="fr-CA" sz="4800" dirty="0" smtClean="0"/>
              <a:t> Le droit britannique :</a:t>
            </a:r>
          </a:p>
          <a:p>
            <a:pPr algn="just">
              <a:spcBef>
                <a:spcPts val="0"/>
              </a:spcBef>
              <a:buNone/>
            </a:pPr>
            <a:endParaRPr lang="fr-CA" sz="4800" dirty="0" smtClean="0"/>
          </a:p>
          <a:p>
            <a:pPr algn="just">
              <a:spcBef>
                <a:spcPts val="0"/>
              </a:spcBef>
              <a:buFontTx/>
              <a:buChar char="-"/>
            </a:pPr>
            <a:r>
              <a:rPr lang="fr-CA" sz="4800" dirty="0" smtClean="0"/>
              <a:t>Adoption de la </a:t>
            </a:r>
            <a:r>
              <a:rPr lang="fr-CA" sz="4800" b="1" i="1" dirty="0" smtClean="0"/>
              <a:t>Magna Carta </a:t>
            </a:r>
            <a:r>
              <a:rPr lang="fr-CA" sz="4800" dirty="0" smtClean="0"/>
              <a:t>(Document </a:t>
            </a:r>
            <a:r>
              <a:rPr lang="fr-FR" sz="4800" dirty="0" smtClean="0"/>
              <a:t>n</a:t>
            </a:r>
            <a:r>
              <a:rPr lang="fr-FR" sz="4800" baseline="30000" dirty="0" smtClean="0"/>
              <a:t>o</a:t>
            </a:r>
            <a:r>
              <a:rPr lang="fr-FR" sz="4800" dirty="0" smtClean="0"/>
              <a:t> 125) le 15 juin 1215, il y a 800 ans.</a:t>
            </a:r>
          </a:p>
          <a:p>
            <a:pPr algn="just">
              <a:spcBef>
                <a:spcPts val="0"/>
              </a:spcBef>
              <a:buFontTx/>
              <a:buChar char="-"/>
            </a:pPr>
            <a:endParaRPr lang="fr-CA" sz="4800" i="1" dirty="0" smtClean="0"/>
          </a:p>
          <a:p>
            <a:pPr algn="just">
              <a:spcBef>
                <a:spcPts val="0"/>
              </a:spcBef>
              <a:buFontTx/>
              <a:buChar char="-"/>
            </a:pPr>
            <a:r>
              <a:rPr lang="fr-CA" sz="4800" dirty="0" smtClean="0"/>
              <a:t>Clauses importantes de cette </a:t>
            </a:r>
            <a:r>
              <a:rPr lang="fr-CA" sz="4800" i="1" dirty="0" smtClean="0"/>
              <a:t>Grande Charte </a:t>
            </a:r>
            <a:r>
              <a:rPr lang="fr-CA" sz="4800" dirty="0" smtClean="0"/>
              <a:t>: article 1 (liberté de l’Église d’Angleterre), 39 et 40 (garanties juridiques) et 61 (Assemblée des barons);</a:t>
            </a:r>
          </a:p>
          <a:p>
            <a:pPr algn="just">
              <a:spcBef>
                <a:spcPts val="0"/>
              </a:spcBef>
              <a:buFontTx/>
              <a:buChar char="-"/>
            </a:pPr>
            <a:r>
              <a:rPr lang="fr-CA" sz="4800" dirty="0" smtClean="0"/>
              <a:t> Ces articles de la </a:t>
            </a:r>
            <a:r>
              <a:rPr lang="fr-CA" sz="4800" i="1" dirty="0" smtClean="0"/>
              <a:t>Grande Charte </a:t>
            </a:r>
            <a:r>
              <a:rPr lang="fr-CA" sz="4800" dirty="0" smtClean="0"/>
              <a:t>ont survécu et se trouvent dans le texte de la </a:t>
            </a:r>
            <a:r>
              <a:rPr lang="fr-FR" sz="4800" i="1" dirty="0" smtClean="0"/>
              <a:t> </a:t>
            </a:r>
            <a:r>
              <a:rPr lang="fr-FR" sz="4800" b="1" i="1" u="sng" dirty="0" smtClean="0">
                <a:hlinkClick r:id="rId2"/>
              </a:rPr>
              <a:t>Magna Carta (1297</a:t>
            </a:r>
            <a:r>
              <a:rPr lang="fr-FR" sz="4800" i="1" u="sng" dirty="0" smtClean="0">
                <a:hlinkClick r:id="rId2"/>
              </a:rPr>
              <a:t>)</a:t>
            </a:r>
            <a:r>
              <a:rPr lang="fr-CA" sz="4800" i="1" dirty="0" smtClean="0"/>
              <a:t>, toujours en vigueur, </a:t>
            </a:r>
            <a:r>
              <a:rPr lang="fr-CA" sz="4800" dirty="0" smtClean="0"/>
              <a:t>aux articles 1 et 29;</a:t>
            </a:r>
          </a:p>
          <a:p>
            <a:pPr algn="just">
              <a:spcBef>
                <a:spcPts val="0"/>
              </a:spcBef>
              <a:buFontTx/>
              <a:buChar char="-"/>
            </a:pPr>
            <a:endParaRPr lang="fr-CA" sz="4800" i="1" dirty="0" smtClean="0"/>
          </a:p>
          <a:p>
            <a:pPr algn="just">
              <a:spcBef>
                <a:spcPts val="0"/>
              </a:spcBef>
              <a:buFontTx/>
              <a:buChar char="-"/>
            </a:pPr>
            <a:r>
              <a:rPr lang="fr-CA" sz="4800" b="1" i="1" dirty="0" smtClean="0"/>
              <a:t>Petition of Rights</a:t>
            </a:r>
            <a:r>
              <a:rPr lang="fr-CA" sz="4800" dirty="0" smtClean="0"/>
              <a:t>, 1628 :</a:t>
            </a:r>
          </a:p>
          <a:p>
            <a:pPr algn="just">
              <a:spcBef>
                <a:spcPts val="0"/>
              </a:spcBef>
              <a:buFontTx/>
              <a:buChar char="-"/>
            </a:pPr>
            <a:r>
              <a:rPr lang="fr-CA" sz="4800" dirty="0" smtClean="0"/>
              <a:t>  </a:t>
            </a:r>
          </a:p>
          <a:p>
            <a:pPr algn="just">
              <a:spcBef>
                <a:spcPts val="0"/>
              </a:spcBef>
              <a:buFontTx/>
              <a:buChar char="-"/>
            </a:pPr>
            <a:r>
              <a:rPr lang="fr-CA" sz="4800" i="1" dirty="0" smtClean="0"/>
              <a:t>Habeus Corpus Act, de 1640, mais aussi surtout </a:t>
            </a:r>
            <a:r>
              <a:rPr lang="fr-CA" sz="4800" b="1" i="1" dirty="0" smtClean="0"/>
              <a:t>Habeus Corpus Act,, 1679 </a:t>
            </a:r>
            <a:r>
              <a:rPr lang="fr-CA" sz="4800" dirty="0" smtClean="0"/>
              <a:t>(Document </a:t>
            </a:r>
            <a:r>
              <a:rPr lang="fr-FR" sz="4800" dirty="0" smtClean="0"/>
              <a:t>n</a:t>
            </a:r>
            <a:r>
              <a:rPr lang="fr-FR" sz="4800" baseline="30000" dirty="0" smtClean="0"/>
              <a:t>o</a:t>
            </a:r>
            <a:r>
              <a:rPr lang="fr-FR" sz="4800" dirty="0" smtClean="0"/>
              <a:t> 126) (</a:t>
            </a:r>
            <a:r>
              <a:rPr sz="4800" i="1" dirty="0" smtClean="0"/>
              <a:t>An Act for the better securing the Liberty of the Subject, and for Prevention of Imprisonment beyond the Seas</a:t>
            </a:r>
            <a:r>
              <a:rPr lang="fr-CA" sz="4800" dirty="0" smtClean="0"/>
              <a:t>), art. II;</a:t>
            </a:r>
          </a:p>
          <a:p>
            <a:pPr algn="just">
              <a:spcBef>
                <a:spcPts val="0"/>
              </a:spcBef>
              <a:buFontTx/>
              <a:buChar char="-"/>
            </a:pPr>
            <a:endParaRPr lang="fr-FR" sz="4800" dirty="0" smtClean="0"/>
          </a:p>
          <a:p>
            <a:pPr algn="just">
              <a:spcBef>
                <a:spcPts val="0"/>
              </a:spcBef>
              <a:buNone/>
            </a:pPr>
            <a:r>
              <a:rPr lang="fr-FR" sz="4800" dirty="0" smtClean="0"/>
              <a:t> </a:t>
            </a:r>
            <a:r>
              <a:rPr lang="fr-CA" sz="4800" i="1" dirty="0" smtClean="0"/>
              <a:t>- </a:t>
            </a:r>
            <a:r>
              <a:rPr lang="fr-CA" sz="4800" b="1" i="1" dirty="0" smtClean="0"/>
              <a:t>English Bill of Rights</a:t>
            </a:r>
            <a:r>
              <a:rPr lang="fr-CA" sz="4800" i="1" dirty="0" smtClean="0"/>
              <a:t>, 1688 </a:t>
            </a:r>
            <a:r>
              <a:rPr lang="fr-CA" sz="4800" dirty="0" smtClean="0"/>
              <a:t>(Document </a:t>
            </a:r>
            <a:r>
              <a:rPr lang="fr-FR" sz="4800" dirty="0" smtClean="0"/>
              <a:t>n</a:t>
            </a:r>
            <a:r>
              <a:rPr lang="fr-FR" sz="4800" baseline="30000" dirty="0" smtClean="0"/>
              <a:t>o</a:t>
            </a:r>
            <a:r>
              <a:rPr lang="fr-FR" sz="4800" dirty="0" smtClean="0"/>
              <a:t> 127) : voir les articles 1 à 13 (Recueil, p. 786-787);</a:t>
            </a:r>
            <a:endParaRPr lang="fr-CA" sz="4800" i="1" dirty="0" smtClean="0"/>
          </a:p>
          <a:p>
            <a:pPr algn="just">
              <a:buFontTx/>
              <a:buChar char="-"/>
            </a:pPr>
            <a:r>
              <a:rPr lang="fr-CA" sz="4800" b="1" i="1" dirty="0" smtClean="0"/>
              <a:t>Human Rights Act, 1998 </a:t>
            </a:r>
            <a:r>
              <a:rPr lang="fr-CA" sz="4800" i="1" dirty="0" smtClean="0"/>
              <a:t>: </a:t>
            </a:r>
            <a:r>
              <a:rPr lang="fr-CA" sz="4800" dirty="0" smtClean="0"/>
              <a:t>Loi d’incorporation de la Convention européenne des droits de l’homme et de ses protocoles addtiionnels (voir article 1 et « Schedule 1). Voir aussi les articles 2 et 3 sur l’intepréttion de la convention européenne et de la légilsation (primary and subordinate) ainsi que l’article 4 qui permet une déclaration d’incompatibilité.</a:t>
            </a:r>
          </a:p>
          <a:p>
            <a:pPr algn="just">
              <a:buFontTx/>
              <a:buChar char="-"/>
            </a:pPr>
            <a:r>
              <a:rPr lang="fr-CA" sz="4800" dirty="0" smtClean="0"/>
              <a:t>Le gouvernement Cameron envisage d’abroger cette loi : « </a:t>
            </a:r>
            <a:r>
              <a:rPr sz="4800" dirty="0" smtClean="0"/>
              <a:t>wThe next Conservative Government will scrap the </a:t>
            </a:r>
            <a:r>
              <a:rPr lang="fr-CA" sz="4800" dirty="0" smtClean="0"/>
              <a:t> </a:t>
            </a:r>
            <a:r>
              <a:rPr sz="4800" dirty="0" smtClean="0"/>
              <a:t>Human Rights Act, and introduce a </a:t>
            </a:r>
            <a:r>
              <a:rPr sz="4800" b="1" i="1" dirty="0" smtClean="0"/>
              <a:t>British Bill of Rights</a:t>
            </a:r>
            <a:r>
              <a:rPr lang="fr-CA" sz="4800" b="1" i="1" dirty="0" smtClean="0"/>
              <a:t> </a:t>
            </a:r>
            <a:r>
              <a:rPr sz="4800" dirty="0" smtClean="0"/>
              <a:t>his will break the formal link between British courts and </a:t>
            </a:r>
            <a:r>
              <a:rPr lang="fr-CA" sz="4800" dirty="0" smtClean="0"/>
              <a:t> </a:t>
            </a:r>
            <a:r>
              <a:rPr sz="4800" dirty="0" smtClean="0"/>
              <a:t>the European Court of Human Rights, and make our </a:t>
            </a:r>
            <a:r>
              <a:rPr lang="fr-CA" sz="4800" dirty="0" smtClean="0"/>
              <a:t> </a:t>
            </a:r>
            <a:r>
              <a:rPr sz="4800" dirty="0" smtClean="0"/>
              <a:t>own Supreme Court the ultimate arbiter of human rights </a:t>
            </a:r>
            <a:r>
              <a:rPr lang="fr-CA" sz="4800" dirty="0" smtClean="0"/>
              <a:t> </a:t>
            </a:r>
            <a:r>
              <a:rPr sz="4800" dirty="0" smtClean="0"/>
              <a:t>matters in the UK</a:t>
            </a:r>
            <a:r>
              <a:rPr lang="fr-CA" sz="4800" dirty="0" smtClean="0"/>
              <a:t> » (Conservative Party, </a:t>
            </a:r>
            <a:r>
              <a:rPr lang="fr-CA" sz="4800" i="1" dirty="0" smtClean="0"/>
              <a:t>Manifesto</a:t>
            </a:r>
            <a:r>
              <a:rPr lang="fr-CA" sz="4800" dirty="0" smtClean="0"/>
              <a:t>, 2015). </a:t>
            </a:r>
            <a:endParaRPr sz="4800" dirty="0" smtClean="0"/>
          </a:p>
          <a:p>
            <a:pPr algn="just">
              <a:buFontTx/>
              <a:buChar char="-"/>
            </a:pPr>
            <a:r>
              <a:rPr lang="fr-FR" sz="4400" dirty="0" smtClean="0"/>
              <a:t>:</a:t>
            </a:r>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9</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 droit constitutionnel comparé  des droits fondamentaux et le droit international</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25000" lnSpcReduction="20000"/>
          </a:bodyPr>
          <a:lstStyle/>
          <a:p>
            <a:pPr algn="ctr">
              <a:buNone/>
            </a:pPr>
            <a:endParaRPr lang="fr-CA" altLang="en-US" sz="1400" dirty="0" smtClean="0"/>
          </a:p>
          <a:p>
            <a:pPr lvl="0">
              <a:buNone/>
            </a:pPr>
            <a:r>
              <a:rPr lang="fr-FR" sz="1297" b="1" dirty="0" smtClean="0"/>
              <a:t>I- LE DROIT ANGLO-AMÉRICAIN ET FRANÇAIS DES DROITS FONDAMENTAUX (suite)</a:t>
            </a:r>
            <a:br>
              <a:rPr lang="fr-FR" sz="1297" b="1" dirty="0" smtClean="0"/>
            </a:br>
            <a:endParaRPr lang="fr-FR" sz="1297" dirty="0" smtClean="0"/>
          </a:p>
          <a:p>
            <a:pPr>
              <a:buNone/>
            </a:pPr>
            <a:r>
              <a:rPr lang="fr-FR" sz="1297" dirty="0" smtClean="0"/>
              <a:t> </a:t>
            </a:r>
            <a:r>
              <a:rPr lang="fr-FR" sz="4800" b="1" dirty="0" smtClean="0"/>
              <a:t>- Le droit américain :</a:t>
            </a:r>
            <a:br>
              <a:rPr lang="fr-FR" sz="4800" b="1" dirty="0" smtClean="0"/>
            </a:br>
            <a:r>
              <a:rPr lang="fr-FR" sz="4800" b="1" dirty="0" smtClean="0"/>
              <a:t> </a:t>
            </a:r>
          </a:p>
          <a:p>
            <a:pPr algn="just">
              <a:buNone/>
            </a:pPr>
            <a:r>
              <a:rPr lang="fr-FR" sz="4800" dirty="0" smtClean="0"/>
              <a:t>- </a:t>
            </a:r>
            <a:r>
              <a:rPr lang="fr-FR" sz="4800" i="1" dirty="0" smtClean="0"/>
              <a:t>Virginia Bill of Rights </a:t>
            </a:r>
            <a:r>
              <a:rPr lang="fr-FR" sz="4800" dirty="0" smtClean="0"/>
              <a:t>et autres </a:t>
            </a:r>
            <a:r>
              <a:rPr lang="fr-FR" sz="4800" i="1" dirty="0" smtClean="0"/>
              <a:t>Bill of Rights </a:t>
            </a:r>
            <a:r>
              <a:rPr lang="fr-FR" sz="4800" dirty="0" smtClean="0"/>
              <a:t> des premiers États américains;</a:t>
            </a:r>
          </a:p>
          <a:p>
            <a:pPr algn="just">
              <a:buFontTx/>
              <a:buChar char="-"/>
            </a:pPr>
            <a:r>
              <a:rPr lang="fr-FR" sz="4800" i="1" dirty="0" smtClean="0"/>
              <a:t>American Bill of Rights de 1787/1789</a:t>
            </a:r>
            <a:r>
              <a:rPr lang="fr-FR" sz="4800" dirty="0" smtClean="0"/>
              <a:t> </a:t>
            </a:r>
            <a:r>
              <a:rPr lang="fr-CA" sz="4800" dirty="0" smtClean="0"/>
              <a:t>(Document </a:t>
            </a:r>
            <a:r>
              <a:rPr lang="fr-FR" sz="4800" dirty="0" smtClean="0"/>
              <a:t>n</a:t>
            </a:r>
            <a:r>
              <a:rPr lang="fr-FR" sz="4800" baseline="30000" dirty="0" smtClean="0"/>
              <a:t>o</a:t>
            </a:r>
            <a:r>
              <a:rPr lang="fr-FR" sz="4800" dirty="0" smtClean="0"/>
              <a:t> 120) : amendements I à X et amendement subséquents XI, XIII, XIV, XV, XXIV et XXVI;</a:t>
            </a:r>
          </a:p>
          <a:p>
            <a:pPr algn="just">
              <a:buNone/>
            </a:pPr>
            <a:r>
              <a:rPr lang="fr-FR" sz="4800" dirty="0" smtClean="0"/>
              <a:t>- Observation sur l’effet des traités et instruments internationaaux dans l’ordre juridique américain et le concept de self-executing treaties;</a:t>
            </a:r>
          </a:p>
          <a:p>
            <a:pPr algn="just">
              <a:buNone/>
            </a:pPr>
            <a:r>
              <a:rPr lang="fr-CA" sz="4800" dirty="0" smtClean="0"/>
              <a:t>- Voir Ruth GINSBURG, </a:t>
            </a:r>
            <a:r>
              <a:rPr lang="fr-CA" sz="4800" b="1" dirty="0" smtClean="0"/>
              <a:t>« </a:t>
            </a:r>
            <a:r>
              <a:rPr lang="fr-FR" sz="4800" b="1" u="sng" dirty="0" smtClean="0">
                <a:hlinkClick r:id="rId2"/>
              </a:rPr>
              <a:t>A Decent respect to the opinions of human kind […]</a:t>
            </a:r>
            <a:r>
              <a:rPr lang="fr-CA" sz="4800" b="1" dirty="0" smtClean="0"/>
              <a:t> </a:t>
            </a:r>
            <a:r>
              <a:rPr lang="fr-CA" sz="4800" dirty="0" smtClean="0"/>
              <a:t>» (2006) (Document n</a:t>
            </a:r>
            <a:r>
              <a:rPr lang="fr-CA" sz="4800" baseline="30000" dirty="0" smtClean="0"/>
              <a:t>o</a:t>
            </a:r>
            <a:r>
              <a:rPr lang="fr-CA" sz="4800" dirty="0" smtClean="0"/>
              <a:t> 130.1) </a:t>
            </a:r>
            <a:endParaRPr lang="fr-FR" sz="4800" dirty="0" smtClean="0"/>
          </a:p>
          <a:p>
            <a:pPr algn="just">
              <a:buNone/>
            </a:pPr>
            <a:r>
              <a:rPr lang="fr-FR" sz="4800" dirty="0" smtClean="0"/>
              <a:t>« Recognizing that forecasts are risky, I nonetheless believe we will continue to accord ‘‘a decent Respect to the Opinions of [Human]kind’’ as a matter of comity and in a spirit of humility Comity, because projects vital to our well being- combating international terrorism is a prime example—require trust and cooperation of nations the world over. And humility because, in Justice O’Connor’s words: ‘‘Other legal systems continue to innovate, to experiment, and to find new solutions to the new legal problems that arise each day, from which we can learn and benefit » (p. 590) </a:t>
            </a:r>
          </a:p>
          <a:p>
            <a:pPr>
              <a:buNone/>
            </a:pPr>
            <a:r>
              <a:rPr lang="fr-FR" sz="4800" b="1" dirty="0" smtClean="0"/>
              <a:t>B- Le droit français des droits fondamentaux et le droit international</a:t>
            </a:r>
            <a:br>
              <a:rPr lang="fr-FR" sz="4800" b="1" dirty="0" smtClean="0"/>
            </a:br>
            <a:endParaRPr lang="fr-CA" sz="4800" b="1" i="1" dirty="0" smtClean="0"/>
          </a:p>
          <a:p>
            <a:pPr algn="just">
              <a:buFontTx/>
              <a:buChar char="-"/>
            </a:pPr>
            <a:r>
              <a:rPr lang="fr-FR" sz="4800" b="1" i="1" dirty="0" smtClean="0"/>
              <a:t>Déclaration [française] de droits de l’Homme et du Citoyen </a:t>
            </a:r>
            <a:r>
              <a:rPr lang="fr-FR" sz="4800" i="1" dirty="0" smtClean="0"/>
              <a:t>(</a:t>
            </a:r>
            <a:r>
              <a:rPr lang="fr-FR" sz="4800" dirty="0" smtClean="0"/>
              <a:t>Document n</a:t>
            </a:r>
            <a:r>
              <a:rPr lang="fr-FR" sz="4800" baseline="30000" dirty="0" smtClean="0"/>
              <a:t>o</a:t>
            </a:r>
            <a:r>
              <a:rPr lang="fr-FR" sz="4800" dirty="0" smtClean="0"/>
              <a:t> 121) et sa portée universelle;</a:t>
            </a:r>
          </a:p>
          <a:p>
            <a:pPr algn="just">
              <a:buFontTx/>
              <a:buChar char="-"/>
            </a:pPr>
            <a:r>
              <a:rPr lang="fr-FR" sz="4800" dirty="0" smtClean="0"/>
              <a:t>Préambule de la </a:t>
            </a:r>
            <a:r>
              <a:rPr lang="fr-FR" sz="4800" b="1" i="1" dirty="0" smtClean="0"/>
              <a:t>Constitution française de 1946 </a:t>
            </a:r>
            <a:r>
              <a:rPr lang="fr-FR" sz="4800" dirty="0" smtClean="0"/>
              <a:t>: importance des droits économiques et sociaux</a:t>
            </a:r>
          </a:p>
          <a:p>
            <a:pPr algn="just">
              <a:buFontTx/>
              <a:buChar char="-"/>
            </a:pPr>
            <a:r>
              <a:rPr lang="fr-FR" sz="4800" b="1" i="1" dirty="0" smtClean="0"/>
              <a:t>Constitution française de 1958 </a:t>
            </a:r>
            <a:r>
              <a:rPr lang="fr-FR" sz="4800" dirty="0" smtClean="0"/>
              <a:t>: voir le préambule qui incorpore la </a:t>
            </a:r>
            <a:r>
              <a:rPr lang="fr-FR" sz="4800" i="1" dirty="0" smtClean="0"/>
              <a:t>Déclaration française </a:t>
            </a:r>
            <a:r>
              <a:rPr lang="fr-FR" sz="4800" dirty="0" smtClean="0"/>
              <a:t>et le préambule de la constitution de 1946 dans le bloc de la constitutionnalité;</a:t>
            </a:r>
          </a:p>
          <a:p>
            <a:pPr algn="just">
              <a:buFontTx/>
              <a:buChar char="-"/>
            </a:pPr>
            <a:r>
              <a:rPr lang="fr-FR" sz="4800" dirty="0" smtClean="0"/>
              <a:t>Adoption de la </a:t>
            </a:r>
            <a:r>
              <a:rPr lang="fr-FR" sz="4800" b="1" i="1" dirty="0" smtClean="0"/>
              <a:t>Charte de l’environnement </a:t>
            </a:r>
            <a:r>
              <a:rPr lang="fr-FR" sz="4800" dirty="0" smtClean="0"/>
              <a:t>le 24 juin 2004 et incorporation également dans le bloc de constitutionnalité par le préambule de la constitution de 1958 : voir en particulier les droits garantis au articles 1</a:t>
            </a:r>
            <a:r>
              <a:rPr lang="fr-FR" sz="4800" baseline="30000" dirty="0" smtClean="0"/>
              <a:t>er</a:t>
            </a:r>
            <a:r>
              <a:rPr lang="fr-FR" sz="4800" dirty="0" smtClean="0"/>
              <a:t> et 7, mais également les devoirs imposés aux individués et à l’État;</a:t>
            </a:r>
          </a:p>
          <a:p>
            <a:pPr algn="just">
              <a:buNone/>
            </a:pPr>
            <a:r>
              <a:rPr lang="fr-FR" sz="4800" dirty="0" smtClean="0"/>
              <a:t>- Voir l’article l’article 55 de la constitution de 1958 et l’effet des traités et instruments relatifs relatifs aux droits fondamentaux (Conventions universelles, </a:t>
            </a:r>
            <a:r>
              <a:rPr lang="fr-FR" sz="4800" i="1" dirty="0" smtClean="0"/>
              <a:t>Convention européenne</a:t>
            </a:r>
            <a:r>
              <a:rPr lang="fr-FR" sz="4800" dirty="0" smtClean="0"/>
              <a:t>, </a:t>
            </a:r>
            <a:r>
              <a:rPr lang="fr-FR" sz="4800" i="1" dirty="0" smtClean="0"/>
              <a:t>Charte des droits fondamentaux de l’Union européenne</a:t>
            </a:r>
            <a:r>
              <a:rPr lang="fr-FR" sz="4800" dirty="0" smtClean="0"/>
              <a:t> dans l’ordre juridique français  </a:t>
            </a:r>
            <a:endParaRPr lang="fr-CA" sz="4800" dirty="0" smtClean="0"/>
          </a:p>
          <a:p>
            <a:pPr>
              <a:buNone/>
            </a:pPr>
            <a:r>
              <a:rPr lang="fr-CA" sz="4800" b="1" i="1"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9</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28600"/>
            <a:ext cx="8305800" cy="457200"/>
          </a:xfrm>
        </p:spPr>
        <p:txBody>
          <a:bodyPr>
            <a:normAutofit fontScale="90000"/>
          </a:bodyPr>
          <a:lstStyle/>
          <a:p>
            <a:pPr algn="ct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sz="2000" b="1" dirty="0" smtClean="0"/>
              <a:t>Le droit constitutionnel comparé des droits fondamentaux et le droit international</a:t>
            </a:r>
            <a:endParaRPr lang="fr-CA" sz="2000" b="1" dirty="0" smtClean="0">
              <a:solidFill>
                <a:schemeClr val="tx1"/>
              </a:solidFill>
              <a:latin typeface="Times New Roman"/>
              <a:cs typeface="Times New Roman"/>
            </a:endParaRPr>
          </a:p>
        </p:txBody>
      </p:sp>
      <p:sp>
        <p:nvSpPr>
          <p:cNvPr id="3" name="Espace réservé du contenu 2"/>
          <p:cNvSpPr>
            <a:spLocks noGrp="1"/>
          </p:cNvSpPr>
          <p:nvPr>
            <p:ph sz="quarter" idx="1"/>
          </p:nvPr>
        </p:nvSpPr>
        <p:spPr>
          <a:xfrm>
            <a:off x="457200" y="838200"/>
            <a:ext cx="8229600" cy="5410200"/>
          </a:xfrm>
        </p:spPr>
        <p:txBody>
          <a:bodyPr>
            <a:normAutofit fontScale="25000" lnSpcReduction="20000"/>
          </a:bodyPr>
          <a:lstStyle/>
          <a:p>
            <a:pPr lvl="0">
              <a:buNone/>
            </a:pPr>
            <a:r>
              <a:rPr lang="fr-FR" sz="5600" b="1" dirty="0" smtClean="0"/>
              <a:t>II- LE DROIT ARGENTIN ET SUD-AFRICAIN ES DROITS FONDAMENTAUX</a:t>
            </a:r>
            <a:endParaRPr lang="fr-CA" sz="5600" b="1" dirty="0" smtClean="0"/>
          </a:p>
          <a:p>
            <a:pPr lvl="0">
              <a:buNone/>
            </a:pPr>
            <a:r>
              <a:rPr lang="fr-CA" sz="5600" b="1" dirty="0" smtClean="0"/>
              <a:t>	A- </a:t>
            </a:r>
            <a:r>
              <a:rPr lang="fr-FR" sz="5600" dirty="0" smtClean="0"/>
              <a:t>Le droit argentin des droits fondamentaux et le droit international</a:t>
            </a:r>
          </a:p>
          <a:p>
            <a:pPr lvl="0">
              <a:buNone/>
            </a:pPr>
            <a:endParaRPr lang="fr-FR" sz="1600" dirty="0" smtClean="0"/>
          </a:p>
          <a:p>
            <a:pPr>
              <a:buNone/>
            </a:pPr>
            <a:r>
              <a:rPr lang="fr-FR" sz="4800" dirty="0" smtClean="0"/>
              <a:t>- Voir la Constitution révisée du 24 août 1994 </a:t>
            </a:r>
            <a:r>
              <a:rPr lang="fr-CA" sz="4800" dirty="0" smtClean="0"/>
              <a:t>(Document </a:t>
            </a:r>
            <a:r>
              <a:rPr lang="fr-FR" sz="4800" dirty="0" smtClean="0"/>
              <a:t>n</a:t>
            </a:r>
            <a:r>
              <a:rPr lang="fr-FR" sz="4800" baseline="30000" dirty="0" smtClean="0"/>
              <a:t>o</a:t>
            </a:r>
            <a:r>
              <a:rPr lang="fr-FR" sz="4800" dirty="0" smtClean="0"/>
              <a:t> 113 ) et en particulier les articles 1 à 35 (Des déclarations, droits et garanties) et les articles 36 à 43 (Des nouveaux droits et garanties);</a:t>
            </a:r>
          </a:p>
          <a:p>
            <a:pPr>
              <a:buNone/>
            </a:pPr>
            <a:r>
              <a:rPr lang="fr-FR" sz="4800" dirty="0" smtClean="0"/>
              <a:t>- Voir aussi l’article 75 qui confèrent une « autorité constitutionnelle » à plusieurs traités et instruments internationaux en matière des droits fondamentaux : </a:t>
            </a:r>
          </a:p>
          <a:p>
            <a:pPr algn="ctr">
              <a:buNone/>
            </a:pPr>
            <a:r>
              <a:rPr lang="fr-FR" sz="4800" b="1" dirty="0" smtClean="0"/>
              <a:t>CHAPITRE IV</a:t>
            </a:r>
          </a:p>
          <a:p>
            <a:pPr algn="ctr">
              <a:buNone/>
            </a:pPr>
            <a:r>
              <a:rPr lang="fr-FR" sz="4800" b="1" dirty="0" smtClean="0"/>
              <a:t>DES ATTRIBUTIONS DU PARLEMENT</a:t>
            </a:r>
          </a:p>
          <a:p>
            <a:pPr>
              <a:buNone/>
            </a:pPr>
            <a:r>
              <a:rPr lang="fr-FR" sz="4800" dirty="0" smtClean="0"/>
              <a:t>Article 75.‐Les attributions du Parlement sont les suivantes : […]</a:t>
            </a:r>
          </a:p>
          <a:p>
            <a:pPr algn="just">
              <a:buNone/>
            </a:pPr>
            <a:r>
              <a:rPr lang="fr-FR" sz="4800" dirty="0" smtClean="0"/>
              <a:t>22. Approuver ou rejeter les traités conclus avec les autres nations et les organisations internationales, ainsi que les concordats signés avec le Saint‐Siège.</a:t>
            </a:r>
          </a:p>
          <a:p>
            <a:pPr algn="just">
              <a:buNone/>
            </a:pPr>
            <a:r>
              <a:rPr lang="fr-FR" sz="4800" dirty="0" smtClean="0"/>
              <a:t>	Les traités et concordats ratifiés ont une autorité supérieure à celle des lois.</a:t>
            </a:r>
          </a:p>
          <a:p>
            <a:pPr algn="just">
              <a:buNone/>
            </a:pPr>
            <a:r>
              <a:rPr lang="fr-FR" sz="4800" dirty="0" smtClean="0"/>
              <a:t>	La Déclaration américaine des droits et des devoirs de l’homme; la Déclaration universelle des droits de l’homme; la Convention américaine sur les droits humains; le Pacte international des droits économiques, sociaux et culturels; le Pacte international des droits civils et politiques et son protocole facultatif; la Convention sur la prévention et la répression du crime de génocide; la Convention internationale sur l’élimination de toutes formes de discrimination raciale; la Convention internationale sur l’élimination de toutes formes de discrimination contre la femme; la Convention contre la torture et autres peines ou traitements cruels, inhumains ou dégradants; la Convention relative aux droits de l’enfant; dans les conditions en vigueur, ils ont une autorité constitutionnelle, n’abrogent aucun article de la première partie de la présente Constitution et doivent être considérés comme complémentaires des garanties et droits reconnus par ladite Constitution.</a:t>
            </a:r>
          </a:p>
          <a:p>
            <a:pPr algn="just">
              <a:buNone/>
            </a:pPr>
            <a:r>
              <a:rPr lang="fr-FR" sz="4800" dirty="0" smtClean="0"/>
              <a:t>	Ils ne peuvent être dénoncés que par le Pouvoir exécutif national, après ratification des deux tiers des membres composant chaque chambre. Après ratification par le Parlement, les autres traités et conventions sur les droits humains n’ont une autorité constitutionnelle qu’au vote des deux tiers des suffrages exprimés des membres composant chaque chambre.</a:t>
            </a:r>
            <a:endParaRPr lang="fr-CA" sz="4800" dirty="0" smtClean="0"/>
          </a:p>
          <a:p>
            <a:pPr lvl="0">
              <a:buNone/>
            </a:pPr>
            <a:r>
              <a:rPr lang="fr-FR" sz="1600" dirty="0" smtClean="0"/>
              <a:t>	</a:t>
            </a:r>
            <a:endParaRPr lang="fr-CA" sz="1600" dirty="0" smtClean="0"/>
          </a:p>
          <a:p>
            <a:pPr>
              <a:buNone/>
            </a:pPr>
            <a:endParaRPr lang="fr-CA" sz="1412"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9</a:t>
            </a:r>
            <a:endParaRPr lang="fr-BE" sz="1100" dirty="0"/>
          </a:p>
        </p:txBody>
      </p:sp>
      <p:sp>
        <p:nvSpPr>
          <p:cNvPr id="10" name="Rectangle 9"/>
          <p:cNvSpPr/>
          <p:nvPr/>
        </p:nvSpPr>
        <p:spPr>
          <a:xfrm>
            <a:off x="533400" y="457200"/>
            <a:ext cx="8229600" cy="415498"/>
          </a:xfrm>
          <a:prstGeom prst="rect">
            <a:avLst/>
          </a:prstGeom>
        </p:spPr>
        <p:txBody>
          <a:bodyPr wrap="square">
            <a:spAutoFit/>
          </a:bodyPr>
          <a:lstStyle/>
          <a:p>
            <a:pPr>
              <a:lnSpc>
                <a:spcPct val="120000"/>
              </a:lnSpc>
              <a:spcBef>
                <a:spcPts val="0"/>
              </a:spcBef>
              <a:buNone/>
            </a:pPr>
            <a:endParaRPr lang="fr-CA" dirty="0" smtClean="0">
              <a:latin typeface="Times New Roman"/>
              <a:cs typeface="Times New Roman"/>
            </a:endParaRPr>
          </a:p>
          <a:p>
            <a:pPr marL="1143000" indent="-1143000">
              <a:lnSpc>
                <a:spcPct val="120000"/>
              </a:lnSpc>
              <a:spcBef>
                <a:spcPts val="0"/>
              </a:spcBef>
            </a:pPr>
            <a:endParaRPr lang="fr-CA" sz="1600" dirty="0" smtClean="0">
              <a:latin typeface="Times New Roman"/>
              <a:cs typeface="Times New Roman"/>
            </a:endParaRPr>
          </a:p>
        </p:txBody>
      </p:sp>
      <p:sp>
        <p:nvSpPr>
          <p:cNvPr id="8" name="Rectangle 7"/>
          <p:cNvSpPr/>
          <p:nvPr/>
        </p:nvSpPr>
        <p:spPr>
          <a:xfrm>
            <a:off x="609600" y="990600"/>
            <a:ext cx="7924800" cy="4462761"/>
          </a:xfrm>
          <a:prstGeom prst="rect">
            <a:avLst/>
          </a:prstGeom>
        </p:spPr>
        <p:txBody>
          <a:bodyPr wrap="square">
            <a:spAutoFit/>
          </a:bodyPr>
          <a:lstStyle/>
          <a:p>
            <a:pPr>
              <a:buNone/>
            </a:pPr>
            <a:r>
              <a:rPr lang="fr-CA" sz="1400" dirty="0" smtClean="0"/>
              <a:t> </a:t>
            </a:r>
            <a:endParaRPr lang="fr-CA" altLang="en-US" sz="1400" dirty="0" smtClean="0"/>
          </a:p>
          <a:p>
            <a:pPr lvl="1" algn="just"/>
            <a:endParaRPr lang="fr-FR" dirty="0" smtClean="0"/>
          </a:p>
          <a:p>
            <a:pPr>
              <a:buNone/>
            </a:pPr>
            <a:endParaRPr lang="fr-FR" i="1" dirty="0" smtClean="0"/>
          </a:p>
          <a:p>
            <a:pPr>
              <a:buNone/>
            </a:pPr>
            <a:endParaRPr lang="fr-FR" i="1" dirty="0" smtClean="0"/>
          </a:p>
          <a:p>
            <a:pPr>
              <a:buNone/>
            </a:pPr>
            <a:endParaRPr lang="fr-FR"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67227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533400"/>
            <a:ext cx="8229600" cy="381000"/>
          </a:xfrm>
        </p:spPr>
        <p:txBody>
          <a:bodyPr>
            <a:noAutofit/>
          </a:bodyPr>
          <a:lstStyle/>
          <a:p>
            <a:pPr algn="ctr"/>
            <a:r>
              <a:rPr lang="fr-CA" sz="1600" b="1" dirty="0" smtClean="0"/>
              <a:t>Le droit constitutionnel comparé des droits fondamentaux</a:t>
            </a:r>
            <a:r>
              <a:rPr lang="fr-CA" sz="1600" dirty="0" smtClean="0">
                <a:latin typeface="Times New Roman"/>
                <a:cs typeface="Times New Roman"/>
              </a:rPr>
              <a:t> et le droit international</a:t>
            </a:r>
            <a:endParaRPr lang="fr-FR" sz="1600" dirty="0">
              <a:solidFill>
                <a:srgbClr val="002060"/>
              </a:solidFill>
            </a:endParaRPr>
          </a:p>
        </p:txBody>
      </p:sp>
      <p:sp>
        <p:nvSpPr>
          <p:cNvPr id="3" name="Espace réservé du contenu 2"/>
          <p:cNvSpPr>
            <a:spLocks noGrp="1"/>
          </p:cNvSpPr>
          <p:nvPr>
            <p:ph sz="quarter" idx="1"/>
          </p:nvPr>
        </p:nvSpPr>
        <p:spPr/>
        <p:txBody>
          <a:bodyPr>
            <a:normAutofit/>
          </a:bodyPr>
          <a:lstStyle/>
          <a:p>
            <a:pPr>
              <a:buNone/>
            </a:pPr>
            <a:endParaRPr lang="fr-CA" sz="1514" b="1" dirty="0" smtClean="0"/>
          </a:p>
          <a:p>
            <a:pPr algn="just">
              <a:buFontTx/>
              <a:buChar char="-"/>
            </a:pPr>
            <a:endParaRPr lang="fr-CA" altLang="en-US" sz="1514" dirty="0" smtClean="0"/>
          </a:p>
          <a:p>
            <a:pPr>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9</a:t>
            </a:r>
            <a:endParaRPr lang="fr-BE" sz="1100" dirty="0"/>
          </a:p>
        </p:txBody>
      </p:sp>
      <p:sp>
        <p:nvSpPr>
          <p:cNvPr id="6" name="Rectangle 5"/>
          <p:cNvSpPr/>
          <p:nvPr/>
        </p:nvSpPr>
        <p:spPr>
          <a:xfrm>
            <a:off x="533400" y="1143000"/>
            <a:ext cx="8077200" cy="8771630"/>
          </a:xfrm>
          <a:prstGeom prst="rect">
            <a:avLst/>
          </a:prstGeom>
        </p:spPr>
        <p:txBody>
          <a:bodyPr wrap="square">
            <a:spAutoFit/>
          </a:bodyPr>
          <a:lstStyle/>
          <a:p>
            <a:pPr lvl="0">
              <a:buNone/>
            </a:pPr>
            <a:r>
              <a:rPr lang="fr-FR" sz="1400" b="1" dirty="0" smtClean="0"/>
              <a:t>II- LE DROIT ARGENTIN ET SUD-AFRICAIN ES DROITS FONDAMENTAUX (suite)</a:t>
            </a:r>
            <a:endParaRPr lang="fr-CA" sz="1400" b="1" dirty="0" smtClean="0"/>
          </a:p>
          <a:p>
            <a:pPr lvl="0">
              <a:buNone/>
            </a:pPr>
            <a:endParaRPr lang="fr-CA" sz="1400" b="1" dirty="0" smtClean="0"/>
          </a:p>
          <a:p>
            <a:pPr lvl="0">
              <a:buNone/>
            </a:pPr>
            <a:r>
              <a:rPr lang="fr-CA" sz="1400" dirty="0" smtClean="0"/>
              <a:t>    </a:t>
            </a:r>
          </a:p>
          <a:p>
            <a:pPr lvl="0">
              <a:buNone/>
            </a:pPr>
            <a:endParaRPr lang="fr-CA" sz="1400" dirty="0" smtClean="0"/>
          </a:p>
          <a:p>
            <a:pPr lvl="0">
              <a:buNone/>
            </a:pPr>
            <a:endParaRPr lang="fr-CA" sz="1400" dirty="0" smtClean="0"/>
          </a:p>
          <a:p>
            <a:pPr lvl="0">
              <a:buNone/>
            </a:pPr>
            <a:endParaRPr lang="fr-CA" sz="1400" dirty="0" smtClean="0"/>
          </a:p>
          <a:p>
            <a:pPr lvl="0">
              <a:buNone/>
            </a:pPr>
            <a:endParaRPr lang="fr-CA" sz="1400" dirty="0" smtClean="0"/>
          </a:p>
          <a:p>
            <a:pPr lvl="0">
              <a:buNone/>
            </a:pPr>
            <a:endParaRPr lang="fr-CA" sz="1400" dirty="0" smtClean="0"/>
          </a:p>
          <a:p>
            <a:pPr lvl="0">
              <a:buNone/>
            </a:pPr>
            <a:endParaRPr lang="fr-CA" sz="1400" dirty="0" smtClean="0"/>
          </a:p>
          <a:p>
            <a:pPr lvl="0" algn="ctr">
              <a:buNone/>
            </a:pPr>
            <a:r>
              <a:rPr lang="fr-CA" sz="1200" dirty="0" smtClean="0"/>
              <a:t>Nelson Mandela signant le texte de la Constitution africaine en 1994</a:t>
            </a:r>
          </a:p>
          <a:p>
            <a:pPr lvl="0">
              <a:buNone/>
            </a:pPr>
            <a:r>
              <a:rPr lang="fr-CA" sz="1400" dirty="0" smtClean="0"/>
              <a:t/>
            </a:r>
            <a:br>
              <a:rPr lang="fr-CA" sz="1400" dirty="0" smtClean="0"/>
            </a:br>
            <a:r>
              <a:rPr lang="fr-FR" sz="1400" b="1" dirty="0" smtClean="0"/>
              <a:t>B- Le droit sud-africain des droits fondamentaux et le droit international</a:t>
            </a:r>
            <a:r>
              <a:rPr lang="fr-FR" sz="1400" dirty="0" smtClean="0"/>
              <a:t/>
            </a:r>
            <a:br>
              <a:rPr lang="fr-FR" sz="1400" dirty="0" smtClean="0"/>
            </a:br>
            <a:endParaRPr lang="fr-FR" sz="1400" dirty="0" smtClean="0"/>
          </a:p>
          <a:p>
            <a:pPr lvl="0">
              <a:buFontTx/>
              <a:buChar char="-"/>
            </a:pPr>
            <a:r>
              <a:rPr lang="fr-FR" sz="1400" dirty="0" smtClean="0"/>
              <a:t> Voir le </a:t>
            </a:r>
            <a:r>
              <a:rPr lang="fr-FR" sz="1400" i="1" dirty="0" smtClean="0"/>
              <a:t>Bill of Rights </a:t>
            </a:r>
            <a:r>
              <a:rPr lang="fr-FR" sz="1400" dirty="0" smtClean="0"/>
              <a:t>contenu dans le chapitre 2 de la </a:t>
            </a:r>
            <a:r>
              <a:rPr lang="fr-FR" sz="1400" i="1" dirty="0" smtClean="0"/>
              <a:t>Constitution d’Afrique du Sud </a:t>
            </a:r>
            <a:r>
              <a:rPr lang="fr-FR" sz="1400" dirty="0" smtClean="0"/>
              <a:t>(</a:t>
            </a:r>
            <a:r>
              <a:rPr lang="fr-CA" sz="1400" dirty="0" smtClean="0"/>
              <a:t>Document </a:t>
            </a:r>
            <a:r>
              <a:rPr lang="fr-FR" sz="1400" dirty="0" smtClean="0"/>
              <a:t>n</a:t>
            </a:r>
            <a:r>
              <a:rPr lang="fr-FR" sz="1400" baseline="30000" dirty="0" smtClean="0"/>
              <a:t>o</a:t>
            </a:r>
            <a:r>
              <a:rPr lang="fr-FR" sz="1400" dirty="0" smtClean="0"/>
              <a:t> 111) et ses articles 7 à 39;</a:t>
            </a:r>
          </a:p>
          <a:p>
            <a:pPr lvl="0"/>
            <a:r>
              <a:rPr lang="fr-FR" sz="1400" dirty="0" smtClean="0"/>
              <a:t>- Voir en particulier ses articles 39 et 37 qui font une place significative au droit international :</a:t>
            </a:r>
          </a:p>
          <a:p>
            <a:pPr algn="ctr"/>
            <a:r>
              <a:rPr lang="fr-FR" sz="1200" b="1" dirty="0" smtClean="0"/>
              <a:t>Article 39. Interpretation of Bill of Rights</a:t>
            </a:r>
          </a:p>
          <a:p>
            <a:pPr marL="342900" indent="-342900">
              <a:buAutoNum type="arabicParenBoth"/>
            </a:pPr>
            <a:r>
              <a:rPr lang="fr-FR" sz="1200" dirty="0" smtClean="0"/>
              <a:t>When interpreting the Bill of Rights, a court, tribunal or forum : (b) must consider international law;</a:t>
            </a:r>
          </a:p>
          <a:p>
            <a:pPr marL="342900" indent="-342900" algn="ctr"/>
            <a:r>
              <a:rPr lang="fr-FR" sz="1200" b="1" dirty="0" smtClean="0"/>
              <a:t>Article 37. States of emergency</a:t>
            </a:r>
          </a:p>
          <a:p>
            <a:r>
              <a:rPr lang="fr-FR" sz="1200" dirty="0" smtClean="0"/>
              <a:t>(4) Any legislation enacted in consequence of a declaration of a state of emergency may derogate from the Bill of Rights only to the extent that –</a:t>
            </a:r>
            <a:br>
              <a:rPr lang="fr-FR" sz="1200" dirty="0" smtClean="0"/>
            </a:br>
            <a:r>
              <a:rPr lang="fr-FR" sz="1200" dirty="0" smtClean="0"/>
              <a:t>     (i) is consistent with the Republic’s obligations under </a:t>
            </a:r>
            <a:r>
              <a:rPr lang="fr-FR" sz="1200" b="1" i="1" dirty="0" smtClean="0"/>
              <a:t>international law</a:t>
            </a:r>
            <a:r>
              <a:rPr lang="fr-FR" sz="1200" dirty="0" smtClean="0"/>
              <a:t> applicable to states of emergency;</a:t>
            </a:r>
          </a:p>
          <a:p>
            <a:pPr marL="285750" indent="-285750"/>
            <a:endParaRPr lang="fr-CA" sz="1200" dirty="0" smtClean="0"/>
          </a:p>
          <a:p>
            <a:pPr marL="285750" indent="-285750"/>
            <a:r>
              <a:rPr lang="fr-CA" sz="1200" dirty="0" smtClean="0"/>
              <a:t>- Voir aussi : Penelope E. ANDREWS, « </a:t>
            </a:r>
            <a:r>
              <a:rPr lang="fr-CA" sz="1200" b="1" u="sng" dirty="0" smtClean="0">
                <a:hlinkClick r:id="rId2"/>
              </a:rPr>
              <a:t>Incorporating International Human Rights in National Constitutions : the South African Experience</a:t>
            </a:r>
            <a:r>
              <a:rPr lang="fr-CA" sz="1200" dirty="0" smtClean="0"/>
              <a:t> » (2008) (Document n</a:t>
            </a:r>
            <a:r>
              <a:rPr lang="fr-CA" sz="1200" baseline="30000" dirty="0" smtClean="0"/>
              <a:t>o</a:t>
            </a:r>
            <a:r>
              <a:rPr lang="fr-CA" sz="1200" dirty="0" smtClean="0"/>
              <a:t> 130.2)</a:t>
            </a:r>
          </a:p>
          <a:p>
            <a:pPr marL="285750" indent="-285750"/>
            <a:endParaRPr lang="fr-CA" sz="1200"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dirty="0" smtClean="0"/>
          </a:p>
        </p:txBody>
      </p:sp>
      <p:pic>
        <p:nvPicPr>
          <p:cNvPr id="8" name="Image 7" descr="000_ARP1210653-766x500.jpg"/>
          <p:cNvPicPr>
            <a:picLocks noChangeAspect="1"/>
          </p:cNvPicPr>
          <p:nvPr/>
        </p:nvPicPr>
        <p:blipFill>
          <a:blip r:embed="rId3"/>
          <a:stretch>
            <a:fillRect/>
          </a:stretch>
        </p:blipFill>
        <p:spPr>
          <a:xfrm>
            <a:off x="3048000" y="1524000"/>
            <a:ext cx="2470709" cy="1612734"/>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5702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lnSpc>
                <a:spcPct val="120000"/>
              </a:lnSpc>
            </a:pPr>
            <a:r>
              <a:rPr lang="fr-CA" sz="1800" b="1" dirty="0" smtClean="0"/>
              <a:t>Cours n</a:t>
            </a:r>
            <a:r>
              <a:rPr lang="fr-CA" sz="1800" b="1" baseline="30000" dirty="0" smtClean="0"/>
              <a:t>o</a:t>
            </a:r>
            <a:r>
              <a:rPr lang="fr-CA" sz="1800" b="1" dirty="0" smtClean="0"/>
              <a:t> 9 : Le droit québécois et canadien des droits fondamentaux et le droit international</a:t>
            </a:r>
            <a:endParaRPr lang="fr-CA" sz="1800" dirty="0" smtClean="0"/>
          </a:p>
        </p:txBody>
      </p:sp>
      <p:sp>
        <p:nvSpPr>
          <p:cNvPr id="3" name="Espace réservé du contenu 2"/>
          <p:cNvSpPr>
            <a:spLocks noGrp="1"/>
          </p:cNvSpPr>
          <p:nvPr>
            <p:ph sz="quarter" idx="1"/>
          </p:nvPr>
        </p:nvSpPr>
        <p:spPr>
          <a:xfrm>
            <a:off x="457200" y="838200"/>
            <a:ext cx="8229600" cy="5486400"/>
          </a:xfrm>
        </p:spPr>
        <p:txBody>
          <a:bodyPr>
            <a:noAutofit/>
          </a:bodyPr>
          <a:lstStyle/>
          <a:p>
            <a:pPr algn="ctr">
              <a:buNone/>
            </a:pPr>
            <a:r>
              <a:rPr lang="fr-FR" sz="1200" dirty="0" smtClean="0"/>
              <a:t> </a:t>
            </a:r>
            <a:r>
              <a:rPr lang="fr-CA" sz="1200" b="1" dirty="0" smtClean="0"/>
              <a:t>PLAN DE COURS</a:t>
            </a:r>
          </a:p>
          <a:p>
            <a:pPr lvl="0">
              <a:buNone/>
            </a:pPr>
            <a:endParaRPr lang="fr-FR" sz="1200" dirty="0" smtClean="0"/>
          </a:p>
          <a:p>
            <a:pPr lvl="0">
              <a:buNone/>
            </a:pPr>
            <a:r>
              <a:rPr lang="fr-FR" sz="1200" b="1" dirty="0" smtClean="0"/>
              <a:t>I- LE DROIT QUÉBÉCOIS DES DROITS FONDAMENTAUX ET LE DROIT INTERNATIONAL</a:t>
            </a:r>
          </a:p>
          <a:p>
            <a:pPr lvl="0">
              <a:buNone/>
            </a:pPr>
            <a:r>
              <a:rPr lang="fr-FR" sz="1200" dirty="0" smtClean="0"/>
              <a:t>A- La </a:t>
            </a:r>
            <a:r>
              <a:rPr lang="fr-FR" sz="1200" i="1" dirty="0" smtClean="0"/>
              <a:t>Charte des droits et libertés de la personne </a:t>
            </a:r>
            <a:r>
              <a:rPr lang="fr-FR" sz="1200" dirty="0" smtClean="0"/>
              <a:t>du Québec</a:t>
            </a:r>
            <a:endParaRPr lang="fr-CA" sz="1200" dirty="0" smtClean="0"/>
          </a:p>
          <a:p>
            <a:pPr lvl="0">
              <a:buNone/>
            </a:pPr>
            <a:r>
              <a:rPr lang="fr-FR" sz="1200" dirty="0" smtClean="0"/>
              <a:t>B- L’interprétation et l’application de la </a:t>
            </a:r>
            <a:r>
              <a:rPr lang="fr-FR" sz="1200" i="1" dirty="0" smtClean="0"/>
              <a:t>Charte québécoise </a:t>
            </a:r>
            <a:r>
              <a:rPr lang="fr-FR" sz="1200" dirty="0" smtClean="0"/>
              <a:t>et le droit international</a:t>
            </a:r>
          </a:p>
          <a:p>
            <a:pPr lvl="0">
              <a:buNone/>
            </a:pPr>
            <a:endParaRPr lang="fr-FR" sz="1200" dirty="0" smtClean="0"/>
          </a:p>
          <a:p>
            <a:pPr lvl="0">
              <a:buNone/>
            </a:pPr>
            <a:r>
              <a:rPr lang="fr-FR" sz="1200" b="1" dirty="0" smtClean="0"/>
              <a:t>II- LE DROIT CANADIEN DES DROITS FONDAMENTAUX ET LE DROIT INTERNATIONAL</a:t>
            </a:r>
          </a:p>
          <a:p>
            <a:pPr lvl="0">
              <a:buNone/>
            </a:pPr>
            <a:r>
              <a:rPr lang="fr-FR" sz="1200" dirty="0" smtClean="0"/>
              <a:t>A- La Déclaration canadienne des droits,  la Loi canadienne des droits de la personne et la Charte canadienne des droits et libertés</a:t>
            </a:r>
            <a:endParaRPr lang="fr-CA" sz="1200" dirty="0" smtClean="0"/>
          </a:p>
          <a:p>
            <a:pPr lvl="0">
              <a:buNone/>
            </a:pPr>
            <a:r>
              <a:rPr lang="fr-FR" sz="1200" dirty="0" smtClean="0"/>
              <a:t>B- L’interprétation et l’application de la </a:t>
            </a:r>
            <a:r>
              <a:rPr lang="fr-FR" sz="1200" i="1" dirty="0" smtClean="0"/>
              <a:t>Charte canadienne </a:t>
            </a:r>
            <a:r>
              <a:rPr lang="fr-FR" sz="1200" dirty="0" smtClean="0"/>
              <a:t>et le droit international</a:t>
            </a:r>
            <a:br>
              <a:rPr lang="fr-FR" sz="1200" dirty="0" smtClean="0"/>
            </a:br>
            <a:endParaRPr lang="fr-CA" sz="1200" dirty="0" smtClean="0"/>
          </a:p>
          <a:p>
            <a:pPr algn="ctr">
              <a:buNone/>
            </a:pPr>
            <a:r>
              <a:rPr lang="fr-CA" sz="1200" b="1" dirty="0" smtClean="0"/>
              <a:t>PROGRAMME DE LECTURES</a:t>
            </a:r>
            <a:endParaRPr lang="fr-CA" sz="1200" dirty="0" smtClean="0"/>
          </a:p>
          <a:p>
            <a:pPr>
              <a:spcBef>
                <a:spcPts val="0"/>
              </a:spcBef>
              <a:buNone/>
            </a:pPr>
            <a:r>
              <a:rPr lang="fr-CA" sz="1200" i="1" dirty="0" smtClean="0"/>
              <a:t>Lectures obligatoires</a:t>
            </a:r>
            <a:r>
              <a:rPr lang="fr-CA" sz="1200" dirty="0" smtClean="0"/>
              <a:t> :</a:t>
            </a:r>
          </a:p>
          <a:p>
            <a:pPr>
              <a:spcBef>
                <a:spcPts val="0"/>
              </a:spcBef>
              <a:buNone/>
            </a:pPr>
            <a:endParaRPr lang="fr-CA" sz="1200" dirty="0" smtClean="0"/>
          </a:p>
          <a:p>
            <a:pPr>
              <a:spcBef>
                <a:spcPts val="0"/>
              </a:spcBef>
              <a:buNone/>
            </a:pPr>
            <a:r>
              <a:rPr lang="fr-FR" sz="1200" dirty="0" smtClean="0"/>
              <a:t>Document n</a:t>
            </a:r>
            <a:r>
              <a:rPr lang="fr-FR" sz="1200" baseline="30000" dirty="0" smtClean="0"/>
              <a:t>o</a:t>
            </a:r>
            <a:r>
              <a:rPr lang="fr-FR" sz="1200" dirty="0" smtClean="0"/>
              <a:t> 124 : </a:t>
            </a:r>
            <a:r>
              <a:rPr lang="fr-FR" sz="1200" b="1" i="1" u="sng" dirty="0" smtClean="0">
                <a:hlinkClick r:id="rId2"/>
              </a:rPr>
              <a:t>Charte des droits et libertés de la personne du Québec</a:t>
            </a:r>
            <a:r>
              <a:rPr lang="fr-FR" sz="1200" i="1" dirty="0" smtClean="0"/>
              <a:t>, </a:t>
            </a:r>
            <a:r>
              <a:rPr lang="fr-FR" sz="1200" dirty="0" smtClean="0"/>
              <a:t>préambule,</a:t>
            </a:r>
            <a:r>
              <a:rPr lang="fr-FR" sz="1200" i="1" dirty="0" smtClean="0"/>
              <a:t> </a:t>
            </a:r>
            <a:r>
              <a:rPr lang="fr-FR" sz="1200" dirty="0" smtClean="0"/>
              <a:t>art. 9.1, 43 et 52</a:t>
            </a:r>
            <a:endParaRPr lang="fr-CA" sz="1200" dirty="0" smtClean="0"/>
          </a:p>
          <a:p>
            <a:pPr>
              <a:spcBef>
                <a:spcPts val="0"/>
              </a:spcBef>
              <a:buNone/>
            </a:pPr>
            <a:r>
              <a:rPr lang="fr-CA" sz="1200" dirty="0" smtClean="0"/>
              <a:t>Document n</a:t>
            </a:r>
            <a:r>
              <a:rPr lang="fr-CA" sz="1200" baseline="30000" dirty="0" smtClean="0"/>
              <a:t>o</a:t>
            </a:r>
            <a:r>
              <a:rPr lang="fr-CA" sz="1200" dirty="0" smtClean="0"/>
              <a:t> 124.1 : </a:t>
            </a:r>
            <a:r>
              <a:rPr lang="fr-CA" sz="1200" b="1" i="1" u="sng" dirty="0" smtClean="0">
                <a:hlinkClick r:id="rId3"/>
              </a:rPr>
              <a:t>Dumont</a:t>
            </a:r>
            <a:r>
              <a:rPr lang="fr-CA" sz="1200" b="1" u="sng" dirty="0" smtClean="0">
                <a:hlinkClick r:id="rId3"/>
              </a:rPr>
              <a:t> c. </a:t>
            </a:r>
            <a:r>
              <a:rPr lang="fr-CA" sz="1200" b="1" i="1" u="sng" dirty="0" smtClean="0">
                <a:hlinkClick r:id="rId3"/>
              </a:rPr>
              <a:t>Québec</a:t>
            </a:r>
            <a:r>
              <a:rPr lang="fr-CA" sz="1200" b="1" u="sng" dirty="0" smtClean="0">
                <a:hlinkClick r:id="rId3"/>
              </a:rPr>
              <a:t> (Cour supérieure du Québec)</a:t>
            </a:r>
            <a:r>
              <a:rPr lang="fr-CA" sz="1200" dirty="0" smtClean="0"/>
              <a:t> (2009)</a:t>
            </a:r>
          </a:p>
          <a:p>
            <a:pPr>
              <a:spcBef>
                <a:spcPts val="0"/>
              </a:spcBef>
              <a:buNone/>
            </a:pPr>
            <a:r>
              <a:rPr lang="fr-FR" sz="1200" dirty="0" smtClean="0"/>
              <a:t>Document n</a:t>
            </a:r>
            <a:r>
              <a:rPr lang="fr-FR" sz="1200" baseline="30000" dirty="0" smtClean="0"/>
              <a:t>o</a:t>
            </a:r>
            <a:r>
              <a:rPr lang="fr-FR" sz="1200" dirty="0" smtClean="0"/>
              <a:t> 118 : </a:t>
            </a:r>
            <a:r>
              <a:rPr lang="fr-FR" sz="1200" b="1" i="1" u="sng" dirty="0" smtClean="0">
                <a:hlinkClick r:id="rId4"/>
              </a:rPr>
              <a:t>Charte canadienne des droits et libertés</a:t>
            </a:r>
            <a:r>
              <a:rPr lang="fr-FR" sz="1200" i="1" dirty="0" smtClean="0"/>
              <a:t>, </a:t>
            </a:r>
            <a:r>
              <a:rPr lang="fr-FR" sz="1200" dirty="0" smtClean="0"/>
              <a:t>préambule</a:t>
            </a:r>
            <a:r>
              <a:rPr lang="fr-FR" sz="1200" i="1" dirty="0" smtClean="0"/>
              <a:t>, </a:t>
            </a:r>
            <a:r>
              <a:rPr lang="fr-FR" sz="1200" dirty="0" smtClean="0"/>
              <a:t>art. 1, 11g) et 33</a:t>
            </a:r>
            <a:endParaRPr lang="fr-CA" sz="1200" dirty="0" smtClean="0"/>
          </a:p>
          <a:p>
            <a:pPr>
              <a:spcBef>
                <a:spcPts val="0"/>
              </a:spcBef>
              <a:buNone/>
            </a:pPr>
            <a:r>
              <a:rPr lang="fr-FR" sz="1200" dirty="0" smtClean="0"/>
              <a:t>Document n</a:t>
            </a:r>
            <a:r>
              <a:rPr lang="fr-FR" sz="1200" baseline="30000" dirty="0" smtClean="0"/>
              <a:t>o</a:t>
            </a:r>
            <a:r>
              <a:rPr lang="fr-FR" sz="1200" dirty="0" smtClean="0"/>
              <a:t> 118.1 : </a:t>
            </a:r>
            <a:r>
              <a:rPr lang="fr-FR" sz="1200" b="1" i="1" u="sng" dirty="0" smtClean="0">
                <a:hlinkClick r:id="rId5"/>
              </a:rPr>
              <a:t>Kazemi (succession)</a:t>
            </a:r>
            <a:r>
              <a:rPr lang="fr-FR" sz="1200" u="sng" dirty="0" smtClean="0">
                <a:hlinkClick r:id="rId5"/>
              </a:rPr>
              <a:t> </a:t>
            </a:r>
            <a:r>
              <a:rPr lang="fr-FR" sz="1200" b="1" u="sng" dirty="0" smtClean="0">
                <a:hlinkClick r:id="rId5"/>
              </a:rPr>
              <a:t>c.</a:t>
            </a:r>
            <a:r>
              <a:rPr lang="fr-FR" sz="1200" u="sng" dirty="0" smtClean="0">
                <a:hlinkClick r:id="rId5"/>
              </a:rPr>
              <a:t> </a:t>
            </a:r>
            <a:r>
              <a:rPr lang="fr-FR" sz="1200" b="1" i="1" u="sng" dirty="0" smtClean="0">
                <a:hlinkClick r:id="rId5"/>
              </a:rPr>
              <a:t>République islamique d’Iran</a:t>
            </a:r>
            <a:r>
              <a:rPr lang="fr-FR" sz="1200" dirty="0" smtClean="0"/>
              <a:t> (2014)</a:t>
            </a:r>
            <a:r>
              <a:rPr lang="fr-CA" sz="1200" dirty="0" smtClean="0"/>
              <a:t> </a:t>
            </a:r>
          </a:p>
          <a:p>
            <a:pPr>
              <a:spcBef>
                <a:spcPts val="0"/>
              </a:spcBef>
              <a:buNone/>
            </a:pPr>
            <a:endParaRPr lang="fr-CA" sz="1200" i="1" dirty="0" smtClean="0"/>
          </a:p>
          <a:p>
            <a:pPr>
              <a:spcBef>
                <a:spcPts val="0"/>
              </a:spcBef>
              <a:buNone/>
            </a:pPr>
            <a:r>
              <a:rPr lang="fr-CA" sz="1200" i="1" dirty="0" smtClean="0"/>
              <a:t>Lectures obligatoires</a:t>
            </a:r>
            <a:r>
              <a:rPr lang="fr-CA" sz="1200" dirty="0" smtClean="0"/>
              <a:t> :</a:t>
            </a:r>
          </a:p>
          <a:p>
            <a:pPr>
              <a:spcBef>
                <a:spcPts val="0"/>
              </a:spcBef>
              <a:buNone/>
            </a:pPr>
            <a:endParaRPr lang="fr-CA" sz="1200" dirty="0" smtClean="0"/>
          </a:p>
          <a:p>
            <a:pPr>
              <a:spcBef>
                <a:spcPts val="0"/>
              </a:spcBef>
              <a:buNone/>
            </a:pPr>
            <a:r>
              <a:rPr lang="fr-FR" sz="1200" dirty="0" smtClean="0"/>
              <a:t>Document n</a:t>
            </a:r>
            <a:r>
              <a:rPr lang="fr-FR" sz="1200" baseline="30000" dirty="0" smtClean="0"/>
              <a:t>o</a:t>
            </a:r>
            <a:r>
              <a:rPr lang="fr-FR" sz="1200" dirty="0" smtClean="0"/>
              <a:t> 116 </a:t>
            </a:r>
            <a:r>
              <a:rPr lang="fr-FR" sz="1200" i="1" dirty="0" smtClean="0"/>
              <a:t>: Déclaration canadienne des droits</a:t>
            </a:r>
          </a:p>
          <a:p>
            <a:pPr>
              <a:spcBef>
                <a:spcPts val="0"/>
              </a:spcBef>
              <a:buNone/>
            </a:pPr>
            <a:r>
              <a:rPr lang="fr-FR" sz="1200" dirty="0" smtClean="0"/>
              <a:t>Document n</a:t>
            </a:r>
            <a:r>
              <a:rPr lang="fr-FR" sz="1200" baseline="30000" dirty="0" smtClean="0"/>
              <a:t>o</a:t>
            </a:r>
            <a:r>
              <a:rPr lang="fr-FR" sz="1200" dirty="0" smtClean="0"/>
              <a:t> 117 : </a:t>
            </a:r>
            <a:r>
              <a:rPr lang="fr-FR" sz="1200" i="1" dirty="0" smtClean="0"/>
              <a:t>Loi canadienne sur les droits de la personne</a:t>
            </a:r>
          </a:p>
          <a:p>
            <a:pPr>
              <a:spcBef>
                <a:spcPts val="0"/>
              </a:spcBef>
              <a:buNone/>
            </a:pPr>
            <a:r>
              <a:rPr lang="fr-FR" sz="1200" dirty="0" smtClean="0"/>
              <a:t>Document n</a:t>
            </a:r>
            <a:r>
              <a:rPr lang="fr-FR" sz="1200" baseline="30000" dirty="0" smtClean="0"/>
              <a:t>o</a:t>
            </a:r>
            <a:r>
              <a:rPr lang="fr-FR" sz="1200" dirty="0" smtClean="0"/>
              <a:t> 124.2 : </a:t>
            </a:r>
            <a:r>
              <a:rPr lang="fr-CA" sz="1200" dirty="0" smtClean="0"/>
              <a:t>Michèle RIVET, « </a:t>
            </a:r>
            <a:r>
              <a:rPr lang="fr-CA" sz="1200" b="1" u="sng" dirty="0" smtClean="0">
                <a:hlinkClick r:id="rId6"/>
              </a:rPr>
              <a:t>Les textes et les tribunaux : qu’en est-il devenu de l’esprit et du souffle de </a:t>
            </a:r>
            <a:r>
              <a:rPr lang="fr-CA" sz="1200" b="1" i="1" u="sng" dirty="0" smtClean="0">
                <a:hlinkClick r:id="rId6"/>
              </a:rPr>
              <a:t>Déclaration universelle</a:t>
            </a:r>
            <a:r>
              <a:rPr lang="fr-CA" sz="1200" i="1" dirty="0" smtClean="0"/>
              <a:t> </a:t>
            </a:r>
            <a:r>
              <a:rPr lang="fr-CA" sz="1200" b="1" dirty="0" smtClean="0"/>
              <a:t>»</a:t>
            </a:r>
            <a:r>
              <a:rPr lang="fr-CA" sz="1200" dirty="0" smtClean="0"/>
              <a:t> (1998), p.</a:t>
            </a:r>
            <a:r>
              <a:rPr lang="fr-CA" sz="1200" i="1" dirty="0" smtClean="0"/>
              <a:t> </a:t>
            </a:r>
            <a:r>
              <a:rPr lang="fr-CA" sz="1200" dirty="0" smtClean="0"/>
              <a:t>39-66</a:t>
            </a:r>
          </a:p>
          <a:p>
            <a:pPr>
              <a:buNone/>
            </a:pPr>
            <a:endParaRPr lang="fr-CA" sz="1200" dirty="0" smtClean="0"/>
          </a:p>
          <a:p>
            <a:pPr>
              <a:buNone/>
            </a:pPr>
            <a:endParaRPr lang="fr-CA" sz="1200" b="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CA" sz="1100" dirty="0" smtClean="0"/>
              <a:t>Droit international et constitutionnel des droits fondamentaux</a:t>
            </a:r>
            <a:r>
              <a:rPr lang="fr-FR" sz="1100" dirty="0" smtClean="0"/>
              <a:t> », Cours n° 9</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6017</TotalTime>
  <Words>2078</Words>
  <Application>Microsoft Office PowerPoint</Application>
  <PresentationFormat>Présentation à l'écran (4:3)</PresentationFormat>
  <Paragraphs>169</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9 Le droit constitutionnel comparé des droits fondamentaux et le droit international </vt:lpstr>
      <vt:lpstr>Le droit constitutionnel comparé des  des droits fondamentaux et le droit international  </vt:lpstr>
      <vt:lpstr>Le droit constitutionnel comparé des droits fondamentaux et le droit internationale </vt:lpstr>
      <vt:lpstr>Le droit constitutionnel comparé  des droits fondamentaux et le droit international </vt:lpstr>
      <vt:lpstr>      Le droit constitutionnel comparé des droits fondamentaux et le droit international</vt:lpstr>
      <vt:lpstr>Le droit constitutionnel comparé des droits fondamentaux et le droit international</vt:lpstr>
      <vt:lpstr>Cours no 9 : Le droit québécois et canadien des droits fondamentaux et le droit international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761</cp:revision>
  <dcterms:created xsi:type="dcterms:W3CDTF">2015-10-29T14:25:55Z</dcterms:created>
  <dcterms:modified xsi:type="dcterms:W3CDTF">2015-10-29T14:28:30Z</dcterms:modified>
</cp:coreProperties>
</file>