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docProps/core.xml" ContentType="application/vnd.openxmlformats-package.core-properties+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s/slide3.xml" ContentType="application/vnd.openxmlformats-officedocument.presentationml.slide+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aveSubsetFonts="1">
  <p:sldMasterIdLst>
    <p:sldMasterId r:id="rId1"/>
  </p:sldMasterIdLst>
  <p:notesMasterIdLst>
    <p:notesMasterId r:id="rId9"/>
  </p:notesMasterIdLst>
  <p:sldIdLst>
    <p:sldId id="256" r:id="rId2"/>
    <p:sldId id="314" r:id="rId3"/>
    <p:sldId id="316" r:id="rId4"/>
    <p:sldId id="317" r:id="rId5"/>
    <p:sldId id="308" r:id="rId6"/>
    <p:sldId id="318" r:id="rId7"/>
    <p:sldId id="315" r:id="rId8"/>
  </p:sldIdLst>
  <p:sldSz cx="9144000" cy="6858000" type="screen4x3"/>
  <p:notesSz cx="6858000" cy="92964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mc="http://schemas.openxmlformats.org/markup-compatibility/2006" xmlns:mv="urn:schemas-microsoft-com:mac:vml" xmlns:p15="http://schemas.microsoft.com/office/powerpoint/2012/main" xmlns:p="http://schemas.openxmlformats.org/presentationml/2006/main" xmlns:r="http://schemas.openxmlformats.org/officeDocument/2006/relationships" xmlns:a="http://schemas.openxmlformats.org/drawingml/2006/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0"/>
    </p:ext>
    <p:ext uri="{FD5EFAAD-0ECE-453E-9831-46B23BE46B34}">
      <p15:chartTrackingRefBased xmlns:mc="http://schemas.openxmlformats.org/markup-compatibility/2006" xmlns:mv="urn:schemas-microsoft-com:mac:vml" xmlns:p15="http://schemas.microsoft.com/office/powerpoint/2012/main" xmlns:p="http://schemas.openxmlformats.org/presentationml/2006/main" xmlns:r="http://schemas.openxmlformats.org/officeDocument/2006/relationships" xmlns:a="http://schemas.openxmlformats.org/drawingml/2006/main" xmlns=""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4429" autoAdjust="0"/>
    <p:restoredTop sz="94714" autoAdjust="0"/>
  </p:normalViewPr>
  <p:slideViewPr>
    <p:cSldViewPr>
      <p:cViewPr>
        <p:scale>
          <a:sx n="100" d="100"/>
          <a:sy n="100" d="100"/>
        </p:scale>
        <p:origin x="-632" y="7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2971800" cy="464820"/>
          </a:xfrm>
          <a:prstGeom prst="rect">
            <a:avLst/>
          </a:prstGeom>
        </p:spPr>
        <p:txBody>
          <a:bodyPr vert="horz" lIns="92302" tIns="46151" rIns="92302" bIns="46151" rtlCol="0"/>
          <a:lstStyle>
            <a:lvl1pPr algn="l">
              <a:defRPr sz="1200"/>
            </a:lvl1pPr>
          </a:lstStyle>
          <a:p>
            <a:endParaRPr lang="fr-FR" dirty="0"/>
          </a:p>
        </p:txBody>
      </p:sp>
      <p:sp>
        <p:nvSpPr>
          <p:cNvPr id="3" name="Espace réservé de la date 2"/>
          <p:cNvSpPr>
            <a:spLocks noGrp="1"/>
          </p:cNvSpPr>
          <p:nvPr>
            <p:ph type="dt" idx="1"/>
          </p:nvPr>
        </p:nvSpPr>
        <p:spPr>
          <a:xfrm>
            <a:off x="3884614" y="0"/>
            <a:ext cx="2971800" cy="464820"/>
          </a:xfrm>
          <a:prstGeom prst="rect">
            <a:avLst/>
          </a:prstGeom>
        </p:spPr>
        <p:txBody>
          <a:bodyPr vert="horz" lIns="92302" tIns="46151" rIns="92302" bIns="46151" rtlCol="0"/>
          <a:lstStyle>
            <a:lvl1pPr algn="r">
              <a:defRPr sz="1200"/>
            </a:lvl1pPr>
          </a:lstStyle>
          <a:p>
            <a:fld id="{085B873A-3D22-49B4-8278-133A34355E05}" type="datetimeFigureOut">
              <a:rPr lang="fr-FR" smtClean="0"/>
              <a:pPr/>
              <a:t>8/10/15</a:t>
            </a:fld>
            <a:endParaRPr lang="fr-FR" dirty="0"/>
          </a:p>
        </p:txBody>
      </p:sp>
      <p:sp>
        <p:nvSpPr>
          <p:cNvPr id="4" name="Espace réservé de l'image des diapositives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2302" tIns="46151" rIns="92302" bIns="46151" rtlCol="0" anchor="ctr"/>
          <a:lstStyle/>
          <a:p>
            <a:endParaRPr lang="fr-FR" dirty="0"/>
          </a:p>
        </p:txBody>
      </p:sp>
      <p:sp>
        <p:nvSpPr>
          <p:cNvPr id="5" name="Espace réservé des commentaires 4"/>
          <p:cNvSpPr>
            <a:spLocks noGrp="1"/>
          </p:cNvSpPr>
          <p:nvPr>
            <p:ph type="body" sz="quarter" idx="3"/>
          </p:nvPr>
        </p:nvSpPr>
        <p:spPr>
          <a:xfrm>
            <a:off x="685800" y="4415790"/>
            <a:ext cx="5486400" cy="4183380"/>
          </a:xfrm>
          <a:prstGeom prst="rect">
            <a:avLst/>
          </a:prstGeom>
        </p:spPr>
        <p:txBody>
          <a:bodyPr vert="horz" lIns="92302" tIns="46151" rIns="92302" bIns="46151"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1" y="8829966"/>
            <a:ext cx="2971800" cy="464820"/>
          </a:xfrm>
          <a:prstGeom prst="rect">
            <a:avLst/>
          </a:prstGeom>
        </p:spPr>
        <p:txBody>
          <a:bodyPr vert="horz" lIns="92302" tIns="46151" rIns="92302" bIns="46151"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4" y="8829966"/>
            <a:ext cx="2971800" cy="464820"/>
          </a:xfrm>
          <a:prstGeom prst="rect">
            <a:avLst/>
          </a:prstGeom>
        </p:spPr>
        <p:txBody>
          <a:bodyPr vert="horz" lIns="92302" tIns="46151" rIns="92302" bIns="46151" rtlCol="0" anchor="b"/>
          <a:lstStyle>
            <a:lvl1pPr algn="r">
              <a:defRPr sz="1200"/>
            </a:lvl1pPr>
          </a:lstStyle>
          <a:p>
            <a:fld id="{33D3BF32-9641-4BCD-A107-20C6662F9941}" type="slidenum">
              <a:rPr lang="fr-FR" smtClean="0"/>
              <a:pPr/>
              <a:t>‹#›</a:t>
            </a:fld>
            <a:endParaRPr lang="fr-FR"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6360984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a:xfrm>
            <a:off x="6400800" y="6355080"/>
            <a:ext cx="2286000" cy="365760"/>
          </a:xfrm>
        </p:spPr>
        <p:txBody>
          <a:bodyPr/>
          <a:lstStyle>
            <a:lvl1pPr>
              <a:defRPr sz="1400"/>
            </a:lvl1pPr>
          </a:lstStyle>
          <a:p>
            <a:fld id="{C6D6ED15-47D5-47C0-A695-52840CE292CE}" type="datetime1">
              <a:rPr lang="fr-FR" smtClean="0"/>
              <a:pPr/>
              <a:t>8/10/15</a:t>
            </a:fld>
            <a:endParaRPr lang="fr-BE"/>
          </a:p>
        </p:txBody>
      </p:sp>
      <p:sp>
        <p:nvSpPr>
          <p:cNvPr id="17" name="Espace réservé du pied de page 16"/>
          <p:cNvSpPr>
            <a:spLocks noGrp="1"/>
          </p:cNvSpPr>
          <p:nvPr>
            <p:ph type="ftr" sz="quarter" idx="11"/>
          </p:nvPr>
        </p:nvSpPr>
        <p:spPr>
          <a:xfrm>
            <a:off x="2898648" y="6355080"/>
            <a:ext cx="3474720" cy="365760"/>
          </a:xfrm>
        </p:spPr>
        <p:txBody>
          <a:bodyPr/>
          <a:lstStyle/>
          <a:p>
            <a:r>
              <a:rPr lang="fr-FR" dirty="0" smtClean="0"/>
              <a:t>François Xavier Saluden, UQAM, « La personne et le droit international », JUR6650-10, Automne 2011, 19 septembre 2011</a:t>
            </a:r>
            <a:endParaRPr lang="fr-BE" dirty="0"/>
          </a:p>
        </p:txBody>
      </p:sp>
      <p:sp>
        <p:nvSpPr>
          <p:cNvPr id="29" name="Espace réservé du numéro de diapositive 28"/>
          <p:cNvSpPr>
            <a:spLocks noGrp="1"/>
          </p:cNvSpPr>
          <p:nvPr>
            <p:ph type="sldNum" sz="quarter" idx="12"/>
          </p:nvPr>
        </p:nvSpPr>
        <p:spPr>
          <a:xfrm>
            <a:off x="1216152" y="6355080"/>
            <a:ext cx="1219200" cy="365760"/>
          </a:xfrm>
        </p:spPr>
        <p:txBody>
          <a:bodyPr/>
          <a:lstStyle/>
          <a:p>
            <a:fld id="{CF4668DC-857F-487D-BFFA-8C0CA5037977}" type="slidenum">
              <a:rPr lang="fr-BE" smtClean="0"/>
              <a:pPr/>
              <a:t>‹#›</a:t>
            </a:fld>
            <a:endParaRPr lang="fr-BE"/>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DF54413B-9F3F-47E3-872B-C570CDBDCEA0}" type="datetime1">
              <a:rPr lang="fr-FR" smtClean="0"/>
              <a:pPr/>
              <a:t>8/10/15</a:t>
            </a:fld>
            <a:endParaRPr lang="fr-BE"/>
          </a:p>
        </p:txBody>
      </p:sp>
      <p:sp>
        <p:nvSpPr>
          <p:cNvPr id="5" name="Espace réservé du pied de page 4"/>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F287A9BB-A10B-4B4B-AC21-4C8FE0FA67D9}" type="datetime1">
              <a:rPr lang="fr-FR" smtClean="0"/>
              <a:pPr/>
              <a:t>8/10/15</a:t>
            </a:fld>
            <a:endParaRPr lang="fr-BE"/>
          </a:p>
        </p:txBody>
      </p:sp>
      <p:sp>
        <p:nvSpPr>
          <p:cNvPr id="5" name="Espace réservé du pied de page 4"/>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a:t>
            </a:fld>
            <a:endParaRPr lang="fr-BE"/>
          </a:p>
        </p:txBody>
      </p:sp>
      <p:sp>
        <p:nvSpPr>
          <p:cNvPr id="7" name="Connecteur droit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8" name="Triangle isocè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Connecteur droit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fld id="{04F08AD2-A03A-406F-BE0B-71E3612A69FF}" type="datetime1">
              <a:rPr lang="fr-FR" smtClean="0"/>
              <a:pPr/>
              <a:t>8/10/15</a:t>
            </a:fld>
            <a:endParaRPr lang="fr-BE"/>
          </a:p>
        </p:txBody>
      </p:sp>
      <p:sp>
        <p:nvSpPr>
          <p:cNvPr id="5" name="Espace réservé du pied de page 4"/>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a:t>
            </a:fld>
            <a:endParaRPr lang="fr-BE"/>
          </a:p>
        </p:txBody>
      </p:sp>
      <p:sp>
        <p:nvSpPr>
          <p:cNvPr id="8" name="Espace réservé du contenu 7"/>
          <p:cNvSpPr>
            <a:spLocks noGrp="1"/>
          </p:cNvSpPr>
          <p:nvPr>
            <p:ph sz="quarter" idx="1"/>
          </p:nvPr>
        </p:nvSpPr>
        <p:spPr>
          <a:xfrm>
            <a:off x="457200" y="1219200"/>
            <a:ext cx="8229600" cy="493776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a:xfrm>
            <a:off x="6400800" y="6355080"/>
            <a:ext cx="2286000" cy="365760"/>
          </a:xfrm>
        </p:spPr>
        <p:txBody>
          <a:bodyPr/>
          <a:lstStyle/>
          <a:p>
            <a:fld id="{5531FB41-B088-42E0-8A49-96DCC72AE889}" type="datetime1">
              <a:rPr lang="fr-FR" smtClean="0"/>
              <a:pPr/>
              <a:t>8/10/15</a:t>
            </a:fld>
            <a:endParaRPr lang="fr-BE"/>
          </a:p>
        </p:txBody>
      </p:sp>
      <p:sp>
        <p:nvSpPr>
          <p:cNvPr id="5" name="Espace réservé du pied de page 4"/>
          <p:cNvSpPr>
            <a:spLocks noGrp="1"/>
          </p:cNvSpPr>
          <p:nvPr>
            <p:ph type="ftr" sz="quarter" idx="11"/>
          </p:nvPr>
        </p:nvSpPr>
        <p:spPr>
          <a:xfrm>
            <a:off x="2898648" y="6355080"/>
            <a:ext cx="3474720" cy="365760"/>
          </a:xfrm>
        </p:spPr>
        <p:txBody>
          <a:bodyPr/>
          <a:lstStyle/>
          <a:p>
            <a:r>
              <a:rPr lang="fr-FR" dirty="0" smtClean="0"/>
              <a:t>François Xavier Saluden, UQAM, « La personne et le droit international », JUR6650-10, Automne 2011, 19 septembre 2011</a:t>
            </a:r>
            <a:endParaRPr lang="fr-BE" dirty="0"/>
          </a:p>
        </p:txBody>
      </p:sp>
      <p:sp>
        <p:nvSpPr>
          <p:cNvPr id="6" name="Espace réservé du numéro de diapositive 5"/>
          <p:cNvSpPr>
            <a:spLocks noGrp="1"/>
          </p:cNvSpPr>
          <p:nvPr>
            <p:ph type="sldNum" sz="quarter" idx="12"/>
          </p:nvPr>
        </p:nvSpPr>
        <p:spPr>
          <a:xfrm>
            <a:off x="1069848" y="6355080"/>
            <a:ext cx="1520952" cy="365760"/>
          </a:xfrm>
        </p:spPr>
        <p:txBody>
          <a:bodyPr/>
          <a:lstStyle/>
          <a:p>
            <a:fld id="{CF4668DC-857F-487D-BFFA-8C0CA5037977}" type="slidenum">
              <a:rPr lang="fr-BE" smtClean="0"/>
              <a:pPr/>
              <a:t>‹#›</a:t>
            </a:fld>
            <a:endParaRPr lang="fr-BE"/>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2E036505-3D1A-49E3-8EB4-857833F3222C}" type="datetime1">
              <a:rPr lang="fr-FR" smtClean="0"/>
              <a:pPr/>
              <a:t>8/10/15</a:t>
            </a:fld>
            <a:endParaRPr lang="fr-BE"/>
          </a:p>
        </p:txBody>
      </p:sp>
      <p:sp>
        <p:nvSpPr>
          <p:cNvPr id="6" name="Espace réservé du pied de page 5"/>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a:t>
            </a:fld>
            <a:endParaRPr lang="fr-BE"/>
          </a:p>
        </p:txBody>
      </p:sp>
      <p:sp>
        <p:nvSpPr>
          <p:cNvPr id="9" name="Espace réservé du contenu 8"/>
          <p:cNvSpPr>
            <a:spLocks noGrp="1"/>
          </p:cNvSpPr>
          <p:nvPr>
            <p:ph sz="quarter" idx="1"/>
          </p:nvPr>
        </p:nvSpPr>
        <p:spPr>
          <a:xfrm>
            <a:off x="457200" y="1219200"/>
            <a:ext cx="4041648" cy="493776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632198" y="1216152"/>
            <a:ext cx="4041648" cy="493776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nchor="ctr"/>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7" name="Espace réservé de la date 6"/>
          <p:cNvSpPr>
            <a:spLocks noGrp="1"/>
          </p:cNvSpPr>
          <p:nvPr>
            <p:ph type="dt" sz="half" idx="10"/>
          </p:nvPr>
        </p:nvSpPr>
        <p:spPr/>
        <p:txBody>
          <a:bodyPr/>
          <a:lstStyle/>
          <a:p>
            <a:fld id="{57D23CB7-EA97-4FC0-8C9A-B95A4EB22C1B}" type="datetime1">
              <a:rPr lang="fr-FR" smtClean="0"/>
              <a:pPr/>
              <a:t>8/10/15</a:t>
            </a:fld>
            <a:endParaRPr lang="fr-BE"/>
          </a:p>
        </p:txBody>
      </p:sp>
      <p:sp>
        <p:nvSpPr>
          <p:cNvPr id="8" name="Espace réservé du pied de page 7"/>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a:t>
            </a:fld>
            <a:endParaRPr lang="fr-BE"/>
          </a:p>
        </p:txBody>
      </p:sp>
      <p:sp>
        <p:nvSpPr>
          <p:cNvPr id="11" name="Espace réservé du contenu 10"/>
          <p:cNvSpPr>
            <a:spLocks noGrp="1"/>
          </p:cNvSpPr>
          <p:nvPr>
            <p:ph sz="quarter" idx="2"/>
          </p:nvPr>
        </p:nvSpPr>
        <p:spPr>
          <a:xfrm>
            <a:off x="457200" y="2133600"/>
            <a:ext cx="4038600" cy="40386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648200" y="2133600"/>
            <a:ext cx="4038600" cy="40386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999E8C9F-3D7B-4B99-A27C-67DDC9F5105C}" type="datetime1">
              <a:rPr lang="fr-FR" smtClean="0"/>
              <a:pPr/>
              <a:t>8/10/15</a:t>
            </a:fld>
            <a:endParaRPr lang="fr-BE"/>
          </a:p>
        </p:txBody>
      </p:sp>
      <p:sp>
        <p:nvSpPr>
          <p:cNvPr id="4" name="Espace réservé du pied de page 3"/>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a:t>
            </a:fld>
            <a:endParaRPr lang="fr-BE"/>
          </a:p>
        </p:txBody>
      </p:sp>
      <p:sp>
        <p:nvSpPr>
          <p:cNvPr id="6" name="Triangle isocè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F93C178-EFA7-49D8-A7F5-88794A3B26B1}" type="datetime1">
              <a:rPr lang="fr-FR" smtClean="0"/>
              <a:pPr/>
              <a:t>8/10/15</a:t>
            </a:fld>
            <a:endParaRPr lang="fr-BE"/>
          </a:p>
        </p:txBody>
      </p:sp>
      <p:sp>
        <p:nvSpPr>
          <p:cNvPr id="3" name="Espace réservé du pied de page 2"/>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a:t>
            </a:fld>
            <a:endParaRPr lang="fr-BE"/>
          </a:p>
        </p:txBody>
      </p:sp>
      <p:sp>
        <p:nvSpPr>
          <p:cNvPr id="5" name="Connecteur droit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6" name="Triangle isocè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6AFDBB71-9A28-4ECD-BF93-991C34394E51}" type="datetime1">
              <a:rPr lang="fr-FR" smtClean="0"/>
              <a:pPr/>
              <a:t>8/10/15</a:t>
            </a:fld>
            <a:endParaRPr lang="fr-BE"/>
          </a:p>
        </p:txBody>
      </p:sp>
      <p:sp>
        <p:nvSpPr>
          <p:cNvPr id="6" name="Espace réservé du pied de page 5"/>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a:t>
            </a:fld>
            <a:endParaRPr lang="fr-BE"/>
          </a:p>
        </p:txBody>
      </p:sp>
      <p:sp>
        <p:nvSpPr>
          <p:cNvPr id="8" name="Connecteur droit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Connecteur droit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Triangle isocè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Espace réservé du contenu 11"/>
          <p:cNvSpPr>
            <a:spLocks noGrp="1"/>
          </p:cNvSpPr>
          <p:nvPr>
            <p:ph sz="quarter" idx="1"/>
          </p:nvPr>
        </p:nvSpPr>
        <p:spPr>
          <a:xfrm>
            <a:off x="304800" y="304800"/>
            <a:ext cx="5715000" cy="5715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Image avec légende">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fr-FR" dirty="0" smtClean="0"/>
              <a:t>Cliquez sur l'icône pour ajouter une image</a:t>
            </a:r>
            <a:endParaRPr kumimoji="0" lang="en-US" dirty="0"/>
          </a:p>
        </p:txBody>
      </p:sp>
      <p:sp>
        <p:nvSpPr>
          <p:cNvPr id="4" name="Espace réservé du texte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B7CF5CD9-3906-4723-9D56-A9F759391866}" type="datetime1">
              <a:rPr lang="fr-FR" smtClean="0"/>
              <a:pPr/>
              <a:t>8/10/15</a:t>
            </a:fld>
            <a:endParaRPr lang="fr-BE"/>
          </a:p>
        </p:txBody>
      </p:sp>
      <p:sp>
        <p:nvSpPr>
          <p:cNvPr id="6" name="Espace réservé du pied de page 5"/>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a:t>
            </a:fld>
            <a:endParaRPr lang="fr-BE"/>
          </a:p>
        </p:txBody>
      </p:sp>
      <p:sp>
        <p:nvSpPr>
          <p:cNvPr id="8" name="Connecteur droit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Triangle isocè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457200" y="152400"/>
            <a:ext cx="8229600" cy="990600"/>
          </a:xfrm>
          <a:prstGeom prst="rect">
            <a:avLst/>
          </a:prstGeom>
        </p:spPr>
        <p:txBody>
          <a:bodyPr vert="horz" anchor="b" anchorCtr="0">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5B90E234-0255-4F64-99C2-69574BB6FA9F}" type="datetime1">
              <a:rPr lang="fr-FR" smtClean="0"/>
              <a:pPr/>
              <a:t>8/10/15</a:t>
            </a:fld>
            <a:endParaRPr lang="fr-BE"/>
          </a:p>
        </p:txBody>
      </p:sp>
      <p:sp>
        <p:nvSpPr>
          <p:cNvPr id="3" name="Espace réservé du pied de page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r>
              <a:rPr lang="fr-FR" dirty="0" smtClean="0"/>
              <a:t>François Xavier Saluden, UQAM, « La personne et le droit international », JUR6650-10, Automne 2011, 19 septembre 2011</a:t>
            </a:r>
            <a:endParaRPr lang="fr-BE" dirty="0"/>
          </a:p>
        </p:txBody>
      </p:sp>
      <p:sp>
        <p:nvSpPr>
          <p:cNvPr id="23" name="Espace réservé du numéro de diapositive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CF4668DC-857F-487D-BFFA-8C0CA5037977}" type="slidenum">
              <a:rPr lang="fr-BE" smtClean="0"/>
              <a:pPr/>
              <a:t>‹#›</a:t>
            </a:fld>
            <a:endParaRPr lang="fr-BE"/>
          </a:p>
        </p:txBody>
      </p:sp>
      <p:sp>
        <p:nvSpPr>
          <p:cNvPr id="28" name="Connecteur droit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Connecteur droit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Triangle isocè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hf hd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hyperlink" Target="http://www.acihl.org/texts.htm?article_id=16" TargetMode="External"/><Relationship Id="rId4" Type="http://schemas.openxmlformats.org/officeDocument/2006/relationships/hyperlink" Target="http://d1.islamhouse.com/data/fr/ih_articles/fr-Islamhouse-DHL16-DeclarationDroitdeLHomme-Cheha.pdf" TargetMode="External"/><Relationship Id="rId5" Type="http://schemas.openxmlformats.org/officeDocument/2006/relationships/hyperlink" Target="http://www.asean.org/news/asean-statement-communiques/item/asean-human-rights-declaration" TargetMode="External"/><Relationship Id="rId6" Type="http://schemas.openxmlformats.org/officeDocument/2006/relationships/hyperlink" Target="http://www.refworld.org/docid/492184022.html" TargetMode="External"/><Relationship Id="rId7" Type="http://schemas.openxmlformats.org/officeDocument/2006/relationships/hyperlink" Target="http://www.francophonie.org/IMG/pdf/Declaration_Bamako_2000_modif_02122011.pdf" TargetMode="External"/><Relationship Id="rId8" Type="http://schemas.openxmlformats.org/officeDocument/2006/relationships/hyperlink" Target="http://thecommonwealth.org/sites/default/files/history-items/documents/Singapore%20Declaration.pdf" TargetMode="External"/><Relationship Id="rId9" Type="http://schemas.openxmlformats.org/officeDocument/2006/relationships/hyperlink" Target="http://edu.dihr.org/01/file/Dep.%20Competences/Freedom%20of%20expression/Commonwealth%20freedom%20of%20expression.pdf" TargetMode="External"/><Relationship Id="rId1" Type="http://schemas.openxmlformats.org/officeDocument/2006/relationships/slideLayout" Target="../slideLayouts/slideLayout2.xml"/><Relationship Id="rId2" Type="http://schemas.openxmlformats.org/officeDocument/2006/relationships/hyperlink" Target="http://www.achpr.org/files/instruments/achpr/achpr_instr_charter_fra.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achpr.org/files/instruments/achpr/achpr_instr_charter_fra.pdf" TargetMode="External"/><Relationship Id="rId3" Type="http://schemas.openxmlformats.org/officeDocument/2006/relationships/hyperlink" Target="http://www.refworld.org/docid/492184022.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iheu.org/arab-charter-human-rights-incompatible-international-standards-louise-arbour"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jpeg"/><Relationship Id="rId1" Type="http://schemas.openxmlformats.org/officeDocument/2006/relationships/slideLayout" Target="../slideLayouts/slideLayout2.xml"/><Relationship Id="rId2" Type="http://schemas.openxmlformats.org/officeDocument/2006/relationships/hyperlink" Target="http://edu.dihr.org/01/file/Dep.%20Competences/Freedom%20of%20expression/Commonwealth%20freedom%20of%20expression.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6" name="Shape"/>
          <p:cNvSpPr>
            <a:spLocks noGrp="1"/>
          </p:cNvSpPr>
          <p:nvPr>
            <p:ph type="ctrTitle"/>
          </p:nvPr>
        </p:nvSpPr>
        <p:spPr>
          <a:xfrm>
            <a:off x="1115060" y="3644900"/>
            <a:ext cx="7129780" cy="1231900"/>
          </a:xfrm>
          <a:prstGeom prst="rect">
            <a:avLst/>
          </a:prstGeom>
        </p:spPr>
        <p:txBody>
          <a:bodyPr>
            <a:noAutofit/>
          </a:bodyPr>
          <a:lstStyle/>
          <a:p>
            <a:r>
              <a:rPr lang="fr-FR" altLang="en-US" sz="2700" dirty="0" smtClean="0">
                <a:solidFill>
                  <a:srgbClr val="002060"/>
                </a:solidFill>
              </a:rPr>
              <a:t> Cours n° 7</a:t>
            </a:r>
            <a:br>
              <a:rPr lang="fr-FR" altLang="en-US" sz="2700" dirty="0" smtClean="0">
                <a:solidFill>
                  <a:srgbClr val="002060"/>
                </a:solidFill>
              </a:rPr>
            </a:br>
            <a:r>
              <a:rPr lang="fr-CA" sz="2000" b="1" dirty="0" smtClean="0"/>
              <a:t>L’Afrique, le monde arabe et islamique, l’Asie, l’OSCE, la Francophonie, le Commonwealth et les droits fondamentaux</a:t>
            </a:r>
            <a:endParaRPr lang="fr-FR" altLang="en-US" sz="2000" i="1" dirty="0" smtClean="0">
              <a:solidFill>
                <a:srgbClr val="002060"/>
              </a:solidFill>
            </a:endParaRPr>
          </a:p>
        </p:txBody>
      </p:sp>
      <p:sp>
        <p:nvSpPr>
          <p:cNvPr id="1027" name="Shape"/>
          <p:cNvSpPr>
            <a:spLocks noGrp="1"/>
          </p:cNvSpPr>
          <p:nvPr>
            <p:ph type="subTitle" idx="1"/>
          </p:nvPr>
        </p:nvSpPr>
        <p:spPr>
          <a:prstGeom prst="rect">
            <a:avLst/>
          </a:prstGeom>
          <a:effectLst/>
        </p:spPr>
        <p:txBody>
          <a:bodyPr>
            <a:normAutofit fontScale="92500" lnSpcReduction="20000"/>
          </a:bodyPr>
          <a:lstStyle/>
          <a:p>
            <a:r>
              <a:rPr lang="fr-FR" altLang="en-US" sz="1800" dirty="0" smtClean="0"/>
              <a:t>Daniel Turp</a:t>
            </a:r>
            <a:br>
              <a:rPr lang="fr-FR" altLang="en-US" sz="1800" dirty="0" smtClean="0"/>
            </a:br>
            <a:r>
              <a:rPr lang="fr-FR" altLang="en-US" sz="1800" i="1" dirty="0" smtClean="0"/>
              <a:t>Professeur titulaire</a:t>
            </a:r>
            <a:endParaRPr lang="fr-FR" altLang="en-US" sz="4200" i="1" dirty="0" smtClean="0"/>
          </a:p>
        </p:txBody>
      </p:sp>
      <p:sp>
        <p:nvSpPr>
          <p:cNvPr id="1028" name="Shape"/>
          <p:cNvSpPr/>
          <p:nvPr/>
        </p:nvSpPr>
        <p:spPr>
          <a:xfrm>
            <a:off x="155575" y="-144780"/>
            <a:ext cx="304800" cy="305435"/>
          </a:xfrm>
          <a:prstGeom prst="rect">
            <a:avLst/>
          </a:prstGeom>
          <a:noFill/>
          <a:ln>
            <a:noFill/>
          </a:ln>
        </p:spPr>
        <p:txBody>
          <a:bodyPr vert="horz" lIns="91440" tIns="45720" rIns="91440" bIns="45720" numCol="1" anchor="t">
            <a:prstTxWarp prst="textNoShape">
              <a:avLst/>
            </a:prstTxWarp>
            <a:noAutofit/>
          </a:bodyPr>
          <a:lstStyle/>
          <a:p>
            <a:pPr algn="l"/>
            <a:endParaRPr lang="fr-FR" altLang="en-US" sz="1800" b="0" dirty="0" smtClean="0">
              <a:solidFill>
                <a:schemeClr val="tx1"/>
              </a:solidFill>
            </a:endParaRPr>
          </a:p>
        </p:txBody>
      </p:sp>
      <p:sp>
        <p:nvSpPr>
          <p:cNvPr id="1029" name="Shape"/>
          <p:cNvSpPr/>
          <p:nvPr/>
        </p:nvSpPr>
        <p:spPr>
          <a:xfrm>
            <a:off x="155575" y="-144780"/>
            <a:ext cx="304800" cy="305435"/>
          </a:xfrm>
          <a:prstGeom prst="rect">
            <a:avLst/>
          </a:prstGeom>
          <a:noFill/>
          <a:ln>
            <a:noFill/>
          </a:ln>
        </p:spPr>
        <p:txBody>
          <a:bodyPr vert="horz" lIns="91440" tIns="45720" rIns="91440" bIns="45720" numCol="1" anchor="t">
            <a:prstTxWarp prst="textNoShape">
              <a:avLst/>
            </a:prstTxWarp>
            <a:noAutofit/>
          </a:bodyPr>
          <a:lstStyle/>
          <a:p>
            <a:pPr algn="l"/>
            <a:endParaRPr lang="fr-FR" altLang="en-US" sz="1800" b="0" dirty="0" smtClean="0">
              <a:solidFill>
                <a:schemeClr val="tx1"/>
              </a:solidFill>
            </a:endParaRPr>
          </a:p>
        </p:txBody>
      </p:sp>
      <p:sp>
        <p:nvSpPr>
          <p:cNvPr id="1030" name="Shape"/>
          <p:cNvSpPr/>
          <p:nvPr/>
        </p:nvSpPr>
        <p:spPr>
          <a:xfrm>
            <a:off x="155575" y="-144780"/>
            <a:ext cx="304800" cy="305435"/>
          </a:xfrm>
          <a:prstGeom prst="rect">
            <a:avLst/>
          </a:prstGeom>
          <a:noFill/>
          <a:ln>
            <a:noFill/>
          </a:ln>
        </p:spPr>
        <p:txBody>
          <a:bodyPr vert="horz" lIns="91440" tIns="45720" rIns="91440" bIns="45720" numCol="1" anchor="t">
            <a:prstTxWarp prst="textNoShape">
              <a:avLst/>
            </a:prstTxWarp>
            <a:noAutofit/>
          </a:bodyPr>
          <a:lstStyle/>
          <a:p>
            <a:pPr algn="l"/>
            <a:endParaRPr lang="fr-FR" altLang="en-US" sz="1800" b="0" dirty="0" smtClean="0">
              <a:solidFill>
                <a:schemeClr val="tx1"/>
              </a:solidFill>
            </a:endParaRPr>
          </a:p>
        </p:txBody>
      </p:sp>
      <p:sp>
        <p:nvSpPr>
          <p:cNvPr id="1031" name="Shape"/>
          <p:cNvSpPr/>
          <p:nvPr/>
        </p:nvSpPr>
        <p:spPr>
          <a:xfrm>
            <a:off x="155575" y="-144780"/>
            <a:ext cx="304800" cy="305435"/>
          </a:xfrm>
          <a:prstGeom prst="rect">
            <a:avLst/>
          </a:prstGeom>
          <a:noFill/>
          <a:ln>
            <a:noFill/>
          </a:ln>
        </p:spPr>
        <p:txBody>
          <a:bodyPr vert="horz" lIns="91440" tIns="45720" rIns="91440" bIns="45720" numCol="1" anchor="t">
            <a:prstTxWarp prst="textNoShape">
              <a:avLst/>
            </a:prstTxWarp>
            <a:noAutofit/>
          </a:bodyPr>
          <a:lstStyle/>
          <a:p>
            <a:pPr algn="l"/>
            <a:endParaRPr lang="fr-FR" altLang="en-US" sz="1800" b="0" dirty="0" smtClean="0">
              <a:solidFill>
                <a:schemeClr val="tx1"/>
              </a:solidFill>
            </a:endParaRPr>
          </a:p>
        </p:txBody>
      </p:sp>
      <p:sp>
        <p:nvSpPr>
          <p:cNvPr id="1032" name="Shape"/>
          <p:cNvSpPr/>
          <p:nvPr/>
        </p:nvSpPr>
        <p:spPr>
          <a:xfrm>
            <a:off x="155575" y="-144780"/>
            <a:ext cx="304800" cy="305435"/>
          </a:xfrm>
          <a:prstGeom prst="rect">
            <a:avLst/>
          </a:prstGeom>
          <a:noFill/>
          <a:ln>
            <a:noFill/>
          </a:ln>
        </p:spPr>
        <p:txBody>
          <a:bodyPr vert="horz" lIns="91440" tIns="45720" rIns="91440" bIns="45720" numCol="1" anchor="t">
            <a:prstTxWarp prst="textNoShape">
              <a:avLst/>
            </a:prstTxWarp>
            <a:noAutofit/>
          </a:bodyPr>
          <a:lstStyle/>
          <a:p>
            <a:pPr algn="l"/>
            <a:endParaRPr lang="fr-FR" altLang="en-US" sz="1800" b="0" dirty="0" smtClean="0">
              <a:solidFill>
                <a:schemeClr val="tx1"/>
              </a:solidFill>
            </a:endParaRPr>
          </a:p>
        </p:txBody>
      </p:sp>
      <p:sp>
        <p:nvSpPr>
          <p:cNvPr id="1033" name="Shape"/>
          <p:cNvSpPr/>
          <p:nvPr/>
        </p:nvSpPr>
        <p:spPr>
          <a:xfrm>
            <a:off x="899160" y="6092825"/>
            <a:ext cx="7345680" cy="246221"/>
          </a:xfrm>
          <a:prstGeom prst="rect">
            <a:avLst/>
          </a:prstGeom>
          <a:noFill/>
          <a:ln>
            <a:noFill/>
          </a:ln>
        </p:spPr>
        <p:txBody>
          <a:bodyPr anchor="t">
            <a:spAutoFit/>
          </a:bodyPr>
          <a:lstStyle/>
          <a:p>
            <a:pPr algn="ctr"/>
            <a:r>
              <a:rPr lang="fr-CA" altLang="en-US" sz="1000" dirty="0" smtClean="0">
                <a:latin typeface="+mj-lt"/>
              </a:rPr>
              <a:t>Droit international et constitutionnel des droits fondamentaux</a:t>
            </a:r>
            <a:r>
              <a:rPr lang="fr-FR" altLang="en-US" sz="1000" dirty="0">
                <a:latin typeface="+mj-lt"/>
              </a:rPr>
              <a:t> »,</a:t>
            </a:r>
            <a:r>
              <a:rPr lang="fr-FR" altLang="en-US" sz="1000" dirty="0" smtClean="0">
                <a:latin typeface="+mj-lt"/>
              </a:rPr>
              <a:t> DRT-3103</a:t>
            </a:r>
            <a:endParaRPr lang="fr-FR" altLang="en-US" sz="1000" dirty="0">
              <a:latin typeface="+mj-lt"/>
            </a:endParaRPr>
          </a:p>
        </p:txBody>
      </p:sp>
      <p:pic>
        <p:nvPicPr>
          <p:cNvPr id="11" name="Picture 4" descr="http://www.bardagi.com/blog/wp-content/uploads/2012/03/udem_logo1.jpg"/>
          <p:cNvPicPr>
            <a:picLocks noChangeAspect="1" noChangeArrowheads="1"/>
          </p:cNvPicPr>
          <p:nvPr/>
        </p:nvPicPr>
        <p:blipFill>
          <a:blip r:embed="rId2" cstate="print"/>
          <a:srcRect t="25089" b="34749"/>
          <a:stretch>
            <a:fillRect/>
          </a:stretch>
        </p:blipFill>
        <p:spPr bwMode="auto">
          <a:xfrm>
            <a:off x="4139952" y="5791096"/>
            <a:ext cx="792088" cy="318118"/>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normAutofit fontScale="90000"/>
          </a:bodyPr>
          <a:lstStyle/>
          <a:p>
            <a:pPr algn="ctr"/>
            <a:r>
              <a:rPr lang="fr-CA" sz="1800" dirty="0" smtClean="0">
                <a:solidFill>
                  <a:srgbClr val="002060"/>
                </a:solidFill>
                <a:latin typeface="Times New Roman"/>
                <a:cs typeface="Times New Roman"/>
              </a:rPr>
              <a:t/>
            </a:r>
            <a:br>
              <a:rPr lang="fr-CA" sz="1800" dirty="0" smtClean="0">
                <a:solidFill>
                  <a:srgbClr val="002060"/>
                </a:solidFill>
                <a:latin typeface="Times New Roman"/>
                <a:cs typeface="Times New Roman"/>
              </a:rPr>
            </a:br>
            <a:r>
              <a:rPr lang="fr-CA" sz="1800" dirty="0" smtClean="0">
                <a:solidFill>
                  <a:srgbClr val="002060"/>
                </a:solidFill>
                <a:latin typeface="Times New Roman"/>
                <a:cs typeface="Times New Roman"/>
              </a:rPr>
              <a:t/>
            </a:r>
            <a:br>
              <a:rPr lang="fr-CA" sz="1800" dirty="0" smtClean="0">
                <a:solidFill>
                  <a:srgbClr val="002060"/>
                </a:solidFill>
                <a:latin typeface="Times New Roman"/>
                <a:cs typeface="Times New Roman"/>
              </a:rPr>
            </a:br>
            <a:r>
              <a:rPr lang="fr-CA" sz="1800" dirty="0" smtClean="0">
                <a:solidFill>
                  <a:srgbClr val="002060"/>
                </a:solidFill>
                <a:latin typeface="Times New Roman"/>
                <a:cs typeface="Times New Roman"/>
              </a:rPr>
              <a:t>Cours </a:t>
            </a:r>
            <a:r>
              <a:rPr lang="fr-CA" sz="1800" b="1" dirty="0" smtClean="0"/>
              <a:t>n</a:t>
            </a:r>
            <a:r>
              <a:rPr lang="fr-CA" sz="1800" b="1" baseline="30000" dirty="0" smtClean="0"/>
              <a:t>o</a:t>
            </a:r>
            <a:r>
              <a:rPr lang="fr-CA" sz="1800" dirty="0" smtClean="0">
                <a:solidFill>
                  <a:srgbClr val="002060"/>
                </a:solidFill>
                <a:latin typeface="Times New Roman"/>
                <a:cs typeface="Times New Roman"/>
              </a:rPr>
              <a:t> 7 : </a:t>
            </a:r>
            <a:r>
              <a:rPr lang="fr-CA" sz="1800" b="1" dirty="0" smtClean="0"/>
              <a:t>L’Afrique, le monde arabe et islamique, l’Asie, l’OSCE, la Francophonie, </a:t>
            </a:r>
            <a:br>
              <a:rPr lang="fr-CA" sz="1800" b="1" dirty="0" smtClean="0"/>
            </a:br>
            <a:r>
              <a:rPr lang="fr-CA" sz="1800" b="1" dirty="0" smtClean="0"/>
              <a:t>le Commonwealth et les droits fondamentaux</a:t>
            </a:r>
            <a:r>
              <a:rPr lang="fr-CA" sz="1800" dirty="0" smtClean="0"/>
              <a:t/>
            </a:r>
            <a:br>
              <a:rPr lang="fr-CA" sz="1800" dirty="0" smtClean="0"/>
            </a:br>
            <a:r>
              <a:rPr lang="fr-CA" sz="1800" dirty="0" smtClean="0"/>
              <a:t/>
            </a:r>
            <a:br>
              <a:rPr lang="fr-CA" sz="1800" dirty="0" smtClean="0"/>
            </a:br>
            <a:endParaRPr lang="fr-FR" sz="1800" dirty="0">
              <a:solidFill>
                <a:srgbClr val="002060"/>
              </a:solidFill>
              <a:latin typeface="Times New Roman"/>
              <a:cs typeface="Times New Roman"/>
            </a:endParaRPr>
          </a:p>
        </p:txBody>
      </p:sp>
      <p:sp>
        <p:nvSpPr>
          <p:cNvPr id="3" name="Espace réservé du contenu 2"/>
          <p:cNvSpPr>
            <a:spLocks noGrp="1"/>
          </p:cNvSpPr>
          <p:nvPr>
            <p:ph sz="quarter" idx="1"/>
          </p:nvPr>
        </p:nvSpPr>
        <p:spPr>
          <a:xfrm>
            <a:off x="457200" y="990600"/>
            <a:ext cx="8229600" cy="5334000"/>
          </a:xfrm>
        </p:spPr>
        <p:txBody>
          <a:bodyPr>
            <a:normAutofit fontScale="25000" lnSpcReduction="20000"/>
          </a:bodyPr>
          <a:lstStyle/>
          <a:p>
            <a:pPr algn="ctr">
              <a:buNone/>
            </a:pPr>
            <a:r>
              <a:rPr lang="fr-FR" sz="4800" dirty="0" smtClean="0"/>
              <a:t> </a:t>
            </a:r>
            <a:r>
              <a:rPr lang="fr-CA" sz="4800" b="1" dirty="0" smtClean="0"/>
              <a:t>PLAN DE COURS</a:t>
            </a:r>
          </a:p>
          <a:p>
            <a:pPr>
              <a:buNone/>
            </a:pPr>
            <a:r>
              <a:rPr lang="fr-CA" sz="4800" b="1" dirty="0" smtClean="0"/>
              <a:t>I- La protection des droits fondamentaux en Afrique dans le monde arabe, islamique et en Asie</a:t>
            </a:r>
            <a:br>
              <a:rPr lang="fr-CA" sz="4800" b="1" dirty="0" smtClean="0"/>
            </a:br>
            <a:r>
              <a:rPr lang="fr-CA" sz="4800" b="1" dirty="0" smtClean="0"/>
              <a:t/>
            </a:r>
            <a:br>
              <a:rPr lang="fr-CA" sz="4800" b="1" dirty="0" smtClean="0"/>
            </a:br>
            <a:r>
              <a:rPr lang="fr-CA" sz="4800" dirty="0" smtClean="0"/>
              <a:t>A- Les normes et mécanismes de</a:t>
            </a:r>
            <a:r>
              <a:rPr lang="fr-CA" sz="4800" i="1" dirty="0" smtClean="0"/>
              <a:t> </a:t>
            </a:r>
            <a:r>
              <a:rPr lang="fr-CA" sz="4800" dirty="0" smtClean="0"/>
              <a:t>la</a:t>
            </a:r>
            <a:r>
              <a:rPr lang="fr-CA" sz="4800" i="1" dirty="0" smtClean="0"/>
              <a:t> Charte africaine des droits de l’Homme et des peuples</a:t>
            </a:r>
            <a:r>
              <a:rPr lang="fr-CA" sz="4800" dirty="0" smtClean="0"/>
              <a:t> et des autres </a:t>
            </a:r>
            <a:br>
              <a:rPr lang="fr-CA" sz="4800" dirty="0" smtClean="0"/>
            </a:br>
            <a:r>
              <a:rPr lang="fr-CA" sz="4800" dirty="0" smtClean="0"/>
              <a:t>     instruments africains de protection des droits fondamentaux en Afrique</a:t>
            </a:r>
            <a:br>
              <a:rPr lang="fr-CA" sz="4800" dirty="0" smtClean="0"/>
            </a:br>
            <a:r>
              <a:rPr lang="fr-CA" sz="4800" dirty="0" smtClean="0"/>
              <a:t/>
            </a:r>
            <a:br>
              <a:rPr lang="fr-CA" sz="4800" dirty="0" smtClean="0"/>
            </a:br>
            <a:r>
              <a:rPr lang="fr-CA" sz="4800" dirty="0" smtClean="0"/>
              <a:t>B- La </a:t>
            </a:r>
            <a:r>
              <a:rPr lang="fr-CA" sz="4800" i="1" dirty="0" smtClean="0"/>
              <a:t>Charte arabe des droits de l’Homme, </a:t>
            </a:r>
            <a:r>
              <a:rPr lang="fr-CA" sz="4800" dirty="0" smtClean="0"/>
              <a:t>la</a:t>
            </a:r>
            <a:r>
              <a:rPr lang="fr-CA" sz="4800" i="1" dirty="0" smtClean="0"/>
              <a:t> Déclaration sur les droits de l’Homme en Islam </a:t>
            </a:r>
            <a:r>
              <a:rPr lang="fr-CA" sz="4800" dirty="0" smtClean="0"/>
              <a:t>et la </a:t>
            </a:r>
            <a:r>
              <a:rPr lang="fr-CA" sz="4800" i="1" dirty="0" smtClean="0"/>
              <a:t>Déclaration sur</a:t>
            </a:r>
            <a:br>
              <a:rPr lang="fr-CA" sz="4800" i="1" dirty="0" smtClean="0"/>
            </a:br>
            <a:r>
              <a:rPr lang="fr-CA" sz="4800" i="1" dirty="0" smtClean="0"/>
              <a:t>     les droits fondamentaux de l’ANASE </a:t>
            </a:r>
          </a:p>
          <a:p>
            <a:pPr>
              <a:buNone/>
            </a:pPr>
            <a:endParaRPr lang="fr-CA" sz="4800" i="1" dirty="0" smtClean="0"/>
          </a:p>
          <a:p>
            <a:pPr>
              <a:buNone/>
            </a:pPr>
            <a:r>
              <a:rPr lang="fr-FR" sz="4800" b="1" dirty="0" smtClean="0"/>
              <a:t>II-  L’OSCE, la Francophonie, le Commonwealth et les droits fondamentaux</a:t>
            </a:r>
            <a:br>
              <a:rPr lang="fr-FR" sz="4800" b="1" dirty="0" smtClean="0"/>
            </a:br>
            <a:r>
              <a:rPr lang="fr-FR" sz="4800" dirty="0" smtClean="0"/>
              <a:t/>
            </a:r>
            <a:br>
              <a:rPr lang="fr-FR" sz="4800" dirty="0" smtClean="0"/>
            </a:br>
            <a:r>
              <a:rPr lang="fr-FR" sz="4800" dirty="0" smtClean="0"/>
              <a:t>A- L’Organisation pour la sécurité et la coopération en Europe (OSCE) et les droits fondamentaux</a:t>
            </a:r>
            <a:br>
              <a:rPr lang="fr-FR" sz="4800" dirty="0" smtClean="0"/>
            </a:br>
            <a:r>
              <a:rPr lang="fr-CA" sz="4800" dirty="0" smtClean="0"/>
              <a:t/>
            </a:r>
            <a:br>
              <a:rPr lang="fr-CA" sz="4800" dirty="0" smtClean="0"/>
            </a:br>
            <a:r>
              <a:rPr lang="fr-FR" sz="4800" dirty="0" smtClean="0"/>
              <a:t>B- La Francophonie, le Commonwealth et les droits fondamentaux</a:t>
            </a:r>
            <a:endParaRPr lang="fr-CA" sz="4800" dirty="0" smtClean="0"/>
          </a:p>
          <a:p>
            <a:pPr algn="ctr">
              <a:buNone/>
            </a:pPr>
            <a:r>
              <a:rPr lang="fr-CA" sz="4400" b="1" dirty="0" smtClean="0"/>
              <a:t/>
            </a:r>
            <a:br>
              <a:rPr lang="fr-CA" sz="4400" b="1" dirty="0" smtClean="0"/>
            </a:br>
            <a:r>
              <a:rPr lang="fr-CA" sz="4400" b="1" dirty="0" smtClean="0"/>
              <a:t>PROGRAMME DE LECTURES</a:t>
            </a:r>
            <a:endParaRPr lang="fr-CA" sz="4400" dirty="0" smtClean="0"/>
          </a:p>
          <a:p>
            <a:pPr>
              <a:buNone/>
            </a:pPr>
            <a:r>
              <a:rPr lang="fr-FR" sz="4400" i="1" dirty="0" smtClean="0"/>
              <a:t>Lectures obligatoires</a:t>
            </a:r>
            <a:r>
              <a:rPr lang="fr-FR" sz="4400" dirty="0" smtClean="0"/>
              <a:t> :</a:t>
            </a:r>
            <a:endParaRPr lang="fr-CA" sz="4400" dirty="0" smtClean="0"/>
          </a:p>
          <a:p>
            <a:pPr>
              <a:buNone/>
            </a:pPr>
            <a:r>
              <a:rPr lang="fr-FR" sz="4400" dirty="0" smtClean="0"/>
              <a:t>	Document </a:t>
            </a:r>
            <a:r>
              <a:rPr lang="fr-CA" sz="4400" dirty="0" smtClean="0"/>
              <a:t>n</a:t>
            </a:r>
            <a:r>
              <a:rPr lang="fr-CA" sz="4400" baseline="30000" dirty="0" smtClean="0"/>
              <a:t>o </a:t>
            </a:r>
            <a:r>
              <a:rPr lang="fr-FR" sz="4400" dirty="0" smtClean="0"/>
              <a:t>99 </a:t>
            </a:r>
            <a:r>
              <a:rPr lang="fr-CA" sz="4400" dirty="0" smtClean="0"/>
              <a:t>: </a:t>
            </a:r>
            <a:r>
              <a:rPr lang="fr-FR" sz="4400" b="1" i="1" u="sng" dirty="0" smtClean="0">
                <a:hlinkClick r:id="rId2"/>
              </a:rPr>
              <a:t>Charte africaine des droits de l'Homme et des peuples</a:t>
            </a:r>
            <a:r>
              <a:rPr lang="fr-CA" sz="4400" b="1" i="1" u="sng" dirty="0" smtClean="0"/>
              <a:t/>
            </a:r>
            <a:br>
              <a:rPr lang="fr-CA" sz="4400" b="1" i="1" u="sng" dirty="0" smtClean="0"/>
            </a:br>
            <a:r>
              <a:rPr lang="fr-CA" sz="4400" dirty="0" smtClean="0"/>
              <a:t>Document n</a:t>
            </a:r>
            <a:r>
              <a:rPr lang="fr-CA" sz="4400" baseline="30000" dirty="0" smtClean="0"/>
              <a:t>o</a:t>
            </a:r>
            <a:r>
              <a:rPr lang="fr-CA" sz="4400" dirty="0" smtClean="0"/>
              <a:t>105 : </a:t>
            </a:r>
            <a:r>
              <a:rPr lang="fr-CA" sz="4400" b="1" i="1" u="sng" dirty="0" smtClean="0">
                <a:hlinkClick r:id="rId3"/>
              </a:rPr>
              <a:t>Charte arabe des droits de l’Homme</a:t>
            </a:r>
            <a:r>
              <a:rPr lang="fr-CA" sz="4400" b="1" i="1" u="sng" dirty="0" smtClean="0"/>
              <a:t/>
            </a:r>
            <a:br>
              <a:rPr lang="fr-CA" sz="4400" b="1" i="1" u="sng" dirty="0" smtClean="0"/>
            </a:br>
            <a:r>
              <a:rPr lang="fr-FR" sz="4400" dirty="0" smtClean="0"/>
              <a:t>Document n</a:t>
            </a:r>
            <a:r>
              <a:rPr lang="fr-FR" sz="4400" baseline="30000" dirty="0" smtClean="0"/>
              <a:t>o</a:t>
            </a:r>
            <a:r>
              <a:rPr lang="fr-FR" sz="4400" dirty="0" smtClean="0"/>
              <a:t> 107 :</a:t>
            </a:r>
            <a:r>
              <a:rPr lang="fr-FR" sz="4400" i="1" dirty="0" smtClean="0"/>
              <a:t> </a:t>
            </a:r>
            <a:r>
              <a:rPr lang="fr-FR" sz="4400" b="1" i="1" u="sng" dirty="0" smtClean="0">
                <a:hlinkClick r:id="rId4"/>
              </a:rPr>
              <a:t>Déclaration sur les droits de l’Homme en Islam</a:t>
            </a:r>
            <a:r>
              <a:rPr lang="fr-CA" sz="4400" b="1" i="1" u="sng" dirty="0" smtClean="0"/>
              <a:t/>
            </a:r>
            <a:br>
              <a:rPr lang="fr-CA" sz="4400" b="1" i="1" u="sng" dirty="0" smtClean="0"/>
            </a:br>
            <a:r>
              <a:rPr lang="fr-FR" sz="4400" dirty="0" smtClean="0"/>
              <a:t>Document n</a:t>
            </a:r>
            <a:r>
              <a:rPr lang="fr-FR" sz="4400" baseline="30000" dirty="0" smtClean="0"/>
              <a:t>o</a:t>
            </a:r>
            <a:r>
              <a:rPr lang="fr-FR" sz="4400" dirty="0" smtClean="0"/>
              <a:t> 110 : </a:t>
            </a:r>
            <a:r>
              <a:rPr lang="fr-FR" sz="4400" b="1" i="1" u="sng" dirty="0" smtClean="0">
                <a:hlinkClick r:id="rId5"/>
              </a:rPr>
              <a:t>ASEAN Human Rights Declaration</a:t>
            </a:r>
            <a:r>
              <a:rPr lang="fr-CA" sz="4400" b="1" i="1" u="sng" dirty="0" smtClean="0"/>
              <a:t/>
            </a:r>
            <a:br>
              <a:rPr lang="fr-CA" sz="4400" b="1" i="1" u="sng" dirty="0" smtClean="0"/>
            </a:br>
            <a:r>
              <a:rPr lang="fr-FR" sz="4400" dirty="0" smtClean="0"/>
              <a:t>Document n</a:t>
            </a:r>
            <a:r>
              <a:rPr lang="fr-FR" sz="4400" baseline="30000" dirty="0" smtClean="0"/>
              <a:t>o</a:t>
            </a:r>
            <a:r>
              <a:rPr lang="fr-FR" sz="4400" dirty="0" smtClean="0"/>
              <a:t> 94 : </a:t>
            </a:r>
            <a:r>
              <a:rPr lang="fr-FR" sz="4400" i="1" dirty="0" smtClean="0"/>
              <a:t>Acte final d’Helsinki</a:t>
            </a:r>
            <a:endParaRPr lang="fr-CA" sz="4400" i="1" dirty="0" smtClean="0"/>
          </a:p>
          <a:p>
            <a:pPr>
              <a:buNone/>
            </a:pPr>
            <a:r>
              <a:rPr lang="fr-CA" sz="4400" i="1" dirty="0" smtClean="0"/>
              <a:t>Lectures optionnelles </a:t>
            </a:r>
            <a:r>
              <a:rPr lang="fr-CA" sz="4400" dirty="0" smtClean="0"/>
              <a:t>: </a:t>
            </a:r>
          </a:p>
          <a:p>
            <a:pPr algn="just">
              <a:buNone/>
            </a:pPr>
            <a:r>
              <a:rPr lang="fr-CA" sz="4400" dirty="0" smtClean="0"/>
              <a:t>	Document n</a:t>
            </a:r>
            <a:r>
              <a:rPr lang="fr-CA" sz="4400" baseline="30000" dirty="0" smtClean="0"/>
              <a:t>o</a:t>
            </a:r>
            <a:r>
              <a:rPr lang="fr-CA" sz="4400" dirty="0" smtClean="0"/>
              <a:t> 105.1 : </a:t>
            </a:r>
            <a:r>
              <a:rPr lang="fr-CA" sz="4400" b="1" i="1" u="sng" dirty="0" smtClean="0">
                <a:hlinkClick r:id="rId6"/>
              </a:rPr>
              <a:t>Traité révisé de la Communauté économique des États d’Afrique de l’Ouest </a:t>
            </a:r>
            <a:r>
              <a:rPr lang="fr-CA" sz="4400" dirty="0" smtClean="0"/>
              <a:t>(préambule, art. 4 et 56) </a:t>
            </a:r>
            <a:r>
              <a:rPr lang="fr-CA" sz="4400" b="1" i="1" u="sng" dirty="0" smtClean="0">
                <a:hlinkClick r:id="rId6"/>
              </a:rPr>
              <a:t> </a:t>
            </a:r>
            <a:br>
              <a:rPr lang="fr-CA" sz="4400" b="1" i="1" u="sng" dirty="0" smtClean="0">
                <a:hlinkClick r:id="rId6"/>
              </a:rPr>
            </a:br>
            <a:r>
              <a:rPr lang="fr-CA" sz="4400" dirty="0" smtClean="0"/>
              <a:t>Document n</a:t>
            </a:r>
            <a:r>
              <a:rPr lang="fr-CA" sz="4400" baseline="30000" dirty="0" smtClean="0"/>
              <a:t>o</a:t>
            </a:r>
            <a:r>
              <a:rPr lang="fr-CA" sz="4400" dirty="0" smtClean="0"/>
              <a:t> 110.1</a:t>
            </a:r>
            <a:r>
              <a:rPr lang="fr-FR" sz="4400" dirty="0" smtClean="0"/>
              <a:t> :</a:t>
            </a:r>
            <a:r>
              <a:rPr lang="fr-FR" sz="4400" i="1" dirty="0" smtClean="0"/>
              <a:t> </a:t>
            </a:r>
            <a:r>
              <a:rPr lang="fr-FR" sz="4400" b="1" u="sng" dirty="0" smtClean="0">
                <a:hlinkClick r:id="rId7"/>
              </a:rPr>
              <a:t>OIF,</a:t>
            </a:r>
            <a:r>
              <a:rPr lang="fr-FR" sz="4400" b="1" i="1" u="sng" dirty="0" smtClean="0">
                <a:hlinkClick r:id="rId7"/>
              </a:rPr>
              <a:t> Déclaration de Bamako et Notes fixant les modalités pratiques et mécanismes de mise en œuvre des procédures du chapitre 5 de Déclaration de Bamako</a:t>
            </a:r>
            <a:r>
              <a:rPr lang="fr-FR" sz="4400" b="1" dirty="0" smtClean="0"/>
              <a:t> </a:t>
            </a:r>
            <a:r>
              <a:rPr lang="fr-CA" sz="4400" dirty="0" smtClean="0"/>
              <a:t/>
            </a:r>
            <a:br>
              <a:rPr lang="fr-CA" sz="4400" dirty="0" smtClean="0"/>
            </a:br>
            <a:r>
              <a:rPr lang="fr-CA" sz="4400" dirty="0" smtClean="0"/>
              <a:t>Document n</a:t>
            </a:r>
            <a:r>
              <a:rPr lang="fr-CA" sz="4400" baseline="30000" dirty="0" smtClean="0"/>
              <a:t>o</a:t>
            </a:r>
            <a:r>
              <a:rPr lang="fr-CA" sz="4400" dirty="0" smtClean="0"/>
              <a:t> 110.2 : </a:t>
            </a:r>
            <a:r>
              <a:rPr lang="fr-FR" sz="4400" b="1" i="1" u="sng" dirty="0" smtClean="0">
                <a:hlinkClick r:id="rId8"/>
              </a:rPr>
              <a:t>Singapore Declaration of Commonwealth Principles</a:t>
            </a:r>
            <a:r>
              <a:rPr lang="fr-CA" sz="4400" dirty="0" smtClean="0"/>
              <a:t/>
            </a:r>
            <a:br>
              <a:rPr lang="fr-CA" sz="4400" dirty="0" smtClean="0"/>
            </a:br>
            <a:r>
              <a:rPr lang="fr-CA" sz="4400" dirty="0" smtClean="0"/>
              <a:t>Document n</a:t>
            </a:r>
            <a:r>
              <a:rPr lang="fr-CA" sz="4400" baseline="30000" dirty="0" smtClean="0"/>
              <a:t>o</a:t>
            </a:r>
            <a:r>
              <a:rPr lang="fr-CA" sz="4400" dirty="0" smtClean="0"/>
              <a:t> 110.3</a:t>
            </a:r>
            <a:r>
              <a:rPr lang="fr-FR" sz="4400" dirty="0" smtClean="0"/>
              <a:t> : </a:t>
            </a:r>
            <a:r>
              <a:rPr lang="fr-FR" sz="4400" b="1" i="1" u="sng" dirty="0" smtClean="0">
                <a:hlinkClick r:id="rId9"/>
              </a:rPr>
              <a:t>Commonwealth Minimum Standards on the Freedom of Expression, Association and Assembly</a:t>
            </a:r>
            <a:r>
              <a:rPr lang="fr-FR" sz="4400" u="sng" dirty="0" smtClean="0">
                <a:hlinkClick r:id="rId9"/>
              </a:rPr>
              <a:t> </a:t>
            </a:r>
            <a:r>
              <a:rPr lang="fr-FR" sz="4400" b="1" u="sng" dirty="0" smtClean="0">
                <a:hlinkClick r:id="rId9"/>
              </a:rPr>
              <a:t>(chapitre 4)</a:t>
            </a:r>
            <a:endParaRPr lang="fr-CA" sz="4400" dirty="0" smtClean="0"/>
          </a:p>
          <a:p>
            <a:pPr>
              <a:buNone/>
            </a:pPr>
            <a:endParaRPr lang="fr-CA" sz="1200" dirty="0" smtClean="0"/>
          </a:p>
          <a:p>
            <a:pPr>
              <a:lnSpc>
                <a:spcPct val="120000"/>
              </a:lnSpc>
              <a:buNone/>
            </a:pPr>
            <a:endParaRPr lang="fr-CA" altLang="en-US" sz="1200" dirty="0" smtClean="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2</a:t>
            </a:fld>
            <a:endParaRPr lang="fr-BE" dirty="0"/>
          </a:p>
        </p:txBody>
      </p:sp>
      <p:sp>
        <p:nvSpPr>
          <p:cNvPr id="7" name="Espace réservé du pied de page 6"/>
          <p:cNvSpPr>
            <a:spLocks noGrp="1"/>
          </p:cNvSpPr>
          <p:nvPr>
            <p:ph type="ftr" sz="quarter" idx="11"/>
          </p:nvPr>
        </p:nvSpPr>
        <p:spPr>
          <a:xfrm>
            <a:off x="467544" y="6356350"/>
            <a:ext cx="8280920" cy="365760"/>
          </a:xfrm>
        </p:spPr>
        <p:txBody>
          <a:bodyPr/>
          <a:lstStyle/>
          <a:p>
            <a:r>
              <a:rPr lang="fr-FR" sz="1100" dirty="0" smtClean="0"/>
              <a:t>Daniel Turp, Université de Montréal, « </a:t>
            </a:r>
            <a:r>
              <a:rPr lang="fr-CA" sz="1100" dirty="0" smtClean="0"/>
              <a:t>Droit international et constitutionnel des droits fondamentaux</a:t>
            </a:r>
            <a:r>
              <a:rPr lang="fr-FR" sz="1100" dirty="0" smtClean="0"/>
              <a:t> », Cours n° 7</a:t>
            </a:r>
            <a:endParaRPr lang="fr-BE" sz="1100" dirty="0"/>
          </a:p>
        </p:txBody>
      </p:sp>
      <p:sp>
        <p:nvSpPr>
          <p:cNvPr id="4" name="ZoneTexte 3"/>
          <p:cNvSpPr txBox="1"/>
          <p:nvPr/>
        </p:nvSpPr>
        <p:spPr>
          <a:xfrm>
            <a:off x="467544" y="6021288"/>
            <a:ext cx="8219256" cy="215444"/>
          </a:xfrm>
          <a:prstGeom prst="rect">
            <a:avLst/>
          </a:prstGeom>
          <a:noFill/>
        </p:spPr>
        <p:txBody>
          <a:bodyPr wrap="square" rtlCol="0">
            <a:spAutoFit/>
          </a:bodyPr>
          <a:lstStyle/>
          <a:p>
            <a:pPr algn="r"/>
            <a:r>
              <a:rPr lang="fr-CA" sz="800" dirty="0" smtClean="0"/>
              <a:t>S</a:t>
            </a:r>
            <a:endParaRPr lang="fr-FR" sz="8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1483032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81000"/>
            <a:ext cx="8229600" cy="762000"/>
          </a:xfrm>
        </p:spPr>
        <p:txBody>
          <a:bodyPr>
            <a:normAutofit fontScale="90000"/>
          </a:bodyPr>
          <a:lstStyle/>
          <a:p>
            <a:pPr algn="ctr"/>
            <a:r>
              <a:rPr lang="fr-CA" sz="1800" dirty="0" smtClean="0">
                <a:solidFill>
                  <a:srgbClr val="002060"/>
                </a:solidFill>
                <a:latin typeface="Times New Roman"/>
                <a:cs typeface="Times New Roman"/>
              </a:rPr>
              <a:t>Cours </a:t>
            </a:r>
            <a:r>
              <a:rPr lang="fr-CA" sz="1800" b="1" dirty="0" smtClean="0"/>
              <a:t>n</a:t>
            </a:r>
            <a:r>
              <a:rPr lang="fr-CA" sz="1800" b="1" baseline="30000" dirty="0" smtClean="0"/>
              <a:t>o</a:t>
            </a:r>
            <a:r>
              <a:rPr lang="fr-CA" sz="1800" dirty="0" smtClean="0">
                <a:solidFill>
                  <a:srgbClr val="002060"/>
                </a:solidFill>
                <a:latin typeface="Times New Roman"/>
                <a:cs typeface="Times New Roman"/>
              </a:rPr>
              <a:t> 7 : </a:t>
            </a:r>
            <a:r>
              <a:rPr lang="fr-CA" sz="1800" b="1" dirty="0" smtClean="0"/>
              <a:t>L’Afrique, le monde arabe et islamique, l’Asie, l’OSCE, la Francophonie, </a:t>
            </a:r>
            <a:br>
              <a:rPr lang="fr-CA" sz="1800" b="1" dirty="0" smtClean="0"/>
            </a:br>
            <a:r>
              <a:rPr lang="fr-CA" sz="1800" b="1" dirty="0" smtClean="0"/>
              <a:t>le Commonwealth et les droits fondamentaux</a:t>
            </a:r>
            <a:r>
              <a:rPr lang="fr-CA" sz="1800" dirty="0" smtClean="0"/>
              <a:t/>
            </a:r>
            <a:br>
              <a:rPr lang="fr-CA" sz="1800" dirty="0" smtClean="0"/>
            </a:br>
            <a:r>
              <a:rPr lang="fr-CA" sz="1800" dirty="0" smtClean="0"/>
              <a:t/>
            </a:r>
            <a:br>
              <a:rPr lang="fr-CA" sz="1800" dirty="0" smtClean="0"/>
            </a:br>
            <a:endParaRPr lang="fr-FR" sz="1800" dirty="0">
              <a:solidFill>
                <a:srgbClr val="002060"/>
              </a:solidFill>
              <a:latin typeface="Times New Roman"/>
              <a:cs typeface="Times New Roman"/>
            </a:endParaRPr>
          </a:p>
        </p:txBody>
      </p:sp>
      <p:sp>
        <p:nvSpPr>
          <p:cNvPr id="3" name="Espace réservé du contenu 2"/>
          <p:cNvSpPr>
            <a:spLocks noGrp="1"/>
          </p:cNvSpPr>
          <p:nvPr>
            <p:ph sz="quarter" idx="1"/>
          </p:nvPr>
        </p:nvSpPr>
        <p:spPr>
          <a:xfrm>
            <a:off x="304800" y="1219200"/>
            <a:ext cx="8229600" cy="5105400"/>
          </a:xfrm>
        </p:spPr>
        <p:txBody>
          <a:bodyPr>
            <a:normAutofit fontScale="25000" lnSpcReduction="20000"/>
          </a:bodyPr>
          <a:lstStyle/>
          <a:p>
            <a:pPr marL="0" indent="0" algn="just">
              <a:buNone/>
            </a:pPr>
            <a:r>
              <a:rPr lang="fr-CA" sz="4308" b="1" dirty="0" smtClean="0"/>
              <a:t>I</a:t>
            </a:r>
            <a:r>
              <a:rPr lang="fr-CA" sz="4800" b="1" dirty="0" smtClean="0"/>
              <a:t>- La protection des droits fondamentaux en Afrique dans le monde arabe, islamique et en Asie</a:t>
            </a:r>
            <a:br>
              <a:rPr lang="fr-CA" sz="4800" b="1" dirty="0" smtClean="0"/>
            </a:br>
            <a:r>
              <a:rPr lang="fr-CA" sz="4800" b="1" dirty="0" smtClean="0"/>
              <a:t/>
            </a:r>
            <a:br>
              <a:rPr lang="fr-CA" sz="4800" b="1" dirty="0" smtClean="0"/>
            </a:br>
            <a:r>
              <a:rPr lang="fr-CA" sz="4800" b="1" dirty="0" smtClean="0"/>
              <a:t>A- Les normes et mécanismes de</a:t>
            </a:r>
            <a:r>
              <a:rPr lang="fr-CA" sz="4800" b="1" i="1" dirty="0" smtClean="0"/>
              <a:t> </a:t>
            </a:r>
            <a:r>
              <a:rPr lang="fr-CA" sz="4800" b="1" dirty="0" smtClean="0"/>
              <a:t>la</a:t>
            </a:r>
            <a:r>
              <a:rPr lang="fr-CA" sz="4800" b="1" i="1" dirty="0" smtClean="0"/>
              <a:t> Charte africaine des droits de l’Homme et des peuples</a:t>
            </a:r>
            <a:r>
              <a:rPr lang="fr-CA" sz="4800" b="1" dirty="0" smtClean="0"/>
              <a:t> et des autres instruments africains de protection des droits fondamentaux en Afrique</a:t>
            </a:r>
          </a:p>
          <a:p>
            <a:pPr marL="0" indent="0" algn="just">
              <a:buFontTx/>
              <a:buChar char="-"/>
            </a:pPr>
            <a:r>
              <a:rPr lang="fr-FR" sz="4800" b="1" i="1" u="sng" dirty="0" smtClean="0">
                <a:hlinkClick r:id="rId2"/>
              </a:rPr>
              <a:t>Charte africaine des droits de l'Homme et des </a:t>
            </a:r>
            <a:r>
              <a:rPr lang="fr-FR" sz="4800" b="1" i="1" dirty="0" smtClean="0">
                <a:hlinkClick r:id="rId2"/>
              </a:rPr>
              <a:t>peuples</a:t>
            </a:r>
            <a:r>
              <a:rPr lang="fr-FR" sz="4800" b="1" i="1" dirty="0" smtClean="0"/>
              <a:t>  </a:t>
            </a:r>
            <a:r>
              <a:rPr lang="fr-FR" sz="4800" dirty="0" smtClean="0"/>
              <a:t>(Document </a:t>
            </a:r>
            <a:r>
              <a:rPr lang="fr-CA" sz="4800" dirty="0" smtClean="0"/>
              <a:t>n</a:t>
            </a:r>
            <a:r>
              <a:rPr lang="fr-CA" sz="4800" baseline="30000" dirty="0" smtClean="0"/>
              <a:t>o </a:t>
            </a:r>
            <a:r>
              <a:rPr lang="fr-FR" sz="4800" dirty="0" smtClean="0"/>
              <a:t>99)</a:t>
            </a:r>
          </a:p>
          <a:p>
            <a:pPr marL="0" indent="0" algn="just">
              <a:buFontTx/>
              <a:buChar char="-"/>
            </a:pPr>
            <a:r>
              <a:rPr lang="fr-FR" sz="4800" dirty="0" smtClean="0"/>
              <a:t> Originalité de la </a:t>
            </a:r>
            <a:r>
              <a:rPr lang="fr-FR" sz="4800" i="1" dirty="0" smtClean="0"/>
              <a:t>Charte africaine </a:t>
            </a:r>
            <a:r>
              <a:rPr lang="fr-FR" sz="4800" dirty="0" smtClean="0"/>
              <a:t>adoptée en 1981 avec l’énoncé de droits collectifs et la reconnaissance de droits de solidarité (de la troisième génération);</a:t>
            </a:r>
          </a:p>
          <a:p>
            <a:pPr marL="0" indent="0" algn="just">
              <a:buFontTx/>
              <a:buChar char="-"/>
            </a:pPr>
            <a:r>
              <a:rPr lang="fr-FR" sz="4800" dirty="0" smtClean="0"/>
              <a:t>Mise en œuvre par la Commission africaine des droits de l’homme (</a:t>
            </a:r>
            <a:r>
              <a:rPr lang="fr-FR" sz="4800" dirty="0" smtClean="0"/>
              <a:t>art. 30 </a:t>
            </a:r>
            <a:r>
              <a:rPr lang="fr-FR" sz="4800" dirty="0" smtClean="0"/>
              <a:t>à</a:t>
            </a:r>
            <a:r>
              <a:rPr lang="fr-FR" sz="4800" dirty="0" smtClean="0"/>
              <a:t> 59 </a:t>
            </a:r>
            <a:r>
              <a:rPr lang="fr-FR" sz="4800" dirty="0" smtClean="0"/>
              <a:t>de la Charte);</a:t>
            </a:r>
          </a:p>
          <a:p>
            <a:pPr marL="0" indent="0" algn="just">
              <a:buFontTx/>
              <a:buChar char="-"/>
            </a:pPr>
            <a:r>
              <a:rPr lang="fr-FR" sz="4800" dirty="0" smtClean="0"/>
              <a:t>Création de la Cour africaine des droits de l’homme et des peuples  en </a:t>
            </a:r>
            <a:r>
              <a:rPr lang="fr-FR" sz="4800" dirty="0" smtClean="0"/>
              <a:t>1998/2004 </a:t>
            </a:r>
            <a:r>
              <a:rPr lang="fr-FR" sz="4800" dirty="0" smtClean="0"/>
              <a:t>(Document no 100), fusion proposée de cette cour avec la Cour de Justice de l’Union africaine pour créer de la Cour de Justice et des droits de l’homme de l’Union Africaine (Document</a:t>
            </a:r>
            <a:r>
              <a:rPr lang="fr-FR" sz="4800" dirty="0" smtClean="0"/>
              <a:t> </a:t>
            </a:r>
            <a:r>
              <a:rPr lang="fr-CA" sz="4800" dirty="0" smtClean="0"/>
              <a:t>n</a:t>
            </a:r>
            <a:r>
              <a:rPr lang="fr-CA" sz="4800" baseline="30000" dirty="0" smtClean="0"/>
              <a:t>o</a:t>
            </a:r>
            <a:r>
              <a:rPr lang="fr-FR" sz="4800" dirty="0" smtClean="0"/>
              <a:t> </a:t>
            </a:r>
            <a:r>
              <a:rPr lang="fr-FR" sz="4800" dirty="0" smtClean="0"/>
              <a:t>102</a:t>
            </a:r>
            <a:r>
              <a:rPr lang="fr-FR" sz="4800" dirty="0" smtClean="0"/>
              <a:t>) et extension de la compétence de la nouvelle cour au droit international pénal (Document</a:t>
            </a:r>
            <a:r>
              <a:rPr lang="fr-FR" sz="4800" dirty="0" smtClean="0"/>
              <a:t> </a:t>
            </a:r>
            <a:r>
              <a:rPr lang="fr-CA" sz="4800" dirty="0" smtClean="0"/>
              <a:t>n</a:t>
            </a:r>
            <a:r>
              <a:rPr lang="fr-CA" sz="4800" baseline="30000" dirty="0" smtClean="0"/>
              <a:t>o</a:t>
            </a:r>
            <a:r>
              <a:rPr lang="fr-FR" sz="4800" dirty="0" smtClean="0"/>
              <a:t> </a:t>
            </a:r>
            <a:r>
              <a:rPr lang="fr-FR" sz="4800" dirty="0" smtClean="0"/>
              <a:t>103)</a:t>
            </a:r>
            <a:endParaRPr lang="fr-FR" sz="4800" dirty="0" smtClean="0"/>
          </a:p>
          <a:p>
            <a:pPr algn="just">
              <a:buNone/>
            </a:pPr>
            <a:r>
              <a:rPr lang="fr-FR" sz="4800" dirty="0" smtClean="0"/>
              <a:t>- Premier arrêt du </a:t>
            </a:r>
            <a:r>
              <a:rPr lang="fr-FR" sz="4800" dirty="0" smtClean="0"/>
              <a:t>14 </a:t>
            </a:r>
            <a:r>
              <a:rPr lang="fr-FR" sz="4800" dirty="0" smtClean="0"/>
              <a:t>juin 2013</a:t>
            </a:r>
            <a:r>
              <a:rPr lang="fr-FR" sz="4800" dirty="0" smtClean="0"/>
              <a:t> : Affaires </a:t>
            </a:r>
            <a:r>
              <a:rPr lang="fr-FR" sz="4800" i="1" dirty="0" smtClean="0"/>
              <a:t>Tangayika</a:t>
            </a:r>
            <a:r>
              <a:rPr lang="fr-FR" sz="4800" i="1" dirty="0" smtClean="0"/>
              <a:t> </a:t>
            </a:r>
            <a:r>
              <a:rPr lang="fr-FR" sz="4800" i="1" dirty="0" smtClean="0"/>
              <a:t>Law Society </a:t>
            </a:r>
            <a:r>
              <a:rPr lang="fr-FR" sz="4800" dirty="0" smtClean="0"/>
              <a:t>&amp; </a:t>
            </a:r>
            <a:r>
              <a:rPr lang="fr-FR" sz="4800" i="1" dirty="0" smtClean="0"/>
              <a:t>The </a:t>
            </a:r>
            <a:r>
              <a:rPr lang="fr-FR" sz="4800" i="1" dirty="0" smtClean="0"/>
              <a:t>Legal</a:t>
            </a:r>
            <a:r>
              <a:rPr lang="fr-FR" sz="4800" i="1" dirty="0" smtClean="0"/>
              <a:t> and </a:t>
            </a:r>
            <a:r>
              <a:rPr lang="fr-FR" sz="4800" i="1" dirty="0" smtClean="0"/>
              <a:t>Human Rights</a:t>
            </a:r>
            <a:r>
              <a:rPr lang="fr-FR" sz="4800" i="1" dirty="0" smtClean="0"/>
              <a:t> </a:t>
            </a:r>
            <a:r>
              <a:rPr lang="fr-FR" sz="4800" i="1" dirty="0" smtClean="0"/>
              <a:t>Centre </a:t>
            </a:r>
            <a:r>
              <a:rPr lang="fr-FR" sz="4800" dirty="0" smtClean="0"/>
              <a:t>c. </a:t>
            </a:r>
            <a:r>
              <a:rPr lang="fr-FR" sz="4800" i="1" dirty="0" smtClean="0"/>
              <a:t>Tanzani</a:t>
            </a:r>
            <a:r>
              <a:rPr lang="fr-FR" sz="4800" dirty="0" smtClean="0"/>
              <a:t>e et </a:t>
            </a:r>
            <a:r>
              <a:rPr lang="fr-FR" sz="4800" i="1" dirty="0" smtClean="0"/>
              <a:t>Révérend Christopher </a:t>
            </a:r>
            <a:r>
              <a:rPr lang="fr-FR" sz="4800" i="1" dirty="0" smtClean="0"/>
              <a:t>R. </a:t>
            </a:r>
            <a:r>
              <a:rPr lang="fr-FR" sz="4800" i="1" dirty="0" smtClean="0"/>
              <a:t>Mtikila</a:t>
            </a:r>
            <a:r>
              <a:rPr lang="fr-FR" sz="4800" i="1" dirty="0" smtClean="0"/>
              <a:t> </a:t>
            </a:r>
            <a:r>
              <a:rPr lang="fr-FR" sz="4800" dirty="0" smtClean="0"/>
              <a:t>c. </a:t>
            </a:r>
            <a:r>
              <a:rPr lang="fr-FR" sz="4800" i="1" dirty="0" smtClean="0"/>
              <a:t>Tanzanie</a:t>
            </a:r>
            <a:endParaRPr lang="fr-FR" sz="4800" dirty="0" smtClean="0"/>
          </a:p>
          <a:p>
            <a:pPr marL="0" indent="0" algn="just">
              <a:buFontTx/>
              <a:buChar char="-"/>
            </a:pPr>
            <a:r>
              <a:rPr lang="fr-FR" sz="4800" dirty="0" smtClean="0"/>
              <a:t>Deux autres importantes  conventions relatives aux droits fondamentaux au sein de l’Union africaine  :   </a:t>
            </a:r>
            <a:endParaRPr lang="fr-CA" sz="4800" dirty="0" smtClean="0"/>
          </a:p>
          <a:p>
            <a:pPr algn="just">
              <a:buNone/>
            </a:pPr>
            <a:r>
              <a:rPr lang="fr-FR" sz="4800" i="1" dirty="0" smtClean="0"/>
              <a:t>- Protocole à la Charte africaine des droits de l’homme et des peuples relatif aux droits de la femme en Afrique</a:t>
            </a:r>
            <a:r>
              <a:rPr lang="fr-FR" sz="4800" dirty="0" smtClean="0"/>
              <a:t> (</a:t>
            </a:r>
            <a:r>
              <a:rPr lang="fr-FR" sz="4800" dirty="0" smtClean="0"/>
              <a:t>Document </a:t>
            </a:r>
            <a:r>
              <a:rPr lang="fr-CA" sz="4800" dirty="0" smtClean="0"/>
              <a:t>n</a:t>
            </a:r>
            <a:r>
              <a:rPr lang="fr-CA" sz="4800" baseline="30000" dirty="0" smtClean="0"/>
              <a:t>o</a:t>
            </a:r>
            <a:r>
              <a:rPr lang="fr-FR" sz="4800" dirty="0" smtClean="0"/>
              <a:t> </a:t>
            </a:r>
            <a:r>
              <a:rPr lang="fr-FR" sz="4800" dirty="0" smtClean="0"/>
              <a:t>101</a:t>
            </a:r>
            <a:r>
              <a:rPr lang="fr-FR" sz="4800" dirty="0" smtClean="0"/>
              <a:t>);</a:t>
            </a:r>
            <a:endParaRPr lang="fr-CA" sz="4800" dirty="0" smtClean="0"/>
          </a:p>
          <a:p>
            <a:pPr algn="just">
              <a:buFontTx/>
              <a:buChar char="-"/>
            </a:pPr>
            <a:r>
              <a:rPr lang="fr-FR" sz="4800" i="1" dirty="0" smtClean="0"/>
              <a:t>Charte africaine des droits et du bien être de l’enfant</a:t>
            </a:r>
            <a:r>
              <a:rPr lang="fr-FR" sz="4800" dirty="0" smtClean="0"/>
              <a:t> (Document</a:t>
            </a:r>
            <a:r>
              <a:rPr lang="fr-FR" sz="4800" dirty="0" smtClean="0"/>
              <a:t> </a:t>
            </a:r>
            <a:r>
              <a:rPr lang="fr-CA" sz="4800" dirty="0" smtClean="0"/>
              <a:t>n</a:t>
            </a:r>
            <a:r>
              <a:rPr lang="fr-CA" sz="4800" baseline="30000" dirty="0" smtClean="0"/>
              <a:t>o </a:t>
            </a:r>
            <a:r>
              <a:rPr lang="fr-FR" sz="4800" dirty="0" smtClean="0"/>
              <a:t>104);</a:t>
            </a:r>
            <a:endParaRPr lang="fr-FR" sz="4800" b="1" i="1" u="sng" dirty="0" smtClean="0"/>
          </a:p>
          <a:p>
            <a:pPr marL="0" indent="0">
              <a:buNone/>
            </a:pPr>
            <a:r>
              <a:rPr lang="fr-FR" sz="4800" dirty="0" smtClean="0"/>
              <a:t>- Voir aussi le </a:t>
            </a:r>
            <a:r>
              <a:rPr lang="fr-CA" sz="4800" b="1" i="1" u="sng" dirty="0" smtClean="0">
                <a:hlinkClick r:id="rId3"/>
              </a:rPr>
              <a:t>Traité révisé de la Communauté économique des États d’Afrique de l’Ouest</a:t>
            </a:r>
            <a:r>
              <a:rPr lang="fr-CA" sz="4800" b="1" i="1" u="sng" dirty="0" smtClean="0">
                <a:hlinkClick r:id="rId3"/>
              </a:rPr>
              <a:t> </a:t>
            </a:r>
            <a:r>
              <a:rPr lang="fr-CA" sz="4800" dirty="0" smtClean="0"/>
              <a:t>(Document </a:t>
            </a:r>
            <a:r>
              <a:rPr lang="fr-CA" sz="4800" dirty="0" smtClean="0"/>
              <a:t>n</a:t>
            </a:r>
            <a:r>
              <a:rPr lang="fr-CA" sz="4800" baseline="30000" dirty="0" smtClean="0"/>
              <a:t>o</a:t>
            </a:r>
            <a:r>
              <a:rPr lang="fr-CA" sz="4800" dirty="0" smtClean="0"/>
              <a:t> 105.1</a:t>
            </a:r>
            <a:r>
              <a:rPr lang="fr-CA" sz="4800" dirty="0" smtClean="0"/>
              <a:t>)</a:t>
            </a:r>
          </a:p>
          <a:p>
            <a:pPr marL="0" indent="0">
              <a:buFontTx/>
              <a:buChar char="-"/>
            </a:pPr>
            <a:r>
              <a:rPr lang="fr-CA" sz="4800" dirty="0" smtClean="0"/>
              <a:t>Préambule</a:t>
            </a:r>
            <a:r>
              <a:rPr lang="fr-CA" sz="4800" dirty="0" smtClean="0"/>
              <a:t> </a:t>
            </a:r>
            <a:r>
              <a:rPr lang="fr-CA" sz="4800" dirty="0" smtClean="0"/>
              <a:t>et </a:t>
            </a:r>
            <a:r>
              <a:rPr lang="fr-CA" sz="4800" dirty="0" smtClean="0"/>
              <a:t>a</a:t>
            </a:r>
            <a:r>
              <a:rPr lang="fr-CA" sz="4800" dirty="0" smtClean="0"/>
              <a:t>rticles </a:t>
            </a:r>
            <a:r>
              <a:rPr lang="fr-CA" sz="4800" dirty="0" smtClean="0"/>
              <a:t>4 et </a:t>
            </a:r>
            <a:r>
              <a:rPr lang="fr-CA" sz="4800" dirty="0" smtClean="0"/>
              <a:t>56</a:t>
            </a:r>
          </a:p>
          <a:p>
            <a:pPr marL="0" indent="0">
              <a:buFontTx/>
              <a:buChar char="-"/>
            </a:pPr>
            <a:r>
              <a:rPr lang="fr-CA" sz="4800" dirty="0" smtClean="0"/>
              <a:t>Voir aussi </a:t>
            </a:r>
            <a:r>
              <a:rPr lang="fr-FR" sz="4800" i="1" dirty="0" smtClean="0"/>
              <a:t>Dame </a:t>
            </a:r>
            <a:r>
              <a:rPr lang="fr-FR" sz="4800" i="1" dirty="0" smtClean="0"/>
              <a:t>Hadijatou</a:t>
            </a:r>
            <a:r>
              <a:rPr lang="fr-FR" sz="4800" i="1" dirty="0" smtClean="0"/>
              <a:t> Mani </a:t>
            </a:r>
            <a:r>
              <a:rPr lang="fr-FR" sz="4800" i="1" dirty="0" smtClean="0"/>
              <a:t>Koraou</a:t>
            </a:r>
            <a:r>
              <a:rPr lang="fr-FR" sz="4800" i="1" dirty="0" smtClean="0"/>
              <a:t> </a:t>
            </a:r>
            <a:r>
              <a:rPr lang="fr-FR" sz="4800" dirty="0" smtClean="0"/>
              <a:t>c</a:t>
            </a:r>
            <a:r>
              <a:rPr lang="fr-FR" sz="4800" dirty="0" smtClean="0"/>
              <a:t>. </a:t>
            </a:r>
            <a:r>
              <a:rPr lang="fr-FR" sz="4800" i="1" dirty="0" smtClean="0"/>
              <a:t>République du </a:t>
            </a:r>
            <a:r>
              <a:rPr lang="fr-FR" sz="4800" i="1" dirty="0" smtClean="0"/>
              <a:t>Niger </a:t>
            </a:r>
            <a:r>
              <a:rPr lang="fr-FR" sz="4800" dirty="0" smtClean="0"/>
              <a:t>(Cour de Justice, CÉDÉAO) (27 octobre 2008)</a:t>
            </a:r>
            <a:r>
              <a:rPr lang="fr-CA" sz="4800" dirty="0" smtClean="0"/>
              <a:t> </a:t>
            </a:r>
            <a:r>
              <a:rPr lang="fr-CA" sz="4800" dirty="0" smtClean="0"/>
              <a:t> </a:t>
            </a:r>
            <a:r>
              <a:rPr lang="fr-FR" sz="4800" dirty="0" smtClean="0"/>
              <a:t>:</a:t>
            </a:r>
          </a:p>
          <a:p>
            <a:pPr>
              <a:buNone/>
            </a:pPr>
            <a:r>
              <a:rPr lang="fr-FR" sz="4800" dirty="0" smtClean="0"/>
              <a:t>[…] 2. Dit </a:t>
            </a:r>
            <a:r>
              <a:rPr lang="fr-FR" sz="4800" dirty="0" smtClean="0"/>
              <a:t>que dame </a:t>
            </a:r>
            <a:r>
              <a:rPr lang="fr-FR" sz="4800" dirty="0" smtClean="0"/>
              <a:t>Hadijatou</a:t>
            </a:r>
            <a:r>
              <a:rPr lang="fr-FR" sz="4800" dirty="0" smtClean="0"/>
              <a:t> Mani </a:t>
            </a:r>
            <a:r>
              <a:rPr lang="fr-FR" sz="4800" dirty="0" smtClean="0"/>
              <a:t>Koraou</a:t>
            </a:r>
            <a:r>
              <a:rPr lang="fr-FR" sz="4800" dirty="0" smtClean="0"/>
              <a:t> a été victime d'esclavage et que la République du Niger</a:t>
            </a:r>
            <a:r>
              <a:rPr lang="fr-FR" sz="4800" dirty="0" smtClean="0"/>
              <a:t> est </a:t>
            </a:r>
            <a:r>
              <a:rPr lang="fr-FR" sz="4800" dirty="0" smtClean="0"/>
              <a:t>responsable par l'inaction de ses autorités administratives et judiciaires;</a:t>
            </a:r>
          </a:p>
          <a:p>
            <a:pPr>
              <a:buNone/>
            </a:pPr>
            <a:r>
              <a:rPr lang="fr-FR" sz="4800" dirty="0" smtClean="0"/>
              <a:t>3. Reçoit dame </a:t>
            </a:r>
            <a:r>
              <a:rPr lang="fr-FR" sz="4800" dirty="0" smtClean="0"/>
              <a:t>Hadijatou</a:t>
            </a:r>
            <a:r>
              <a:rPr lang="fr-FR" sz="4800" dirty="0" smtClean="0"/>
              <a:t> Mani </a:t>
            </a:r>
            <a:r>
              <a:rPr lang="fr-FR" sz="4800" dirty="0" smtClean="0"/>
              <a:t>Koraou</a:t>
            </a:r>
            <a:r>
              <a:rPr lang="fr-FR" sz="4800" dirty="0" smtClean="0"/>
              <a:t> en sa demande de réparation des préjudices subis et </a:t>
            </a:r>
            <a:r>
              <a:rPr lang="fr-FR" sz="4800" dirty="0" smtClean="0"/>
              <a:t>lui accorde </a:t>
            </a:r>
            <a:r>
              <a:rPr lang="fr-FR" sz="4800" dirty="0" smtClean="0"/>
              <a:t>une indemnité forfaitaire de dix millions de francs </a:t>
            </a:r>
            <a:r>
              <a:rPr lang="fr-FR" sz="4800" dirty="0" smtClean="0"/>
              <a:t>cfa</a:t>
            </a:r>
            <a:r>
              <a:rPr lang="fr-FR" sz="4800" dirty="0" smtClean="0"/>
              <a:t> (10.000.000</a:t>
            </a:r>
            <a:r>
              <a:rPr lang="fr-FR" sz="4800" dirty="0" smtClean="0"/>
              <a:t>) […]</a:t>
            </a:r>
            <a:endParaRPr lang="fr-CA" sz="4800" dirty="0" smtClean="0">
              <a:latin typeface="Arial"/>
              <a:cs typeface="Arial"/>
            </a:endParaRPr>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3</a:t>
            </a:fld>
            <a:endParaRPr lang="fr-BE" dirty="0"/>
          </a:p>
        </p:txBody>
      </p:sp>
      <p:sp>
        <p:nvSpPr>
          <p:cNvPr id="7" name="Espace réservé du pied de page 6"/>
          <p:cNvSpPr>
            <a:spLocks noGrp="1"/>
          </p:cNvSpPr>
          <p:nvPr>
            <p:ph type="ftr" sz="quarter" idx="11"/>
          </p:nvPr>
        </p:nvSpPr>
        <p:spPr>
          <a:xfrm>
            <a:off x="467544" y="6356350"/>
            <a:ext cx="8280920" cy="365760"/>
          </a:xfrm>
        </p:spPr>
        <p:txBody>
          <a:bodyPr/>
          <a:lstStyle/>
          <a:p>
            <a:r>
              <a:rPr lang="fr-FR" sz="1100" dirty="0" smtClean="0"/>
              <a:t>Daniel Turp, Université de Montréal, « </a:t>
            </a:r>
            <a:r>
              <a:rPr lang="fr-CA" sz="1100" dirty="0" smtClean="0"/>
              <a:t>Droit international et constitutionnel des droits fondamentaux</a:t>
            </a:r>
            <a:r>
              <a:rPr lang="fr-FR" sz="1100" dirty="0" smtClean="0"/>
              <a:t> », Cours n° 7</a:t>
            </a:r>
            <a:endParaRPr lang="fr-BE" sz="1100" dirty="0"/>
          </a:p>
        </p:txBody>
      </p:sp>
      <p:sp>
        <p:nvSpPr>
          <p:cNvPr id="4" name="ZoneTexte 3"/>
          <p:cNvSpPr txBox="1"/>
          <p:nvPr/>
        </p:nvSpPr>
        <p:spPr>
          <a:xfrm>
            <a:off x="467544" y="6021288"/>
            <a:ext cx="8219256" cy="215444"/>
          </a:xfrm>
          <a:prstGeom prst="rect">
            <a:avLst/>
          </a:prstGeom>
          <a:noFill/>
        </p:spPr>
        <p:txBody>
          <a:bodyPr wrap="square" rtlCol="0">
            <a:spAutoFit/>
          </a:bodyPr>
          <a:lstStyle/>
          <a:p>
            <a:pPr algn="r"/>
            <a:r>
              <a:rPr lang="fr-CA" sz="800" dirty="0" smtClean="0"/>
              <a:t>S</a:t>
            </a:r>
            <a:endParaRPr lang="fr-FR" sz="8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1483032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81000"/>
            <a:ext cx="8229600" cy="533400"/>
          </a:xfrm>
        </p:spPr>
        <p:txBody>
          <a:bodyPr>
            <a:normAutofit fontScale="90000"/>
          </a:bodyPr>
          <a:lstStyle/>
          <a:p>
            <a:pPr algn="ctr"/>
            <a:r>
              <a:rPr lang="fr-CA" sz="1800" dirty="0" smtClean="0">
                <a:solidFill>
                  <a:srgbClr val="002060"/>
                </a:solidFill>
                <a:latin typeface="Times New Roman"/>
                <a:cs typeface="Times New Roman"/>
              </a:rPr>
              <a:t>Cours </a:t>
            </a:r>
            <a:r>
              <a:rPr lang="fr-CA" sz="1800" b="1" dirty="0" smtClean="0"/>
              <a:t>n</a:t>
            </a:r>
            <a:r>
              <a:rPr lang="fr-CA" sz="1800" b="1" baseline="30000" dirty="0" smtClean="0"/>
              <a:t>o</a:t>
            </a:r>
            <a:r>
              <a:rPr lang="fr-CA" sz="1800" dirty="0" smtClean="0">
                <a:solidFill>
                  <a:srgbClr val="002060"/>
                </a:solidFill>
                <a:latin typeface="Times New Roman"/>
                <a:cs typeface="Times New Roman"/>
              </a:rPr>
              <a:t> 7 : </a:t>
            </a:r>
            <a:r>
              <a:rPr lang="fr-CA" sz="1800" b="1" dirty="0" smtClean="0"/>
              <a:t>L’Afrique, le monde arabe et islamique, l’Asie, l’OSCE, la Francophonie, </a:t>
            </a:r>
            <a:br>
              <a:rPr lang="fr-CA" sz="1800" b="1" dirty="0" smtClean="0"/>
            </a:br>
            <a:r>
              <a:rPr lang="fr-CA" sz="1800" b="1" dirty="0" smtClean="0"/>
              <a:t>le Commonwealth et les droits fondamentaux</a:t>
            </a:r>
            <a:r>
              <a:rPr lang="fr-CA" sz="1800" dirty="0" smtClean="0"/>
              <a:t/>
            </a:r>
            <a:br>
              <a:rPr lang="fr-CA" sz="1800" dirty="0" smtClean="0"/>
            </a:br>
            <a:endParaRPr lang="fr-FR" sz="1800" dirty="0">
              <a:solidFill>
                <a:srgbClr val="002060"/>
              </a:solidFill>
              <a:latin typeface="Times New Roman"/>
              <a:cs typeface="Times New Roman"/>
            </a:endParaRPr>
          </a:p>
        </p:txBody>
      </p:sp>
      <p:sp>
        <p:nvSpPr>
          <p:cNvPr id="3" name="Espace réservé du contenu 2"/>
          <p:cNvSpPr>
            <a:spLocks noGrp="1"/>
          </p:cNvSpPr>
          <p:nvPr>
            <p:ph sz="quarter" idx="1"/>
          </p:nvPr>
        </p:nvSpPr>
        <p:spPr>
          <a:xfrm>
            <a:off x="457200" y="914400"/>
            <a:ext cx="8229600" cy="5410200"/>
          </a:xfrm>
        </p:spPr>
        <p:txBody>
          <a:bodyPr>
            <a:normAutofit fontScale="62500" lnSpcReduction="20000"/>
          </a:bodyPr>
          <a:lstStyle/>
          <a:p>
            <a:pPr algn="ctr">
              <a:buNone/>
            </a:pPr>
            <a:endParaRPr lang="fr-CA" altLang="en-US" sz="1548" dirty="0" smtClean="0"/>
          </a:p>
          <a:p>
            <a:pPr marL="0" indent="0" algn="just">
              <a:buNone/>
            </a:pPr>
            <a:r>
              <a:rPr lang="fr-CA" sz="1920" b="1" dirty="0" smtClean="0"/>
              <a:t>I- La protection des droits fondamentaux en Afrique dans le monde arabe, islamique et en Asie (suite)</a:t>
            </a:r>
            <a:r>
              <a:rPr lang="fr-CA" sz="1920" dirty="0" smtClean="0"/>
              <a:t/>
            </a:r>
            <a:br>
              <a:rPr lang="fr-CA" sz="1920" dirty="0" smtClean="0"/>
            </a:br>
            <a:r>
              <a:rPr lang="fr-CA" sz="1920" dirty="0" smtClean="0"/>
              <a:t/>
            </a:r>
            <a:br>
              <a:rPr lang="fr-CA" sz="1920" dirty="0" smtClean="0"/>
            </a:br>
            <a:r>
              <a:rPr lang="fr-CA" sz="1920" b="1" dirty="0" smtClean="0"/>
              <a:t>B- La </a:t>
            </a:r>
            <a:r>
              <a:rPr lang="fr-CA" sz="1920" b="1" i="1" dirty="0" smtClean="0"/>
              <a:t>Charte arabe des droits de l’Homme, </a:t>
            </a:r>
            <a:r>
              <a:rPr lang="fr-CA" sz="1920" b="1" dirty="0" smtClean="0"/>
              <a:t>la</a:t>
            </a:r>
            <a:r>
              <a:rPr lang="fr-CA" sz="1920" b="1" i="1" dirty="0" smtClean="0"/>
              <a:t> </a:t>
            </a:r>
            <a:r>
              <a:rPr lang="fr-CA" sz="1920" b="1" i="1" dirty="0" smtClean="0"/>
              <a:t>Déclaration du Caire </a:t>
            </a:r>
            <a:r>
              <a:rPr lang="fr-CA" sz="1920" b="1" i="1" dirty="0" smtClean="0"/>
              <a:t>sur les droits de l’Homme en Islam </a:t>
            </a:r>
            <a:r>
              <a:rPr lang="fr-CA" sz="1920" b="1" dirty="0" smtClean="0"/>
              <a:t>et la </a:t>
            </a:r>
            <a:r>
              <a:rPr lang="fr-CA" sz="1920" b="1" i="1" dirty="0" smtClean="0"/>
              <a:t>Déclaration sur les droits fondamentaux de </a:t>
            </a:r>
            <a:r>
              <a:rPr lang="fr-CA" sz="1920" b="1" i="1" dirty="0" smtClean="0"/>
              <a:t>l’ANASE</a:t>
            </a:r>
            <a:r>
              <a:rPr lang="fr-CA" sz="1920" i="1" dirty="0" smtClean="0"/>
              <a:t> </a:t>
            </a:r>
            <a:br>
              <a:rPr lang="fr-CA" sz="1920" i="1" dirty="0" smtClean="0"/>
            </a:br>
            <a:endParaRPr lang="fr-CA" sz="1920" i="1" dirty="0" smtClean="0"/>
          </a:p>
          <a:p>
            <a:pPr marL="0" indent="0" algn="just">
              <a:buFontTx/>
              <a:buChar char="-"/>
            </a:pPr>
            <a:r>
              <a:rPr lang="fr-CA" sz="1920" b="1" i="1" dirty="0" smtClean="0"/>
              <a:t>Charte arabe des droits de l’homme </a:t>
            </a:r>
            <a:r>
              <a:rPr lang="fr-CA" sz="1920" dirty="0" smtClean="0"/>
              <a:t>(Document </a:t>
            </a:r>
            <a:r>
              <a:rPr lang="fr-CA" sz="1920" dirty="0" smtClean="0"/>
              <a:t>n</a:t>
            </a:r>
            <a:r>
              <a:rPr lang="fr-CA" sz="1920" baseline="30000" dirty="0" smtClean="0"/>
              <a:t>o</a:t>
            </a:r>
            <a:r>
              <a:rPr lang="fr-CA" sz="1920" dirty="0" smtClean="0"/>
              <a:t> 105)</a:t>
            </a:r>
          </a:p>
          <a:p>
            <a:pPr marL="0" indent="0" algn="just">
              <a:buFontTx/>
              <a:buChar char="-"/>
            </a:pPr>
            <a:r>
              <a:rPr lang="fr-CA" sz="1920" dirty="0" smtClean="0"/>
              <a:t>Première charte adoptée en 1994 et n’étant jamais entrée en vigueur;</a:t>
            </a:r>
          </a:p>
          <a:p>
            <a:pPr marL="0" indent="0" algn="just">
              <a:buNone/>
            </a:pPr>
            <a:r>
              <a:rPr lang="fr-CA" sz="1920" dirty="0" smtClean="0"/>
              <a:t>- Deuxième charte adoptée le 22 mai 2004 et entrée en vigueur le 15 mars 2008 : </a:t>
            </a:r>
          </a:p>
          <a:p>
            <a:pPr algn="ctr">
              <a:buNone/>
            </a:pPr>
            <a:r>
              <a:rPr lang="fr-CA" sz="1760" b="1" dirty="0" smtClean="0"/>
              <a:t>Article 7</a:t>
            </a:r>
            <a:endParaRPr lang="fr-CA" sz="1760" dirty="0" smtClean="0"/>
          </a:p>
          <a:p>
            <a:pPr lvl="0" algn="just">
              <a:buNone/>
            </a:pPr>
            <a:r>
              <a:rPr lang="fr-CA" sz="1419" dirty="0" smtClean="0"/>
              <a:t>La peine de mort ne peut être prononcée contre des personnes âgées de moins de 18 ans sauf disposition contraire de la législation en vigueur au moment de l'infraction;</a:t>
            </a:r>
          </a:p>
          <a:p>
            <a:pPr lvl="0" algn="just">
              <a:buNone/>
            </a:pPr>
            <a:r>
              <a:rPr lang="fr-CA" sz="1419" dirty="0" smtClean="0"/>
              <a:t>La peine de mort ne peut être exécutée sur la personne d'une femme enceinte tant qu'elle n'a pas accouché ou d'une mère qui allaite que deux années après l'accouchement, dans tous les cas l'intérêt du nourrisson prime</a:t>
            </a:r>
            <a:r>
              <a:rPr lang="fr-CA" sz="1419" dirty="0" smtClean="0"/>
              <a:t>.</a:t>
            </a:r>
          </a:p>
          <a:p>
            <a:pPr lvl="0" algn="just">
              <a:buNone/>
            </a:pPr>
            <a:endParaRPr lang="fr-CA" sz="1419" dirty="0" smtClean="0"/>
          </a:p>
          <a:p>
            <a:pPr lvl="0" algn="just">
              <a:buNone/>
            </a:pPr>
            <a:r>
              <a:rPr lang="fr-CA" sz="1714" i="1" dirty="0" smtClean="0"/>
              <a:t>- </a:t>
            </a:r>
            <a:r>
              <a:rPr lang="fr-CA" sz="1714" dirty="0" smtClean="0"/>
              <a:t>Voir autres commentaires de Louise </a:t>
            </a:r>
            <a:r>
              <a:rPr lang="fr-CA" sz="1714" dirty="0" smtClean="0"/>
              <a:t>Arbour</a:t>
            </a:r>
            <a:r>
              <a:rPr lang="fr-CA" sz="1714" dirty="0" smtClean="0"/>
              <a:t> : </a:t>
            </a:r>
            <a:r>
              <a:rPr lang="fr-CA" sz="1714" dirty="0" smtClean="0">
                <a:hlinkClick r:id="rId2"/>
              </a:rPr>
              <a:t>http://iheu.org/arab-charter-human-rights-incompatible-international-standards-louise-</a:t>
            </a:r>
            <a:r>
              <a:rPr lang="fr-CA" sz="1714" dirty="0" smtClean="0">
                <a:hlinkClick r:id="rId2"/>
              </a:rPr>
              <a:t>arbour</a:t>
            </a:r>
            <a:r>
              <a:rPr lang="fr-CA" sz="1714" dirty="0" smtClean="0"/>
              <a:t>; </a:t>
            </a:r>
            <a:endParaRPr lang="fr-CA" sz="1714" dirty="0" smtClean="0"/>
          </a:p>
          <a:p>
            <a:pPr marL="0" indent="0" algn="just">
              <a:buFontTx/>
              <a:buChar char="-"/>
            </a:pPr>
            <a:r>
              <a:rPr lang="fr-CA" sz="1714" b="1" i="1" dirty="0" smtClean="0"/>
              <a:t>Déclaration du Caire sur les droits de l’homme en Islam </a:t>
            </a:r>
            <a:r>
              <a:rPr lang="fr-CA" sz="1714" dirty="0" smtClean="0"/>
              <a:t>(</a:t>
            </a:r>
            <a:r>
              <a:rPr lang="fr-CA" sz="1714" dirty="0" smtClean="0"/>
              <a:t>Document</a:t>
            </a:r>
            <a:r>
              <a:rPr lang="fr-CA" sz="1714" dirty="0" smtClean="0"/>
              <a:t> </a:t>
            </a:r>
            <a:r>
              <a:rPr lang="fr-CA" sz="1800" dirty="0" smtClean="0"/>
              <a:t>n</a:t>
            </a:r>
            <a:r>
              <a:rPr lang="fr-CA" sz="1800" baseline="30000" dirty="0" smtClean="0"/>
              <a:t>o</a:t>
            </a:r>
            <a:r>
              <a:rPr lang="fr-CA" sz="1714" dirty="0" smtClean="0"/>
              <a:t> 107)</a:t>
            </a:r>
            <a:endParaRPr lang="fr-CA" sz="1714" b="1" i="1" dirty="0" smtClean="0"/>
          </a:p>
          <a:p>
            <a:pPr marL="0" indent="0" algn="just">
              <a:buFontTx/>
              <a:buChar char="-"/>
            </a:pPr>
            <a:r>
              <a:rPr lang="fr-CA" sz="1714" dirty="0" smtClean="0"/>
              <a:t>A</a:t>
            </a:r>
            <a:r>
              <a:rPr sz="1714" dirty="0" smtClean="0"/>
              <a:t>doptée </a:t>
            </a:r>
            <a:r>
              <a:rPr lang="fr-CA" sz="1714" dirty="0" smtClean="0"/>
              <a:t>par l’Organisation de la Conférence islamique (OCI) le</a:t>
            </a:r>
            <a:r>
              <a:rPr sz="1714" dirty="0" smtClean="0"/>
              <a:t> </a:t>
            </a:r>
            <a:r>
              <a:rPr sz="1714" dirty="0" smtClean="0"/>
              <a:t>5 août </a:t>
            </a:r>
            <a:r>
              <a:rPr sz="1714" dirty="0" smtClean="0"/>
              <a:t>1990</a:t>
            </a:r>
            <a:r>
              <a:rPr lang="fr-CA" sz="1714" dirty="0" smtClean="0"/>
              <a:t>;</a:t>
            </a:r>
          </a:p>
          <a:p>
            <a:pPr marL="0" indent="0" algn="just">
              <a:buNone/>
            </a:pPr>
            <a:r>
              <a:rPr lang="fr-CA" sz="1714" dirty="0" smtClean="0"/>
              <a:t>- Voir article 1er et le comparer avec l’article 1er de </a:t>
            </a:r>
            <a:r>
              <a:rPr lang="fr-CA" sz="1714" i="1" dirty="0" smtClean="0"/>
              <a:t>la Déclaration universelle des droits de l’homme</a:t>
            </a:r>
          </a:p>
          <a:p>
            <a:pPr marL="0" indent="0" algn="just">
              <a:buNone/>
            </a:pPr>
            <a:r>
              <a:rPr lang="fr-CA" sz="1714" i="1" dirty="0" smtClean="0"/>
              <a:t>- </a:t>
            </a:r>
            <a:r>
              <a:rPr lang="fr-CA" sz="1714" dirty="0" smtClean="0"/>
              <a:t>Création de la Commission permanente indépendante des droits de l’homme le 30 juin </a:t>
            </a:r>
            <a:r>
              <a:rPr lang="fr-CA" sz="1714" dirty="0" smtClean="0"/>
              <a:t>2011 (Document </a:t>
            </a:r>
            <a:r>
              <a:rPr lang="fr-CA" sz="1800" dirty="0" smtClean="0"/>
              <a:t>n</a:t>
            </a:r>
            <a:r>
              <a:rPr lang="fr-CA" sz="1800" baseline="30000" dirty="0" smtClean="0"/>
              <a:t>o</a:t>
            </a:r>
            <a:r>
              <a:rPr lang="fr-CA" sz="1714" dirty="0" smtClean="0"/>
              <a:t> 108)</a:t>
            </a:r>
          </a:p>
          <a:p>
            <a:pPr marL="0" indent="0" algn="just">
              <a:buFontTx/>
              <a:buChar char="-"/>
            </a:pPr>
            <a:r>
              <a:rPr lang="fr-CA" sz="1714" b="1" i="1" dirty="0" smtClean="0"/>
              <a:t>Déclaration sur les droits fondamentaux de l’ANASE</a:t>
            </a:r>
            <a:r>
              <a:rPr lang="fr-CA" sz="1714" i="1" dirty="0" smtClean="0"/>
              <a:t> </a:t>
            </a:r>
            <a:r>
              <a:rPr lang="fr-CA" sz="1714" dirty="0" smtClean="0"/>
              <a:t>(</a:t>
            </a:r>
            <a:r>
              <a:rPr lang="fr-CA" sz="1714" dirty="0" smtClean="0"/>
              <a:t>Document</a:t>
            </a:r>
            <a:r>
              <a:rPr lang="fr-CA" sz="1714" dirty="0" smtClean="0"/>
              <a:t> </a:t>
            </a:r>
            <a:r>
              <a:rPr lang="fr-CA" sz="1800" dirty="0" smtClean="0"/>
              <a:t>n</a:t>
            </a:r>
            <a:r>
              <a:rPr lang="fr-CA" sz="1800" baseline="30000" dirty="0" smtClean="0"/>
              <a:t>o</a:t>
            </a:r>
            <a:r>
              <a:rPr lang="fr-CA" sz="1714" dirty="0" smtClean="0"/>
              <a:t> 110)</a:t>
            </a:r>
          </a:p>
          <a:p>
            <a:pPr marL="0" indent="0" algn="just">
              <a:buFontTx/>
              <a:buChar char="-"/>
            </a:pPr>
            <a:r>
              <a:rPr lang="fr-CA" sz="1714" dirty="0" smtClean="0"/>
              <a:t>Adoptée le 18 novembre</a:t>
            </a:r>
            <a:r>
              <a:rPr lang="fr-FR" sz="1714" dirty="0" smtClean="0"/>
              <a:t> 2012 par les 10 États membres (</a:t>
            </a:r>
            <a:r>
              <a:rPr sz="1714" dirty="0" smtClean="0"/>
              <a:t>Bruneï Darussalam, Cambodge, Indonésie, Laos, Malaisie, Myanmar, Philippines, Singapour, Thaîlande, Vietnam.</a:t>
            </a:r>
            <a:r>
              <a:rPr sz="1200" dirty="0" smtClean="0"/>
              <a:t/>
            </a:r>
            <a:br>
              <a:rPr sz="1200" dirty="0" smtClean="0"/>
            </a:br>
            <a:endParaRPr sz="1200" dirty="0" smtClean="0"/>
          </a:p>
          <a:p>
            <a:pPr marL="0" indent="0" algn="just">
              <a:buNone/>
            </a:pPr>
            <a:r>
              <a:rPr lang="fr-FR" sz="1548" i="1" dirty="0" smtClean="0"/>
              <a:t>- Article 38 </a:t>
            </a:r>
            <a:r>
              <a:rPr lang="fr-FR" sz="1419" i="1" dirty="0" smtClean="0"/>
              <a:t>: </a:t>
            </a:r>
            <a:r>
              <a:rPr lang="fr-FR" sz="1419" dirty="0" smtClean="0"/>
              <a:t>Every</a:t>
            </a:r>
            <a:r>
              <a:rPr lang="fr-FR" sz="1419" dirty="0" smtClean="0"/>
              <a:t> </a:t>
            </a:r>
            <a:r>
              <a:rPr lang="fr-FR" sz="1419" dirty="0" smtClean="0"/>
              <a:t>person</a:t>
            </a:r>
            <a:r>
              <a:rPr lang="fr-FR" sz="1419" dirty="0" smtClean="0"/>
              <a:t> and </a:t>
            </a:r>
            <a:r>
              <a:rPr lang="fr-FR" sz="1419" dirty="0" smtClean="0"/>
              <a:t>th </a:t>
            </a:r>
            <a:r>
              <a:rPr lang="fr-FR" sz="1419" dirty="0" smtClean="0"/>
              <a:t>peoples of ASEAN have the right to </a:t>
            </a:r>
            <a:r>
              <a:rPr lang="fr-FR" sz="1419" dirty="0" smtClean="0"/>
              <a:t>enjoy</a:t>
            </a:r>
            <a:r>
              <a:rPr lang="fr-FR" sz="1419" dirty="0" smtClean="0"/>
              <a:t> </a:t>
            </a:r>
            <a:r>
              <a:rPr lang="fr-FR" sz="1419" dirty="0" smtClean="0"/>
              <a:t>peace</a:t>
            </a:r>
            <a:r>
              <a:rPr lang="fr-FR" sz="1419" dirty="0" smtClean="0"/>
              <a:t> </a:t>
            </a:r>
            <a:r>
              <a:rPr lang="fr-FR" sz="1419" dirty="0" smtClean="0"/>
              <a:t>within</a:t>
            </a:r>
            <a:r>
              <a:rPr lang="fr-FR" sz="1419" dirty="0" smtClean="0"/>
              <a:t> an ASEAN </a:t>
            </a:r>
            <a:r>
              <a:rPr lang="fr-FR" sz="1419" dirty="0" smtClean="0"/>
              <a:t>framework</a:t>
            </a:r>
            <a:r>
              <a:rPr lang="fr-FR" sz="1419" dirty="0" smtClean="0"/>
              <a:t> of </a:t>
            </a:r>
            <a:r>
              <a:rPr lang="fr-FR" sz="1419" dirty="0" smtClean="0"/>
              <a:t>security</a:t>
            </a:r>
            <a:r>
              <a:rPr lang="fr-FR" sz="1419" dirty="0" smtClean="0"/>
              <a:t> and </a:t>
            </a:r>
            <a:r>
              <a:rPr lang="fr-FR" sz="1419" dirty="0" smtClean="0"/>
              <a:t>stability</a:t>
            </a:r>
            <a:r>
              <a:rPr lang="fr-FR" sz="1419" dirty="0" smtClean="0"/>
              <a:t>, </a:t>
            </a:r>
            <a:r>
              <a:rPr lang="fr-FR" sz="1419" dirty="0" smtClean="0"/>
              <a:t>neutrality</a:t>
            </a:r>
            <a:r>
              <a:rPr lang="fr-FR" sz="1419" dirty="0" smtClean="0"/>
              <a:t> and </a:t>
            </a:r>
            <a:r>
              <a:rPr lang="fr-FR" sz="1419" dirty="0" smtClean="0"/>
              <a:t>freedom</a:t>
            </a:r>
            <a:r>
              <a:rPr lang="fr-FR" sz="1419" dirty="0" smtClean="0"/>
              <a:t>, </a:t>
            </a:r>
            <a:r>
              <a:rPr lang="fr-FR" sz="1419" dirty="0" smtClean="0"/>
              <a:t>such</a:t>
            </a:r>
            <a:r>
              <a:rPr lang="fr-FR" sz="1419" dirty="0" smtClean="0"/>
              <a:t> </a:t>
            </a:r>
            <a:r>
              <a:rPr lang="fr-FR" sz="1419" dirty="0" smtClean="0"/>
              <a:t>that</a:t>
            </a:r>
            <a:r>
              <a:rPr lang="fr-FR" sz="1419" dirty="0" smtClean="0"/>
              <a:t> the </a:t>
            </a:r>
            <a:r>
              <a:rPr lang="fr-FR" sz="1419" dirty="0" smtClean="0"/>
              <a:t>rights</a:t>
            </a:r>
            <a:r>
              <a:rPr lang="fr-FR" sz="1419" dirty="0" smtClean="0"/>
              <a:t> set </a:t>
            </a:r>
            <a:r>
              <a:rPr lang="fr-FR" sz="1419" dirty="0" smtClean="0"/>
              <a:t>forth</a:t>
            </a:r>
            <a:r>
              <a:rPr lang="fr-FR" sz="1419" dirty="0" smtClean="0"/>
              <a:t> in </a:t>
            </a:r>
            <a:r>
              <a:rPr lang="fr-FR" sz="1419" dirty="0" smtClean="0"/>
              <a:t>this</a:t>
            </a:r>
            <a:r>
              <a:rPr lang="fr-FR" sz="1419" dirty="0" smtClean="0"/>
              <a:t> </a:t>
            </a:r>
            <a:r>
              <a:rPr lang="fr-FR" sz="1419" dirty="0" smtClean="0"/>
              <a:t>Declaration</a:t>
            </a:r>
            <a:r>
              <a:rPr lang="fr-FR" sz="1419" dirty="0" smtClean="0"/>
              <a:t> </a:t>
            </a:r>
            <a:r>
              <a:rPr lang="fr-FR" sz="1419" dirty="0" smtClean="0"/>
              <a:t>can</a:t>
            </a:r>
            <a:r>
              <a:rPr lang="fr-FR" sz="1419" dirty="0" smtClean="0"/>
              <a:t> </a:t>
            </a:r>
            <a:r>
              <a:rPr lang="fr-FR" sz="1419" dirty="0" smtClean="0"/>
              <a:t>be</a:t>
            </a:r>
            <a:r>
              <a:rPr lang="fr-FR" sz="1419" dirty="0" smtClean="0"/>
              <a:t> </a:t>
            </a:r>
            <a:r>
              <a:rPr lang="fr-FR" sz="1419" dirty="0" smtClean="0"/>
              <a:t>fully</a:t>
            </a:r>
            <a:r>
              <a:rPr lang="fr-FR" sz="1419" dirty="0" smtClean="0"/>
              <a:t> </a:t>
            </a:r>
            <a:r>
              <a:rPr lang="fr-FR" sz="1419" dirty="0" smtClean="0"/>
              <a:t>realised</a:t>
            </a:r>
            <a:r>
              <a:rPr lang="fr-FR" sz="1419" dirty="0" smtClean="0"/>
              <a:t>.  To </a:t>
            </a:r>
            <a:r>
              <a:rPr lang="fr-FR" sz="1419" dirty="0" smtClean="0"/>
              <a:t>this</a:t>
            </a:r>
            <a:r>
              <a:rPr lang="fr-FR" sz="1419" dirty="0" smtClean="0"/>
              <a:t> end, ASEAN </a:t>
            </a:r>
            <a:r>
              <a:rPr lang="fr-FR" sz="1419" dirty="0" smtClean="0"/>
              <a:t>Member</a:t>
            </a:r>
            <a:r>
              <a:rPr lang="fr-FR" sz="1419" dirty="0" smtClean="0"/>
              <a:t> States </a:t>
            </a:r>
            <a:r>
              <a:rPr lang="fr-FR" sz="1419" dirty="0" smtClean="0"/>
              <a:t>should</a:t>
            </a:r>
            <a:r>
              <a:rPr lang="fr-FR" sz="1419" dirty="0" smtClean="0"/>
              <a:t> continue to </a:t>
            </a:r>
            <a:r>
              <a:rPr lang="fr-FR" sz="1419" dirty="0" smtClean="0"/>
              <a:t>enhance</a:t>
            </a:r>
            <a:r>
              <a:rPr lang="fr-FR" sz="1419" dirty="0" smtClean="0"/>
              <a:t> </a:t>
            </a:r>
            <a:r>
              <a:rPr lang="fr-FR" sz="1419" dirty="0" smtClean="0"/>
              <a:t>friendship</a:t>
            </a:r>
            <a:r>
              <a:rPr lang="fr-FR" sz="1419" dirty="0" smtClean="0"/>
              <a:t> and </a:t>
            </a:r>
            <a:r>
              <a:rPr lang="fr-FR" sz="1419" dirty="0" smtClean="0"/>
              <a:t>cooperation</a:t>
            </a:r>
            <a:r>
              <a:rPr lang="fr-FR" sz="1419" dirty="0" smtClean="0"/>
              <a:t> in the </a:t>
            </a:r>
            <a:r>
              <a:rPr lang="fr-FR" sz="1419" dirty="0" smtClean="0"/>
              <a:t>furtherance</a:t>
            </a:r>
            <a:r>
              <a:rPr lang="fr-FR" sz="1419" dirty="0" smtClean="0"/>
              <a:t> of </a:t>
            </a:r>
            <a:r>
              <a:rPr lang="fr-FR" sz="1419" dirty="0" smtClean="0"/>
              <a:t>peace</a:t>
            </a:r>
            <a:r>
              <a:rPr lang="fr-FR" sz="1419" dirty="0" smtClean="0"/>
              <a:t>, </a:t>
            </a:r>
            <a:r>
              <a:rPr lang="fr-FR" sz="1419" dirty="0" smtClean="0"/>
              <a:t>harmony</a:t>
            </a:r>
            <a:r>
              <a:rPr lang="fr-FR" sz="1419" dirty="0" smtClean="0"/>
              <a:t> and </a:t>
            </a:r>
            <a:r>
              <a:rPr lang="fr-FR" sz="1419" dirty="0" smtClean="0"/>
              <a:t>stability</a:t>
            </a:r>
            <a:r>
              <a:rPr lang="fr-FR" sz="1419" dirty="0" smtClean="0"/>
              <a:t> in the </a:t>
            </a:r>
            <a:r>
              <a:rPr lang="fr-FR" sz="1419" dirty="0" smtClean="0"/>
              <a:t>region</a:t>
            </a:r>
            <a:r>
              <a:rPr lang="fr-FR" sz="1419" dirty="0" smtClean="0"/>
              <a:t>.</a:t>
            </a:r>
            <a:endParaRPr lang="fr-CA" sz="1419" dirty="0" smtClean="0"/>
          </a:p>
          <a:p>
            <a:pPr marL="0" indent="0">
              <a:buNone/>
            </a:pPr>
            <a:r>
              <a:rPr lang="fr-CA" sz="1200" i="1" dirty="0" smtClean="0"/>
              <a:t>  </a:t>
            </a:r>
            <a:endParaRPr lang="fr-CA" sz="1200" i="1" dirty="0" smtClean="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4</a:t>
            </a:fld>
            <a:endParaRPr lang="fr-BE" dirty="0"/>
          </a:p>
        </p:txBody>
      </p:sp>
      <p:sp>
        <p:nvSpPr>
          <p:cNvPr id="7" name="Espace réservé du pied de page 6"/>
          <p:cNvSpPr>
            <a:spLocks noGrp="1"/>
          </p:cNvSpPr>
          <p:nvPr>
            <p:ph type="ftr" sz="quarter" idx="11"/>
          </p:nvPr>
        </p:nvSpPr>
        <p:spPr>
          <a:xfrm>
            <a:off x="467544" y="6356350"/>
            <a:ext cx="8280920" cy="365760"/>
          </a:xfrm>
        </p:spPr>
        <p:txBody>
          <a:bodyPr/>
          <a:lstStyle/>
          <a:p>
            <a:r>
              <a:rPr lang="fr-FR" sz="1100" dirty="0" smtClean="0"/>
              <a:t>Daniel Turp, Université de Montréal, « </a:t>
            </a:r>
            <a:r>
              <a:rPr lang="fr-CA" sz="1100" dirty="0" smtClean="0"/>
              <a:t>Droit international et constitutionnel des droits fondamentaux</a:t>
            </a:r>
            <a:r>
              <a:rPr lang="fr-FR" sz="1100" dirty="0" smtClean="0"/>
              <a:t> », Cours n° 7</a:t>
            </a:r>
            <a:endParaRPr lang="fr-BE" sz="11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1483032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33400"/>
            <a:ext cx="8229600" cy="533400"/>
          </a:xfrm>
        </p:spPr>
        <p:txBody>
          <a:bodyPr>
            <a:noAutofit/>
          </a:bodyPr>
          <a:lstStyle/>
          <a:p>
            <a:pPr algn="ctr"/>
            <a:r>
              <a:rPr lang="fr-CA" sz="1600" dirty="0" smtClean="0">
                <a:solidFill>
                  <a:srgbClr val="002060"/>
                </a:solidFill>
                <a:latin typeface="Times New Roman"/>
                <a:cs typeface="Times New Roman"/>
              </a:rPr>
              <a:t>Cours </a:t>
            </a:r>
            <a:r>
              <a:rPr lang="fr-CA" sz="1600" b="1" dirty="0" smtClean="0"/>
              <a:t>n</a:t>
            </a:r>
            <a:r>
              <a:rPr lang="fr-CA" sz="1600" b="1" baseline="30000" dirty="0" smtClean="0"/>
              <a:t>o</a:t>
            </a:r>
            <a:r>
              <a:rPr lang="fr-CA" sz="1600" dirty="0" smtClean="0">
                <a:solidFill>
                  <a:srgbClr val="002060"/>
                </a:solidFill>
                <a:latin typeface="Times New Roman"/>
                <a:cs typeface="Times New Roman"/>
              </a:rPr>
              <a:t> 7 : </a:t>
            </a:r>
            <a:r>
              <a:rPr lang="fr-CA" sz="1600" b="1" dirty="0" smtClean="0"/>
              <a:t>L’Afrique, le monde arabe et islamique, l’Asie, l’OSCE, la Francophonie, </a:t>
            </a:r>
            <a:br>
              <a:rPr lang="fr-CA" sz="1600" b="1" dirty="0" smtClean="0"/>
            </a:br>
            <a:r>
              <a:rPr lang="fr-CA" sz="1600" b="1" dirty="0" smtClean="0"/>
              <a:t>le Commonwealth et les droits fondamentaux</a:t>
            </a:r>
            <a:r>
              <a:rPr lang="fr-CA" sz="1600" dirty="0" smtClean="0">
                <a:latin typeface="Times New Roman"/>
                <a:cs typeface="Times New Roman"/>
              </a:rPr>
              <a:t/>
            </a:r>
            <a:br>
              <a:rPr lang="fr-CA" sz="1600" dirty="0" smtClean="0">
                <a:latin typeface="Times New Roman"/>
                <a:cs typeface="Times New Roman"/>
              </a:rPr>
            </a:br>
            <a:endParaRPr lang="fr-FR" sz="1600" dirty="0">
              <a:solidFill>
                <a:srgbClr val="002060"/>
              </a:solidFill>
            </a:endParaRPr>
          </a:p>
        </p:txBody>
      </p:sp>
      <p:sp>
        <p:nvSpPr>
          <p:cNvPr id="3" name="Espace réservé du contenu 2"/>
          <p:cNvSpPr>
            <a:spLocks noGrp="1"/>
          </p:cNvSpPr>
          <p:nvPr>
            <p:ph sz="quarter" idx="1"/>
          </p:nvPr>
        </p:nvSpPr>
        <p:spPr/>
        <p:txBody>
          <a:bodyPr>
            <a:normAutofit fontScale="92500" lnSpcReduction="10000"/>
          </a:bodyPr>
          <a:lstStyle/>
          <a:p>
            <a:pPr>
              <a:buNone/>
            </a:pPr>
            <a:r>
              <a:rPr lang="fr-FR" sz="1600" b="1" dirty="0" smtClean="0"/>
              <a:t>II-  L’OSCE, la Francophonie, le Commonwealth et les droits fondamentaux (suite)</a:t>
            </a:r>
            <a:r>
              <a:rPr lang="fr-FR" sz="1600" dirty="0" smtClean="0"/>
              <a:t/>
            </a:r>
            <a:br>
              <a:rPr lang="fr-FR" sz="1600" dirty="0" smtClean="0"/>
            </a:br>
            <a:r>
              <a:rPr lang="fr-CA" sz="1600" dirty="0" smtClean="0"/>
              <a:t/>
            </a:r>
            <a:br>
              <a:rPr lang="fr-CA" sz="1600" dirty="0" smtClean="0"/>
            </a:br>
            <a:r>
              <a:rPr lang="fr-FR" sz="1297" b="1" dirty="0" smtClean="0"/>
              <a:t>A</a:t>
            </a:r>
            <a:r>
              <a:rPr lang="fr-FR" sz="1297" b="1" dirty="0" smtClean="0"/>
              <a:t>- </a:t>
            </a:r>
            <a:r>
              <a:rPr lang="fr-FR" sz="1297" b="1" dirty="0" smtClean="0"/>
              <a:t>L’OSCE et les </a:t>
            </a:r>
            <a:r>
              <a:rPr lang="fr-FR" sz="1297" b="1" dirty="0" smtClean="0"/>
              <a:t>droits fondamentaux</a:t>
            </a:r>
            <a:endParaRPr lang="fr-CA" sz="1297" b="1" dirty="0" smtClean="0"/>
          </a:p>
          <a:p>
            <a:pPr>
              <a:buFontTx/>
              <a:buChar char="-"/>
            </a:pPr>
            <a:r>
              <a:rPr lang="fr-FR" sz="1297" dirty="0" smtClean="0"/>
              <a:t>Genèse </a:t>
            </a:r>
            <a:r>
              <a:rPr lang="fr-FR" sz="1297" dirty="0" smtClean="0"/>
              <a:t>de la création de la Conférence sur la sécurité et la coopération en Europe (CSCE</a:t>
            </a:r>
            <a:r>
              <a:rPr lang="fr-FR" sz="1297" dirty="0" smtClean="0"/>
              <a:t>) et transformation en 1995 en une Organisation pour la sécurité et la coopération en Europe (OSCE) (57 États participants et 11 États partenaires)</a:t>
            </a:r>
          </a:p>
          <a:p>
            <a:pPr>
              <a:buFontTx/>
              <a:buChar char="-"/>
            </a:pPr>
            <a:r>
              <a:rPr lang="fr-FR" sz="1297" dirty="0" smtClean="0"/>
              <a:t> </a:t>
            </a:r>
            <a:r>
              <a:rPr lang="fr-FR" sz="1297" i="1" dirty="0" smtClean="0"/>
              <a:t>Acte </a:t>
            </a:r>
            <a:r>
              <a:rPr lang="fr-FR" sz="1297" i="1" dirty="0" smtClean="0"/>
              <a:t>final d’Helsinki </a:t>
            </a:r>
            <a:r>
              <a:rPr lang="fr-FR" sz="1297" dirty="0" smtClean="0"/>
              <a:t>le 1</a:t>
            </a:r>
            <a:r>
              <a:rPr lang="fr-FR" sz="1297" baseline="30000" dirty="0" smtClean="0"/>
              <a:t>er</a:t>
            </a:r>
            <a:r>
              <a:rPr lang="fr-FR" sz="1297" dirty="0" smtClean="0"/>
              <a:t> août 1975 (Document </a:t>
            </a:r>
            <a:r>
              <a:rPr lang="fr-CA" sz="1297" dirty="0" smtClean="0"/>
              <a:t>n</a:t>
            </a:r>
            <a:r>
              <a:rPr lang="fr-CA" sz="1297" baseline="30000" dirty="0" smtClean="0"/>
              <a:t>o</a:t>
            </a:r>
            <a:r>
              <a:rPr lang="fr-FR" sz="1297" dirty="0" smtClean="0"/>
              <a:t> </a:t>
            </a:r>
            <a:r>
              <a:rPr lang="fr-FR" sz="1297" dirty="0" smtClean="0"/>
              <a:t>94) :</a:t>
            </a:r>
          </a:p>
          <a:p>
            <a:pPr>
              <a:buNone/>
            </a:pPr>
            <a:r>
              <a:rPr lang="fr-FR" sz="1297" dirty="0" smtClean="0"/>
              <a:t>- Contenu </a:t>
            </a:r>
            <a:r>
              <a:rPr lang="fr-FR" sz="1297" dirty="0" smtClean="0"/>
              <a:t>de l’</a:t>
            </a:r>
            <a:r>
              <a:rPr lang="fr-FR" sz="1297" i="1" dirty="0" smtClean="0"/>
              <a:t>Acte final </a:t>
            </a:r>
            <a:r>
              <a:rPr lang="fr-FR" sz="1297" i="1" dirty="0" smtClean="0"/>
              <a:t>d’Helsinki </a:t>
            </a:r>
            <a:r>
              <a:rPr lang="fr-FR" sz="1297" dirty="0" smtClean="0"/>
              <a:t>et de sa</a:t>
            </a:r>
            <a:r>
              <a:rPr sz="1297" dirty="0" smtClean="0"/>
              <a:t> </a:t>
            </a:r>
            <a:r>
              <a:rPr sz="1297" i="1" dirty="0" smtClean="0"/>
              <a:t>Déclaration sur les principes régissant les relations entre les États participants</a:t>
            </a:r>
            <a:r>
              <a:rPr sz="1297" dirty="0" smtClean="0"/>
              <a:t> </a:t>
            </a:r>
            <a:r>
              <a:rPr sz="1297" dirty="0" smtClean="0"/>
              <a:t>(</a:t>
            </a:r>
            <a:r>
              <a:rPr sz="1297" i="1" dirty="0" smtClean="0"/>
              <a:t>Le </a:t>
            </a:r>
            <a:r>
              <a:rPr sz="1297" i="1" dirty="0" smtClean="0"/>
              <a:t>Décalogue</a:t>
            </a:r>
            <a:r>
              <a:rPr sz="1297" dirty="0" smtClean="0"/>
              <a:t>)</a:t>
            </a:r>
            <a:r>
              <a:rPr lang="fr-CA" sz="1297" dirty="0" smtClean="0"/>
              <a:t> : </a:t>
            </a:r>
          </a:p>
          <a:p>
            <a:pPr>
              <a:buNone/>
            </a:pPr>
            <a:r>
              <a:rPr lang="fr-CA" sz="1297" dirty="0" smtClean="0"/>
              <a:t/>
            </a:r>
            <a:br>
              <a:rPr lang="fr-CA" sz="1297" dirty="0" smtClean="0"/>
            </a:br>
            <a:r>
              <a:rPr lang="fr-CA" sz="1100" dirty="0" smtClean="0"/>
              <a:t>1) </a:t>
            </a:r>
            <a:r>
              <a:rPr sz="1100" dirty="0" smtClean="0"/>
              <a:t>Respect des droits inhérents à la souveraineté</a:t>
            </a:r>
            <a:r>
              <a:rPr lang="fr-CA" sz="1100" dirty="0" smtClean="0"/>
              <a:t/>
            </a:r>
            <a:br>
              <a:rPr lang="fr-CA" sz="1100" dirty="0" smtClean="0"/>
            </a:br>
            <a:r>
              <a:rPr lang="fr-CA" sz="1100" dirty="0" smtClean="0"/>
              <a:t>2) </a:t>
            </a:r>
            <a:r>
              <a:rPr sz="1100" dirty="0" smtClean="0"/>
              <a:t>Non-recours à la menace ou à l'emploi de la force</a:t>
            </a:r>
            <a:r>
              <a:rPr lang="fr-CA" sz="1100" dirty="0" smtClean="0"/>
              <a:t/>
            </a:r>
            <a:br>
              <a:rPr lang="fr-CA" sz="1100" dirty="0" smtClean="0"/>
            </a:br>
            <a:r>
              <a:rPr lang="fr-CA" sz="1100" dirty="0" smtClean="0"/>
              <a:t>3) </a:t>
            </a:r>
            <a:r>
              <a:rPr sz="1100" dirty="0" smtClean="0"/>
              <a:t>Inviolabilité des frontières</a:t>
            </a:r>
            <a:r>
              <a:rPr lang="fr-CA" sz="1100" dirty="0" smtClean="0"/>
              <a:t/>
            </a:r>
            <a:br>
              <a:rPr lang="fr-CA" sz="1100" dirty="0" smtClean="0"/>
            </a:br>
            <a:r>
              <a:rPr lang="fr-CA" sz="1100" dirty="0" smtClean="0"/>
              <a:t>4) </a:t>
            </a:r>
            <a:r>
              <a:rPr sz="1100" dirty="0" smtClean="0"/>
              <a:t>Intégrité territoriale des États</a:t>
            </a:r>
            <a:r>
              <a:rPr lang="fr-CA" sz="1100" dirty="0" smtClean="0"/>
              <a:t/>
            </a:r>
            <a:br>
              <a:rPr lang="fr-CA" sz="1100" dirty="0" smtClean="0"/>
            </a:br>
            <a:r>
              <a:rPr lang="fr-CA" sz="1100" dirty="0" smtClean="0"/>
              <a:t>5) </a:t>
            </a:r>
            <a:r>
              <a:rPr sz="1100" dirty="0" smtClean="0"/>
              <a:t>Règlement pacifique des différend</a:t>
            </a:r>
            <a:r>
              <a:rPr lang="fr-CA" sz="1100" dirty="0" smtClean="0"/>
              <a:t>s</a:t>
            </a:r>
            <a:br>
              <a:rPr lang="fr-CA" sz="1100" dirty="0" smtClean="0"/>
            </a:br>
            <a:r>
              <a:rPr lang="fr-CA" sz="1100" dirty="0" smtClean="0"/>
              <a:t>6) </a:t>
            </a:r>
            <a:r>
              <a:rPr sz="1100" dirty="0" smtClean="0"/>
              <a:t>Non-intervention dans les affaires intérieures</a:t>
            </a:r>
            <a:r>
              <a:rPr lang="fr-CA" sz="1100" dirty="0" smtClean="0"/>
              <a:t/>
            </a:r>
            <a:br>
              <a:rPr lang="fr-CA" sz="1100" dirty="0" smtClean="0"/>
            </a:br>
            <a:r>
              <a:rPr lang="fr-CA" sz="1100" dirty="0" smtClean="0"/>
              <a:t>7) </a:t>
            </a:r>
            <a:r>
              <a:rPr sz="1100" dirty="0" smtClean="0"/>
              <a:t>Respect des</a:t>
            </a:r>
            <a:r>
              <a:rPr lang="fr-CA" sz="1100" dirty="0" smtClean="0"/>
              <a:t> droits de l’homme et des libertés</a:t>
            </a:r>
            <a:br>
              <a:rPr lang="fr-CA" sz="1100" dirty="0" smtClean="0"/>
            </a:br>
            <a:r>
              <a:rPr lang="fr-CA" sz="1100" dirty="0" smtClean="0"/>
              <a:t>8) </a:t>
            </a:r>
            <a:r>
              <a:rPr sz="1100" dirty="0" smtClean="0"/>
              <a:t>Égalité des droits des peuples et droit des peuples à disposer d'eux-mêmes</a:t>
            </a:r>
            <a:r>
              <a:rPr lang="fr-CA" sz="1100" dirty="0" smtClean="0"/>
              <a:t/>
            </a:r>
            <a:br>
              <a:rPr lang="fr-CA" sz="1100" dirty="0" smtClean="0"/>
            </a:br>
            <a:r>
              <a:rPr lang="fr-CA" sz="1100" dirty="0" smtClean="0"/>
              <a:t>9) </a:t>
            </a:r>
            <a:r>
              <a:rPr sz="1100" dirty="0" smtClean="0"/>
              <a:t>Coopération entre les États</a:t>
            </a:r>
            <a:r>
              <a:rPr lang="fr-CA" sz="1100" dirty="0" smtClean="0"/>
              <a:t/>
            </a:r>
            <a:br>
              <a:rPr lang="fr-CA" sz="1100" dirty="0" smtClean="0"/>
            </a:br>
            <a:r>
              <a:rPr lang="fr-CA" sz="1100" dirty="0" smtClean="0"/>
              <a:t>10) </a:t>
            </a:r>
            <a:r>
              <a:rPr sz="1100" dirty="0" smtClean="0"/>
              <a:t>Exécution de bonne foi des obligations assumées conformément au</a:t>
            </a:r>
            <a:r>
              <a:rPr lang="fr-CA" sz="1100" dirty="0" smtClean="0"/>
              <a:t> droit international</a:t>
            </a:r>
            <a:endParaRPr sz="1100" dirty="0" smtClean="0"/>
          </a:p>
          <a:p>
            <a:pPr>
              <a:buFontTx/>
              <a:buChar char="-"/>
            </a:pPr>
            <a:r>
              <a:rPr lang="fr-CA" sz="1400" dirty="0" smtClean="0">
                <a:latin typeface="Arial"/>
                <a:cs typeface="Arial"/>
              </a:rPr>
              <a:t>Surveillance de la mise en œuvre </a:t>
            </a:r>
            <a:r>
              <a:rPr lang="fr-CA" sz="1400" dirty="0" smtClean="0">
                <a:latin typeface="Arial"/>
                <a:cs typeface="Arial"/>
              </a:rPr>
              <a:t>par Helsinki Watch (devenu </a:t>
            </a:r>
            <a:r>
              <a:rPr lang="fr-CA" sz="1400" dirty="0" smtClean="0">
                <a:latin typeface="Arial"/>
                <a:cs typeface="Arial"/>
              </a:rPr>
              <a:t>Human</a:t>
            </a:r>
            <a:r>
              <a:rPr lang="fr-CA" sz="1400" dirty="0" smtClean="0">
                <a:latin typeface="Arial"/>
                <a:cs typeface="Arial"/>
              </a:rPr>
              <a:t> </a:t>
            </a:r>
            <a:r>
              <a:rPr lang="fr-CA" sz="1400" dirty="0" smtClean="0">
                <a:latin typeface="Arial"/>
                <a:cs typeface="Arial"/>
              </a:rPr>
              <a:t>R</a:t>
            </a:r>
            <a:r>
              <a:rPr lang="fr-CA" sz="1400" dirty="0" smtClean="0">
                <a:latin typeface="Arial"/>
                <a:cs typeface="Arial"/>
              </a:rPr>
              <a:t>ights</a:t>
            </a:r>
            <a:r>
              <a:rPr lang="fr-CA" sz="1400" dirty="0" smtClean="0">
                <a:latin typeface="Arial"/>
                <a:cs typeface="Arial"/>
              </a:rPr>
              <a:t> Watch)</a:t>
            </a:r>
          </a:p>
          <a:p>
            <a:pPr>
              <a:buFontTx/>
              <a:buChar char="-"/>
            </a:pPr>
            <a:r>
              <a:rPr lang="fr-CA" sz="1400" dirty="0" smtClean="0">
                <a:latin typeface="Arial"/>
                <a:cs typeface="Arial"/>
              </a:rPr>
              <a:t>Voir aussi la </a:t>
            </a:r>
            <a:r>
              <a:rPr lang="fr-CA" sz="1400" i="1" dirty="0" smtClean="0">
                <a:latin typeface="Arial"/>
                <a:cs typeface="Arial"/>
              </a:rPr>
              <a:t>Charte de Paris pour une nouvelle Europe </a:t>
            </a:r>
            <a:r>
              <a:rPr lang="fr-FR" sz="1400" dirty="0" smtClean="0"/>
              <a:t>(Document </a:t>
            </a:r>
            <a:r>
              <a:rPr lang="fr-CA" sz="1400" dirty="0" smtClean="0"/>
              <a:t>n</a:t>
            </a:r>
            <a:r>
              <a:rPr lang="fr-CA" sz="1400" baseline="30000" dirty="0" smtClean="0"/>
              <a:t>o</a:t>
            </a:r>
            <a:r>
              <a:rPr lang="fr-FR" sz="1400" dirty="0" smtClean="0"/>
              <a:t> 94</a:t>
            </a:r>
            <a:r>
              <a:rPr lang="fr-FR" sz="1400" dirty="0" smtClean="0"/>
              <a:t>)</a:t>
            </a:r>
          </a:p>
          <a:p>
            <a:pPr>
              <a:buFontTx/>
              <a:buChar char="-"/>
            </a:pPr>
            <a:r>
              <a:rPr lang="fr-FR" sz="1400" dirty="0" smtClean="0">
                <a:latin typeface="Arial"/>
                <a:cs typeface="Arial"/>
              </a:rPr>
              <a:t> Conférence sur la dimension humaine de la CSCE et engagements sur la dimension humaine</a:t>
            </a:r>
          </a:p>
          <a:p>
            <a:pPr>
              <a:buNone/>
            </a:pPr>
            <a:r>
              <a:rPr lang="fr-FR" sz="1400" dirty="0" smtClean="0">
                <a:latin typeface="Arial"/>
                <a:cs typeface="Arial"/>
              </a:rPr>
              <a:t>- Création ultérieure du </a:t>
            </a:r>
            <a:r>
              <a:rPr sz="1400" dirty="0" smtClean="0"/>
              <a:t>Bureau des institutions démocratiques et des droits de </a:t>
            </a:r>
            <a:r>
              <a:rPr sz="1400" dirty="0" smtClean="0"/>
              <a:t>l’homme</a:t>
            </a:r>
            <a:r>
              <a:rPr lang="fr-CA" sz="1400" dirty="0" smtClean="0"/>
              <a:t>, du</a:t>
            </a:r>
            <a:r>
              <a:rPr lang="fr-FR" sz="1400" dirty="0" smtClean="0">
                <a:latin typeface="Arial"/>
                <a:cs typeface="Arial"/>
              </a:rPr>
              <a:t> Haut-Commissaire aux minorités nationales et du </a:t>
            </a:r>
            <a:r>
              <a:rPr sz="1400" dirty="0" smtClean="0"/>
              <a:t>Représentant </a:t>
            </a:r>
            <a:r>
              <a:rPr sz="1400" dirty="0" smtClean="0"/>
              <a:t>pour la liberté des </a:t>
            </a:r>
            <a:r>
              <a:rPr sz="1400" dirty="0" smtClean="0"/>
              <a:t>média</a:t>
            </a:r>
            <a:r>
              <a:rPr lang="fr-CA" sz="1400" dirty="0" smtClean="0"/>
              <a:t>.</a:t>
            </a:r>
            <a:r>
              <a:rPr lang="fr-FR" sz="1400" dirty="0" smtClean="0">
                <a:latin typeface="Arial"/>
                <a:cs typeface="Arial"/>
              </a:rPr>
              <a:t> </a:t>
            </a:r>
            <a:endParaRPr lang="fr-CA" sz="1400" dirty="0" smtClean="0">
              <a:latin typeface="Arial"/>
              <a:cs typeface="Arial"/>
            </a:endParaRPr>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5</a:t>
            </a:fld>
            <a:endParaRPr lang="fr-BE" dirty="0"/>
          </a:p>
        </p:txBody>
      </p:sp>
      <p:sp>
        <p:nvSpPr>
          <p:cNvPr id="7" name="Espace réservé du pied de page 6"/>
          <p:cNvSpPr>
            <a:spLocks noGrp="1"/>
          </p:cNvSpPr>
          <p:nvPr>
            <p:ph type="ftr" sz="quarter" idx="11"/>
          </p:nvPr>
        </p:nvSpPr>
        <p:spPr>
          <a:xfrm>
            <a:off x="467544" y="6356350"/>
            <a:ext cx="8280920" cy="365760"/>
          </a:xfrm>
        </p:spPr>
        <p:txBody>
          <a:bodyPr/>
          <a:lstStyle/>
          <a:p>
            <a:r>
              <a:rPr lang="fr-FR" sz="1100" dirty="0" smtClean="0"/>
              <a:t>Daniel Turp, Université de Montréal, « </a:t>
            </a:r>
            <a:r>
              <a:rPr lang="fr-CA" sz="1100" dirty="0" smtClean="0"/>
              <a:t>Droit international et constitutionnel des droits fondamentaux</a:t>
            </a:r>
            <a:r>
              <a:rPr lang="fr-FR" sz="1100" dirty="0" smtClean="0"/>
              <a:t> », Cours n° 7</a:t>
            </a:r>
            <a:endParaRPr lang="fr-BE" sz="1100" dirty="0"/>
          </a:p>
        </p:txBody>
      </p:sp>
      <p:sp>
        <p:nvSpPr>
          <p:cNvPr id="6" name="Rectangle 5"/>
          <p:cNvSpPr/>
          <p:nvPr/>
        </p:nvSpPr>
        <p:spPr>
          <a:xfrm>
            <a:off x="533400" y="1143000"/>
            <a:ext cx="8077200" cy="3323987"/>
          </a:xfrm>
          <a:prstGeom prst="rect">
            <a:avLst/>
          </a:prstGeom>
        </p:spPr>
        <p:txBody>
          <a:bodyPr wrap="square">
            <a:spAutoFit/>
          </a:bodyPr>
          <a:lstStyle/>
          <a:p>
            <a:endParaRPr lang="fr-CA" sz="1400" b="1" i="1" dirty="0" smtClean="0"/>
          </a:p>
          <a:p>
            <a:endParaRPr lang="fr-CA" sz="1400" b="1" i="1" dirty="0" smtClean="0"/>
          </a:p>
          <a:p>
            <a:endParaRPr lang="fr-CA" sz="1400" b="1" i="1" dirty="0" smtClean="0"/>
          </a:p>
          <a:p>
            <a:endParaRPr lang="fr-CA" sz="1400" b="1" i="1" dirty="0" smtClean="0"/>
          </a:p>
          <a:p>
            <a:endParaRPr lang="fr-CA" sz="1400" b="1" i="1" dirty="0" smtClean="0"/>
          </a:p>
          <a:p>
            <a:endParaRPr lang="fr-CA" sz="1400" b="1" i="1" dirty="0" smtClean="0"/>
          </a:p>
          <a:p>
            <a:endParaRPr lang="fr-CA" sz="1400" b="1" i="1" dirty="0" smtClean="0"/>
          </a:p>
          <a:p>
            <a:endParaRPr lang="fr-CA" sz="1400" b="1" i="1" dirty="0" smtClean="0"/>
          </a:p>
          <a:p>
            <a:endParaRPr lang="fr-CA" sz="1400" b="1" i="1" dirty="0" smtClean="0"/>
          </a:p>
          <a:p>
            <a:endParaRPr lang="fr-CA" sz="1400" b="1" i="1" dirty="0" smtClean="0"/>
          </a:p>
          <a:p>
            <a:endParaRPr lang="fr-CA" sz="1400" b="1" i="1" dirty="0" smtClean="0"/>
          </a:p>
          <a:p>
            <a:endParaRPr lang="fr-CA" sz="1400" b="1" i="1" dirty="0" smtClean="0"/>
          </a:p>
          <a:p>
            <a:endParaRPr lang="fr-CA" sz="1400" b="1" i="1" dirty="0" smtClean="0"/>
          </a:p>
          <a:p>
            <a:endParaRPr lang="fr-CA" sz="1400" b="1" i="1" dirty="0" smtClean="0"/>
          </a:p>
          <a:p>
            <a:endParaRPr lang="fr-CA" sz="1400" b="1" i="1" dirty="0" smtClean="0"/>
          </a:p>
          <a:p>
            <a:endParaRPr lang="fr-CA" sz="1400" b="1" dirty="0" smtClean="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1570240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33400"/>
            <a:ext cx="8229600" cy="533400"/>
          </a:xfrm>
        </p:spPr>
        <p:txBody>
          <a:bodyPr>
            <a:noAutofit/>
          </a:bodyPr>
          <a:lstStyle/>
          <a:p>
            <a:pPr algn="ctr"/>
            <a:r>
              <a:rPr lang="fr-CA" sz="1600" dirty="0" smtClean="0">
                <a:solidFill>
                  <a:srgbClr val="002060"/>
                </a:solidFill>
                <a:latin typeface="Times New Roman"/>
                <a:cs typeface="Times New Roman"/>
              </a:rPr>
              <a:t>Cours </a:t>
            </a:r>
            <a:r>
              <a:rPr lang="fr-CA" sz="1600" b="1" dirty="0" smtClean="0"/>
              <a:t>n</a:t>
            </a:r>
            <a:r>
              <a:rPr lang="fr-CA" sz="1600" b="1" baseline="30000" dirty="0" smtClean="0"/>
              <a:t>o</a:t>
            </a:r>
            <a:r>
              <a:rPr lang="fr-CA" sz="1600" dirty="0" smtClean="0">
                <a:solidFill>
                  <a:srgbClr val="002060"/>
                </a:solidFill>
                <a:latin typeface="Times New Roman"/>
                <a:cs typeface="Times New Roman"/>
              </a:rPr>
              <a:t> 7 : </a:t>
            </a:r>
            <a:r>
              <a:rPr lang="fr-CA" sz="1600" b="1" dirty="0" smtClean="0"/>
              <a:t>L’Afrique, le monde arabe et islamique, l’Asie, l’OSCE, la Francophonie, </a:t>
            </a:r>
            <a:br>
              <a:rPr lang="fr-CA" sz="1600" b="1" dirty="0" smtClean="0"/>
            </a:br>
            <a:r>
              <a:rPr lang="fr-CA" sz="1600" b="1" dirty="0" smtClean="0"/>
              <a:t>le Commonwealth et les droits fondamentaux</a:t>
            </a:r>
            <a:r>
              <a:rPr lang="fr-CA" sz="1600" dirty="0" smtClean="0">
                <a:latin typeface="Times New Roman"/>
                <a:cs typeface="Times New Roman"/>
              </a:rPr>
              <a:t/>
            </a:r>
            <a:br>
              <a:rPr lang="fr-CA" sz="1600" dirty="0" smtClean="0">
                <a:latin typeface="Times New Roman"/>
                <a:cs typeface="Times New Roman"/>
              </a:rPr>
            </a:br>
            <a:endParaRPr lang="fr-FR" sz="1600" dirty="0">
              <a:solidFill>
                <a:srgbClr val="002060"/>
              </a:solidFill>
            </a:endParaRPr>
          </a:p>
        </p:txBody>
      </p:sp>
      <p:sp>
        <p:nvSpPr>
          <p:cNvPr id="3" name="Espace réservé du contenu 2"/>
          <p:cNvSpPr>
            <a:spLocks noGrp="1"/>
          </p:cNvSpPr>
          <p:nvPr>
            <p:ph sz="quarter" idx="1"/>
          </p:nvPr>
        </p:nvSpPr>
        <p:spPr/>
        <p:txBody>
          <a:bodyPr>
            <a:normAutofit fontScale="92500" lnSpcReduction="20000"/>
          </a:bodyPr>
          <a:lstStyle/>
          <a:p>
            <a:pPr>
              <a:buNone/>
            </a:pPr>
            <a:r>
              <a:rPr lang="fr-FR" sz="1600" b="1" dirty="0" smtClean="0"/>
              <a:t/>
            </a:r>
            <a:br>
              <a:rPr lang="fr-FR" sz="1600" b="1" dirty="0" smtClean="0"/>
            </a:br>
            <a:r>
              <a:rPr lang="fr-FR" sz="1600" b="1" dirty="0" smtClean="0"/>
              <a:t>II</a:t>
            </a:r>
            <a:r>
              <a:rPr lang="fr-FR" sz="1600" b="1" dirty="0" smtClean="0"/>
              <a:t>-  L’OSCE, la Francophonie, le Commonwealth et les droits fondamentaux (suite)</a:t>
            </a:r>
            <a:r>
              <a:rPr lang="fr-FR" sz="1600" dirty="0" smtClean="0"/>
              <a:t/>
            </a:r>
            <a:br>
              <a:rPr lang="fr-FR" sz="1600" dirty="0" smtClean="0"/>
            </a:br>
            <a:r>
              <a:rPr lang="fr-CA" sz="1600" dirty="0" smtClean="0"/>
              <a:t/>
            </a:r>
            <a:br>
              <a:rPr lang="fr-CA" sz="1600" dirty="0" smtClean="0"/>
            </a:br>
            <a:r>
              <a:rPr lang="fr-FR" sz="1600" dirty="0" smtClean="0"/>
              <a:t>B- La Francophonie, le Commonwealth et les droits </a:t>
            </a:r>
            <a:r>
              <a:rPr lang="fr-FR" sz="1600" dirty="0" smtClean="0"/>
              <a:t>fondamentaux</a:t>
            </a:r>
          </a:p>
          <a:p>
            <a:pPr>
              <a:buNone/>
            </a:pPr>
            <a:r>
              <a:rPr lang="fr-FR" sz="1600" dirty="0" smtClean="0"/>
              <a:t/>
            </a:r>
            <a:br>
              <a:rPr lang="fr-FR" sz="1600" dirty="0" smtClean="0"/>
            </a:br>
            <a:endParaRPr lang="fr-FR" sz="1600" dirty="0" smtClean="0"/>
          </a:p>
          <a:p>
            <a:pPr>
              <a:buNone/>
            </a:pPr>
            <a:endParaRPr lang="fr-FR" sz="1600" dirty="0" smtClean="0"/>
          </a:p>
          <a:p>
            <a:pPr>
              <a:buNone/>
            </a:pPr>
            <a:endParaRPr lang="fr-FR" sz="1200" dirty="0" smtClean="0"/>
          </a:p>
          <a:p>
            <a:pPr algn="just">
              <a:buNone/>
            </a:pPr>
            <a:r>
              <a:rPr lang="fr-FR" sz="1297" dirty="0" smtClean="0"/>
              <a:t>- Création de l’Agence de la coopération culturelle et technique en 1970 et transformation progressive en Organisation internationale de la Francophonie (OIF)</a:t>
            </a:r>
          </a:p>
          <a:p>
            <a:pPr algn="just">
              <a:buNone/>
            </a:pPr>
            <a:r>
              <a:rPr lang="fr-CA" sz="1297" dirty="0" smtClean="0"/>
              <a:t>- Aujourd’hui, </a:t>
            </a:r>
            <a:r>
              <a:rPr sz="1297" dirty="0" smtClean="0"/>
              <a:t>54 </a:t>
            </a:r>
            <a:r>
              <a:rPr lang="fr-CA" sz="1297" dirty="0" smtClean="0"/>
              <a:t>États </a:t>
            </a:r>
            <a:r>
              <a:rPr sz="1297" dirty="0" smtClean="0"/>
              <a:t>membres</a:t>
            </a:r>
            <a:r>
              <a:rPr lang="fr-CA" sz="1297" dirty="0" smtClean="0"/>
              <a:t> et gouvernements participants, </a:t>
            </a:r>
            <a:r>
              <a:rPr sz="1297" dirty="0" smtClean="0"/>
              <a:t>3 </a:t>
            </a:r>
            <a:r>
              <a:rPr sz="1297" dirty="0" smtClean="0"/>
              <a:t>membres associés et 23 </a:t>
            </a:r>
            <a:r>
              <a:rPr sz="1297" dirty="0" smtClean="0"/>
              <a:t>observateurs</a:t>
            </a:r>
            <a:r>
              <a:rPr lang="fr-CA" sz="1297" dirty="0" smtClean="0"/>
              <a:t>;</a:t>
            </a:r>
          </a:p>
          <a:p>
            <a:pPr algn="just">
              <a:buNone/>
            </a:pPr>
            <a:r>
              <a:rPr lang="fr-CA" sz="1297" dirty="0" smtClean="0"/>
              <a:t>- Adoption en 2000 de la </a:t>
            </a:r>
            <a:r>
              <a:rPr lang="fr-CA" sz="1297" i="1" dirty="0" smtClean="0"/>
              <a:t>Déclaration de Bamako </a:t>
            </a:r>
            <a:r>
              <a:rPr lang="fr-CA" sz="1297" dirty="0" smtClean="0"/>
              <a:t>(</a:t>
            </a:r>
            <a:r>
              <a:rPr lang="fr-CA" sz="1400" dirty="0" smtClean="0"/>
              <a:t>Document </a:t>
            </a:r>
            <a:r>
              <a:rPr lang="fr-CA" sz="1400" dirty="0" smtClean="0"/>
              <a:t>n</a:t>
            </a:r>
            <a:r>
              <a:rPr lang="fr-CA" sz="1400" baseline="30000" dirty="0" smtClean="0"/>
              <a:t>o</a:t>
            </a:r>
            <a:r>
              <a:rPr lang="fr-CA" sz="1400" dirty="0" smtClean="0"/>
              <a:t> </a:t>
            </a:r>
            <a:r>
              <a:rPr lang="fr-CA" sz="1400" dirty="0" smtClean="0"/>
              <a:t>110.1) </a:t>
            </a:r>
            <a:r>
              <a:rPr lang="fr-CA" sz="1297" dirty="0" smtClean="0"/>
              <a:t>lors du </a:t>
            </a:r>
            <a:r>
              <a:rPr sz="1297" dirty="0" smtClean="0"/>
              <a:t>Symposium International sur les pratiques de la démocratie, des droits et des libertés dans l’espace francophone (</a:t>
            </a:r>
            <a:r>
              <a:rPr sz="1297" dirty="0" smtClean="0"/>
              <a:t>1er</a:t>
            </a:r>
            <a:r>
              <a:rPr lang="fr-CA" sz="1297" dirty="0" smtClean="0"/>
              <a:t> au </a:t>
            </a:r>
            <a:r>
              <a:rPr sz="1297" dirty="0" smtClean="0"/>
              <a:t>3 </a:t>
            </a:r>
            <a:r>
              <a:rPr sz="1297" dirty="0" smtClean="0"/>
              <a:t>novembre </a:t>
            </a:r>
            <a:r>
              <a:rPr sz="1297" dirty="0" smtClean="0"/>
              <a:t>2000</a:t>
            </a:r>
            <a:r>
              <a:rPr lang="fr-CA" sz="1297" dirty="0" smtClean="0"/>
              <a:t>)</a:t>
            </a:r>
          </a:p>
          <a:p>
            <a:pPr algn="just">
              <a:buFontTx/>
              <a:buChar char="-"/>
            </a:pPr>
            <a:r>
              <a:rPr lang="fr-CA" sz="1297" dirty="0" smtClean="0"/>
              <a:t>Voir les engagement</a:t>
            </a:r>
            <a:r>
              <a:rPr lang="fr-CA" sz="1297" dirty="0" smtClean="0"/>
              <a:t>s du chapitre 4 de la déclaration et les procédures de suivi de s pratiques de la démocratie, des droits et libertés dans l’espace francophone.</a:t>
            </a:r>
          </a:p>
          <a:p>
            <a:pPr algn="just">
              <a:buFontTx/>
              <a:buChar char="-"/>
            </a:pPr>
            <a:endParaRPr lang="fr-CA" sz="1200" dirty="0" smtClean="0"/>
          </a:p>
          <a:p>
            <a:pPr algn="just">
              <a:buFontTx/>
              <a:buChar char="-"/>
            </a:pPr>
            <a:endParaRPr lang="fr-CA" sz="1200" dirty="0" smtClean="0"/>
          </a:p>
          <a:p>
            <a:pPr algn="ctr">
              <a:buFontTx/>
              <a:buChar char="-"/>
            </a:pPr>
            <a:r>
              <a:rPr lang="fr-CA" sz="1200" dirty="0" smtClean="0"/>
              <a:t/>
            </a:r>
            <a:br>
              <a:rPr lang="fr-CA" sz="1200" dirty="0" smtClean="0"/>
            </a:br>
            <a:r>
              <a:rPr lang="fr-CA" sz="1200" dirty="0" smtClean="0"/>
              <a:t>Le Commonwealth</a:t>
            </a:r>
          </a:p>
          <a:p>
            <a:pPr algn="just">
              <a:buNone/>
            </a:pPr>
            <a:r>
              <a:rPr lang="fr-CA" sz="1297" dirty="0" smtClean="0"/>
              <a:t>- Le Commonwealth compte 53 États membres </a:t>
            </a:r>
          </a:p>
          <a:p>
            <a:pPr algn="just">
              <a:buFontTx/>
              <a:buChar char="-"/>
            </a:pPr>
            <a:r>
              <a:rPr lang="fr-CA" sz="1297" dirty="0" smtClean="0"/>
              <a:t>Voir le </a:t>
            </a:r>
            <a:r>
              <a:rPr lang="fr-CA" sz="1297" i="1" dirty="0" smtClean="0"/>
              <a:t>Singapore </a:t>
            </a:r>
            <a:r>
              <a:rPr lang="fr-CA" sz="1297" i="1" dirty="0" smtClean="0"/>
              <a:t>Declaration</a:t>
            </a:r>
            <a:r>
              <a:rPr lang="fr-CA" sz="1297" i="1" dirty="0" smtClean="0"/>
              <a:t> of </a:t>
            </a:r>
            <a:r>
              <a:rPr lang="fr-CA" sz="1297" i="1" dirty="0" smtClean="0"/>
              <a:t>Commowealth</a:t>
            </a:r>
            <a:r>
              <a:rPr lang="fr-CA" sz="1297" i="1" dirty="0" smtClean="0"/>
              <a:t> </a:t>
            </a:r>
            <a:r>
              <a:rPr lang="fr-CA" sz="1297" i="1" dirty="0" smtClean="0"/>
              <a:t>Principles</a:t>
            </a:r>
            <a:r>
              <a:rPr lang="fr-CA" sz="1297" i="1" dirty="0" smtClean="0"/>
              <a:t> </a:t>
            </a:r>
            <a:r>
              <a:rPr lang="fr-CA" sz="1297" dirty="0" smtClean="0"/>
              <a:t>de 1971 (</a:t>
            </a:r>
            <a:r>
              <a:rPr lang="fr-CA" sz="1400" dirty="0" smtClean="0"/>
              <a:t>Document n</a:t>
            </a:r>
            <a:r>
              <a:rPr lang="fr-CA" sz="1400" baseline="30000" dirty="0" smtClean="0"/>
              <a:t>o</a:t>
            </a:r>
            <a:r>
              <a:rPr lang="fr-CA" sz="1400" dirty="0" smtClean="0"/>
              <a:t> </a:t>
            </a:r>
            <a:r>
              <a:rPr lang="fr-CA" sz="1400" dirty="0" smtClean="0"/>
              <a:t>110.2)</a:t>
            </a:r>
            <a:endParaRPr lang="fr-CA" sz="1297" dirty="0" smtClean="0"/>
          </a:p>
          <a:p>
            <a:pPr algn="just">
              <a:buFontTx/>
              <a:buChar char="-"/>
            </a:pPr>
            <a:r>
              <a:rPr lang="fr-FR" sz="1297" b="1" i="1" u="sng" dirty="0" smtClean="0">
                <a:hlinkClick r:id="rId2"/>
              </a:rPr>
              <a:t>Commonwealth </a:t>
            </a:r>
            <a:r>
              <a:rPr lang="fr-FR" sz="1297" b="1" i="1" u="sng" dirty="0" smtClean="0">
                <a:hlinkClick r:id="rId2"/>
              </a:rPr>
              <a:t>Minimum Standards on the Freedom of Expression, Association and Assembly</a:t>
            </a:r>
            <a:r>
              <a:rPr lang="fr-FR" sz="1297" u="sng" dirty="0" smtClean="0">
                <a:hlinkClick r:id="rId2"/>
              </a:rPr>
              <a:t> </a:t>
            </a:r>
            <a:r>
              <a:rPr lang="fr-FR" sz="1297" b="1" u="sng" dirty="0" smtClean="0">
                <a:hlinkClick r:id="rId2"/>
              </a:rPr>
              <a:t>(chapitre 4</a:t>
            </a:r>
            <a:r>
              <a:rPr lang="fr-FR" sz="1297" b="1" u="sng" dirty="0" smtClean="0">
                <a:hlinkClick r:id="rId2"/>
              </a:rPr>
              <a:t>)</a:t>
            </a:r>
            <a:r>
              <a:rPr lang="fr-FR" sz="1297" b="1" u="sng" dirty="0" smtClean="0"/>
              <a:t> (</a:t>
            </a:r>
            <a:r>
              <a:rPr lang="fr-CA" sz="1297" dirty="0" smtClean="0"/>
              <a:t>Document </a:t>
            </a:r>
            <a:r>
              <a:rPr lang="fr-CA" sz="1297" dirty="0" smtClean="0"/>
              <a:t>n</a:t>
            </a:r>
            <a:r>
              <a:rPr lang="fr-CA" sz="1297" baseline="30000" dirty="0" smtClean="0"/>
              <a:t>o</a:t>
            </a:r>
            <a:r>
              <a:rPr lang="fr-CA" sz="1297" dirty="0" smtClean="0"/>
              <a:t> </a:t>
            </a:r>
            <a:r>
              <a:rPr lang="fr-CA" sz="1297" dirty="0" smtClean="0"/>
              <a:t>110.3</a:t>
            </a:r>
            <a:r>
              <a:rPr lang="fr-FR" sz="1297" dirty="0" smtClean="0"/>
              <a:t>)</a:t>
            </a:r>
            <a:endParaRPr lang="fr-CA" sz="1297" dirty="0" smtClean="0"/>
          </a:p>
          <a:p>
            <a:pPr algn="just">
              <a:buFontTx/>
              <a:buChar char="-"/>
            </a:pPr>
            <a:endParaRPr lang="fr-CA" altLang="en-US" sz="1200" dirty="0" smtClean="0"/>
          </a:p>
          <a:p>
            <a:pPr>
              <a:buNone/>
            </a:pPr>
            <a:endParaRPr lang="fr-CA" sz="1400" dirty="0" smtClean="0">
              <a:latin typeface="Arial"/>
              <a:cs typeface="Arial"/>
            </a:endParaRPr>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6</a:t>
            </a:fld>
            <a:endParaRPr lang="fr-BE" dirty="0"/>
          </a:p>
        </p:txBody>
      </p:sp>
      <p:sp>
        <p:nvSpPr>
          <p:cNvPr id="7" name="Espace réservé du pied de page 6"/>
          <p:cNvSpPr>
            <a:spLocks noGrp="1"/>
          </p:cNvSpPr>
          <p:nvPr>
            <p:ph type="ftr" sz="quarter" idx="11"/>
          </p:nvPr>
        </p:nvSpPr>
        <p:spPr>
          <a:xfrm>
            <a:off x="467544" y="6356350"/>
            <a:ext cx="8280920" cy="365760"/>
          </a:xfrm>
        </p:spPr>
        <p:txBody>
          <a:bodyPr/>
          <a:lstStyle/>
          <a:p>
            <a:r>
              <a:rPr lang="fr-FR" sz="1100" dirty="0" smtClean="0"/>
              <a:t>Daniel Turp, Université de Montréal, « </a:t>
            </a:r>
            <a:r>
              <a:rPr lang="fr-CA" sz="1100" dirty="0" smtClean="0"/>
              <a:t>Droit international et constitutionnel des droits fondamentaux</a:t>
            </a:r>
            <a:r>
              <a:rPr lang="fr-FR" sz="1100" dirty="0" smtClean="0"/>
              <a:t> », Cours n° 7</a:t>
            </a:r>
            <a:endParaRPr lang="fr-BE" sz="1100" dirty="0"/>
          </a:p>
        </p:txBody>
      </p:sp>
      <p:sp>
        <p:nvSpPr>
          <p:cNvPr id="6" name="Rectangle 5"/>
          <p:cNvSpPr/>
          <p:nvPr/>
        </p:nvSpPr>
        <p:spPr>
          <a:xfrm>
            <a:off x="533400" y="1143000"/>
            <a:ext cx="8077200" cy="3323987"/>
          </a:xfrm>
          <a:prstGeom prst="rect">
            <a:avLst/>
          </a:prstGeom>
        </p:spPr>
        <p:txBody>
          <a:bodyPr wrap="square">
            <a:spAutoFit/>
          </a:bodyPr>
          <a:lstStyle/>
          <a:p>
            <a:endParaRPr lang="fr-CA" sz="1400" b="1" i="1" dirty="0" smtClean="0"/>
          </a:p>
          <a:p>
            <a:endParaRPr lang="fr-CA" sz="1400" b="1" i="1" dirty="0" smtClean="0"/>
          </a:p>
          <a:p>
            <a:endParaRPr lang="fr-CA" sz="1400" b="1" i="1" dirty="0" smtClean="0"/>
          </a:p>
          <a:p>
            <a:endParaRPr lang="fr-CA" sz="1400" b="1" i="1" dirty="0" smtClean="0"/>
          </a:p>
          <a:p>
            <a:endParaRPr lang="fr-CA" sz="1400" b="1" i="1" dirty="0" smtClean="0"/>
          </a:p>
          <a:p>
            <a:endParaRPr lang="fr-CA" sz="1400" b="1" i="1" dirty="0" smtClean="0"/>
          </a:p>
          <a:p>
            <a:endParaRPr lang="fr-CA" sz="1400" b="1" i="1" dirty="0" smtClean="0"/>
          </a:p>
          <a:p>
            <a:endParaRPr lang="fr-CA" sz="1400" b="1" i="1" dirty="0" smtClean="0"/>
          </a:p>
          <a:p>
            <a:endParaRPr lang="fr-CA" sz="1400" b="1" i="1" dirty="0" smtClean="0"/>
          </a:p>
          <a:p>
            <a:endParaRPr lang="fr-CA" sz="1400" b="1" i="1" dirty="0" smtClean="0"/>
          </a:p>
          <a:p>
            <a:endParaRPr lang="fr-CA" sz="1400" b="1" i="1" dirty="0" smtClean="0"/>
          </a:p>
          <a:p>
            <a:endParaRPr lang="fr-CA" sz="1400" b="1" i="1" dirty="0" smtClean="0"/>
          </a:p>
          <a:p>
            <a:endParaRPr lang="fr-CA" sz="1400" b="1" i="1" dirty="0" smtClean="0"/>
          </a:p>
          <a:p>
            <a:endParaRPr lang="fr-CA" sz="1400" b="1" i="1" dirty="0" smtClean="0"/>
          </a:p>
          <a:p>
            <a:endParaRPr lang="fr-CA" sz="1400" b="1" i="1" dirty="0" smtClean="0"/>
          </a:p>
          <a:p>
            <a:endParaRPr lang="fr-CA" sz="1400" b="1" dirty="0" smtClean="0"/>
          </a:p>
        </p:txBody>
      </p:sp>
      <p:pic>
        <p:nvPicPr>
          <p:cNvPr id="8" name="Image 7" descr="Capture d’écran 2015-10-08 à 11.34.32.png"/>
          <p:cNvPicPr>
            <a:picLocks noChangeAspect="1"/>
          </p:cNvPicPr>
          <p:nvPr/>
        </p:nvPicPr>
        <p:blipFill>
          <a:blip r:embed="rId3"/>
          <a:stretch>
            <a:fillRect/>
          </a:stretch>
        </p:blipFill>
        <p:spPr>
          <a:xfrm>
            <a:off x="3276600" y="2209800"/>
            <a:ext cx="1644650" cy="704850"/>
          </a:xfrm>
          <a:prstGeom prst="rect">
            <a:avLst/>
          </a:prstGeom>
        </p:spPr>
      </p:pic>
      <p:pic>
        <p:nvPicPr>
          <p:cNvPr id="9" name="Image 8" descr="Flag_of_the_Commonwealth_of_Nations.jpg"/>
          <p:cNvPicPr>
            <a:picLocks noChangeAspect="1"/>
          </p:cNvPicPr>
          <p:nvPr/>
        </p:nvPicPr>
        <p:blipFill>
          <a:blip r:embed="rId4"/>
          <a:stretch>
            <a:fillRect/>
          </a:stretch>
        </p:blipFill>
        <p:spPr>
          <a:xfrm>
            <a:off x="3962400" y="4419600"/>
            <a:ext cx="1600200" cy="800100"/>
          </a:xfrm>
          <a:prstGeom prst="rect">
            <a:avLst/>
          </a:prstGeom>
        </p:spPr>
      </p:pic>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1570240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533400"/>
          </a:xfrm>
        </p:spPr>
        <p:txBody>
          <a:bodyPr>
            <a:normAutofit/>
          </a:bodyPr>
          <a:lstStyle/>
          <a:p>
            <a:pPr algn="ctr">
              <a:lnSpc>
                <a:spcPct val="120000"/>
              </a:lnSpc>
            </a:pPr>
            <a:r>
              <a:rPr lang="fr-CA" sz="1800" b="1" dirty="0" smtClean="0"/>
              <a:t>Cours n</a:t>
            </a:r>
            <a:r>
              <a:rPr lang="fr-CA" sz="1800" b="1" baseline="30000" dirty="0" smtClean="0"/>
              <a:t>o</a:t>
            </a:r>
            <a:r>
              <a:rPr lang="fr-CA" sz="1800" b="1" dirty="0" smtClean="0"/>
              <a:t> 8 : </a:t>
            </a:r>
            <a:r>
              <a:rPr lang="fr-FR" sz="1800" dirty="0" smtClean="0"/>
              <a:t>Le droit international humanitaire et pénal et les droits fondamentaux </a:t>
            </a:r>
            <a:endParaRPr lang="fr-CA" sz="1800" dirty="0" smtClean="0"/>
          </a:p>
        </p:txBody>
      </p:sp>
      <p:sp>
        <p:nvSpPr>
          <p:cNvPr id="3" name="Espace réservé du contenu 2"/>
          <p:cNvSpPr>
            <a:spLocks noGrp="1"/>
          </p:cNvSpPr>
          <p:nvPr>
            <p:ph sz="quarter" idx="1"/>
          </p:nvPr>
        </p:nvSpPr>
        <p:spPr>
          <a:xfrm>
            <a:off x="457200" y="838200"/>
            <a:ext cx="8229600" cy="5486400"/>
          </a:xfrm>
        </p:spPr>
        <p:txBody>
          <a:bodyPr>
            <a:noAutofit/>
          </a:bodyPr>
          <a:lstStyle/>
          <a:p>
            <a:pPr algn="ctr">
              <a:buNone/>
            </a:pPr>
            <a:r>
              <a:rPr lang="fr-FR" sz="1200" dirty="0" smtClean="0"/>
              <a:t> </a:t>
            </a:r>
            <a:r>
              <a:rPr lang="fr-CA" sz="1200" b="1" dirty="0" smtClean="0"/>
              <a:t>PLAN DE COURS</a:t>
            </a:r>
          </a:p>
          <a:p>
            <a:pPr algn="ctr">
              <a:buNone/>
            </a:pPr>
            <a:endParaRPr lang="fr-CA" sz="1200" b="1" dirty="0" smtClean="0"/>
          </a:p>
          <a:p>
            <a:pPr algn="ctr">
              <a:buNone/>
            </a:pPr>
            <a:endParaRPr lang="fr-CA" sz="1200" b="1" dirty="0" smtClean="0"/>
          </a:p>
          <a:p>
            <a:pPr algn="ctr">
              <a:buNone/>
            </a:pPr>
            <a:r>
              <a:rPr lang="fr-CA" sz="1200" b="1" dirty="0" smtClean="0"/>
              <a:t>Le plan du cours vous sera transmis par le chargé de ce cours, M. François Xavier </a:t>
            </a:r>
            <a:r>
              <a:rPr lang="fr-CA" sz="1200" b="1" dirty="0" err="1" smtClean="0"/>
              <a:t>Saluden</a:t>
            </a:r>
            <a:r>
              <a:rPr lang="fr-CA" sz="1200" b="1" smtClean="0"/>
              <a:t> .</a:t>
            </a:r>
            <a:endParaRPr lang="fr-CA" sz="1200" b="1" dirty="0" smtClean="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7</a:t>
            </a:fld>
            <a:endParaRPr lang="fr-BE" dirty="0"/>
          </a:p>
        </p:txBody>
      </p:sp>
      <p:sp>
        <p:nvSpPr>
          <p:cNvPr id="7" name="Espace réservé du pied de page 6"/>
          <p:cNvSpPr>
            <a:spLocks noGrp="1"/>
          </p:cNvSpPr>
          <p:nvPr>
            <p:ph type="ftr" sz="quarter" idx="11"/>
          </p:nvPr>
        </p:nvSpPr>
        <p:spPr>
          <a:xfrm>
            <a:off x="467544" y="6356350"/>
            <a:ext cx="8280920" cy="365760"/>
          </a:xfrm>
        </p:spPr>
        <p:txBody>
          <a:bodyPr/>
          <a:lstStyle/>
          <a:p>
            <a:r>
              <a:rPr lang="fr-CA" sz="1100" dirty="0" smtClean="0"/>
              <a:t>Droit international et constitutionnel des droits fondamentaux</a:t>
            </a:r>
            <a:r>
              <a:rPr lang="fr-FR" sz="1100" dirty="0" smtClean="0"/>
              <a:t> », Cours n° 7</a:t>
            </a:r>
            <a:endParaRPr lang="fr-BE" sz="11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38661500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e">
  <a:themeElements>
    <a:clrScheme name="Origine">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e">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e">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5992</TotalTime>
  <Words>1899</Words>
  <Application>Microsoft Office PowerPoint</Application>
  <PresentationFormat>Présentation à l'écran (4:3)</PresentationFormat>
  <Paragraphs>119</Paragraphs>
  <Slides>7</Slides>
  <Notes>0</Notes>
  <HiddenSlides>0</HiddenSlides>
  <MMClips>0</MMClips>
  <ScaleCrop>false</ScaleCrop>
  <HeadingPairs>
    <vt:vector size="4" baseType="variant">
      <vt:variant>
        <vt:lpstr>Modèle de conception</vt:lpstr>
      </vt:variant>
      <vt:variant>
        <vt:i4>1</vt:i4>
      </vt:variant>
      <vt:variant>
        <vt:lpstr>Titres des diapositives</vt:lpstr>
      </vt:variant>
      <vt:variant>
        <vt:i4>7</vt:i4>
      </vt:variant>
    </vt:vector>
  </HeadingPairs>
  <TitlesOfParts>
    <vt:vector size="8" baseType="lpstr">
      <vt:lpstr>Origine</vt:lpstr>
      <vt:lpstr> Cours n° 7 L’Afrique, le monde arabe et islamique, l’Asie, l’OSCE, la Francophonie, le Commonwealth et les droits fondamentaux</vt:lpstr>
      <vt:lpstr>  Cours no 7 : L’Afrique, le monde arabe et islamique, l’Asie, l’OSCE, la Francophonie,  le Commonwealth et les droits fondamentaux  </vt:lpstr>
      <vt:lpstr>Cours no 7 : L’Afrique, le monde arabe et islamique, l’Asie, l’OSCE, la Francophonie,  le Commonwealth et les droits fondamentaux  </vt:lpstr>
      <vt:lpstr>Cours no 7 : L’Afrique, le monde arabe et islamique, l’Asie, l’OSCE, la Francophonie,  le Commonwealth et les droits fondamentaux </vt:lpstr>
      <vt:lpstr>Cours no 7 : L’Afrique, le monde arabe et islamique, l’Asie, l’OSCE, la Francophonie,  le Commonwealth et les droits fondamentaux </vt:lpstr>
      <vt:lpstr>Cours no 7 : L’Afrique, le monde arabe et islamique, l’Asie, l’OSCE, la Francophonie,  le Commonwealth et les droits fondamentaux </vt:lpstr>
      <vt:lpstr>Cours no 8 : Le droit international humanitaire et pénal et les droits fondamentaux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Droit international et intervention</dc:title>
  <dc:creator>François X</dc:creator>
  <cp:lastModifiedBy>Daniel Turp</cp:lastModifiedBy>
  <cp:revision>749</cp:revision>
  <dcterms:created xsi:type="dcterms:W3CDTF">2015-10-08T12:27:36Z</dcterms:created>
  <dcterms:modified xsi:type="dcterms:W3CDTF">2015-10-08T15:43:23Z</dcterms:modified>
</cp:coreProperties>
</file>