
<file path=[Content_Types].xml><?xml version="1.0" encoding="utf-8"?>
<Types xmlns="http://schemas.openxmlformats.org/package/2006/content-types">
  <Override PartName="/ppt/slideLayouts/slideLayout4.xml" ContentType="application/vnd.openxmlformats-officedocument.presentationml.slideLayout+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Default Extension="xml" ContentType="application/xml"/>
  <Override PartName="/ppt/slideLayouts/slideLayout3.xml" ContentType="application/vnd.openxmlformats-officedocument.presentationml.slideLayout+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s/slide4.xml" ContentType="application/vnd.openxmlformats-officedocument.presentationml.slide+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theme/theme2.xml" ContentType="application/vnd.openxmlformats-officedocument.theme+xml"/>
  <Override PartName="/ppt/slides/slide6.xml" ContentType="application/vnd.openxmlformats-officedocument.presentationml.slide+xml"/>
  <Override PartName="/ppt/slideLayouts/slideLayout9.xml" ContentType="application/vnd.openxmlformats-officedocument.presentationml.slideLayout+xml"/>
  <Default Extension="jpeg" ContentType="image/jpeg"/>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slideLayouts/slideLayout10.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r:id="rId1"/>
  </p:sldMasterIdLst>
  <p:notesMasterIdLst>
    <p:notesMasterId r:id="rId9"/>
  </p:notesMasterIdLst>
  <p:sldIdLst>
    <p:sldId id="256" r:id="rId2"/>
    <p:sldId id="314" r:id="rId3"/>
    <p:sldId id="316" r:id="rId4"/>
    <p:sldId id="317" r:id="rId5"/>
    <p:sldId id="312" r:id="rId6"/>
    <p:sldId id="308" r:id="rId7"/>
    <p:sldId id="315" r:id="rId8"/>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4429" autoAdjust="0"/>
    <p:restoredTop sz="94714" autoAdjust="0"/>
  </p:normalViewPr>
  <p:slideViewPr>
    <p:cSldViewPr>
      <p:cViewPr>
        <p:scale>
          <a:sx n="100" d="100"/>
          <a:sy n="100" d="100"/>
        </p:scale>
        <p:origin x="-632" y="6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64820"/>
          </a:xfrm>
          <a:prstGeom prst="rect">
            <a:avLst/>
          </a:prstGeom>
        </p:spPr>
        <p:txBody>
          <a:bodyPr vert="horz" lIns="92302" tIns="46151" rIns="92302" bIns="46151" rtlCol="0"/>
          <a:lstStyle>
            <a:lvl1pPr algn="l">
              <a:defRPr sz="1200"/>
            </a:lvl1pPr>
          </a:lstStyle>
          <a:p>
            <a:endParaRPr lang="fr-FR" dirty="0"/>
          </a:p>
        </p:txBody>
      </p:sp>
      <p:sp>
        <p:nvSpPr>
          <p:cNvPr id="3" name="Espace réservé de la date 2"/>
          <p:cNvSpPr>
            <a:spLocks noGrp="1"/>
          </p:cNvSpPr>
          <p:nvPr>
            <p:ph type="dt" idx="1"/>
          </p:nvPr>
        </p:nvSpPr>
        <p:spPr>
          <a:xfrm>
            <a:off x="3884614" y="0"/>
            <a:ext cx="2971800" cy="464820"/>
          </a:xfrm>
          <a:prstGeom prst="rect">
            <a:avLst/>
          </a:prstGeom>
        </p:spPr>
        <p:txBody>
          <a:bodyPr vert="horz" lIns="92302" tIns="46151" rIns="92302" bIns="46151" rtlCol="0"/>
          <a:lstStyle>
            <a:lvl1pPr algn="r">
              <a:defRPr sz="1200"/>
            </a:lvl1pPr>
          </a:lstStyle>
          <a:p>
            <a:fld id="{085B873A-3D22-49B4-8278-133A34355E05}" type="datetimeFigureOut">
              <a:rPr lang="fr-FR" smtClean="0"/>
              <a:pPr/>
              <a:t>1/10/15</a:t>
            </a:fld>
            <a:endParaRPr lang="fr-FR" dirty="0"/>
          </a:p>
        </p:txBody>
      </p:sp>
      <p:sp>
        <p:nvSpPr>
          <p:cNvPr id="4" name="Espace réservé de l'image des diapositives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302" tIns="46151" rIns="92302" bIns="46151" rtlCol="0" anchor="ctr"/>
          <a:lstStyle/>
          <a:p>
            <a:endParaRPr lang="fr-FR" dirty="0"/>
          </a:p>
        </p:txBody>
      </p:sp>
      <p:sp>
        <p:nvSpPr>
          <p:cNvPr id="5" name="Espace réservé des commentaires 4"/>
          <p:cNvSpPr>
            <a:spLocks noGrp="1"/>
          </p:cNvSpPr>
          <p:nvPr>
            <p:ph type="body" sz="quarter" idx="3"/>
          </p:nvPr>
        </p:nvSpPr>
        <p:spPr>
          <a:xfrm>
            <a:off x="685800" y="4415790"/>
            <a:ext cx="5486400" cy="4183380"/>
          </a:xfrm>
          <a:prstGeom prst="rect">
            <a:avLst/>
          </a:prstGeom>
        </p:spPr>
        <p:txBody>
          <a:bodyPr vert="horz" lIns="92302" tIns="46151" rIns="92302" bIns="4615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8829966"/>
            <a:ext cx="2971800" cy="464820"/>
          </a:xfrm>
          <a:prstGeom prst="rect">
            <a:avLst/>
          </a:prstGeom>
        </p:spPr>
        <p:txBody>
          <a:bodyPr vert="horz" lIns="92302" tIns="46151" rIns="92302" bIns="46151"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4" y="8829966"/>
            <a:ext cx="2971800" cy="464820"/>
          </a:xfrm>
          <a:prstGeom prst="rect">
            <a:avLst/>
          </a:prstGeom>
        </p:spPr>
        <p:txBody>
          <a:bodyPr vert="horz" lIns="92302" tIns="46151" rIns="92302" bIns="46151" rtlCol="0" anchor="b"/>
          <a:lstStyle>
            <a:lvl1pPr algn="r">
              <a:defRPr sz="1200"/>
            </a:lvl1pPr>
          </a:lstStyle>
          <a:p>
            <a:fld id="{33D3BF32-9641-4BCD-A107-20C6662F9941}" type="slidenum">
              <a:rPr lang="fr-FR" smtClean="0"/>
              <a:pPr/>
              <a:t>‹#›</a:t>
            </a:fld>
            <a:endParaRPr lang="fr-FR"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36098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C6D6ED15-47D5-47C0-A695-52840CE292CE}" type="datetime1">
              <a:rPr lang="fr-FR" smtClean="0"/>
              <a:pPr/>
              <a:t>1/10/15</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54413B-9F3F-47E3-872B-C570CDBDCEA0}" type="datetime1">
              <a:rPr lang="fr-FR" smtClean="0"/>
              <a:pPr/>
              <a:t>1/10/15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87A9BB-A10B-4B4B-AC21-4C8FE0FA67D9}" type="datetime1">
              <a:rPr lang="fr-FR" smtClean="0"/>
              <a:pPr/>
              <a:t>1/10/15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4F08AD2-A03A-406F-BE0B-71E3612A69FF}" type="datetime1">
              <a:rPr lang="fr-FR" smtClean="0"/>
              <a:pPr/>
              <a:t>1/10/15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5531FB41-B088-42E0-8A49-96DCC72AE889}" type="datetime1">
              <a:rPr lang="fr-FR" smtClean="0"/>
              <a:pPr/>
              <a:t>1/10/15</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E036505-3D1A-49E3-8EB4-857833F3222C}" type="datetime1">
              <a:rPr lang="fr-FR" smtClean="0"/>
              <a:pPr/>
              <a:t>1/10/15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7D23CB7-EA97-4FC0-8C9A-B95A4EB22C1B}" type="datetime1">
              <a:rPr lang="fr-FR" smtClean="0"/>
              <a:pPr/>
              <a:t>1/10/15</a:t>
            </a:fld>
            <a:endParaRPr lang="fr-BE"/>
          </a:p>
        </p:txBody>
      </p:sp>
      <p:sp>
        <p:nvSpPr>
          <p:cNvPr id="8" name="Espace réservé du pied de page 7"/>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99E8C9F-3D7B-4B99-A27C-67DDC9F5105C}" type="datetime1">
              <a:rPr lang="fr-FR" smtClean="0"/>
              <a:pPr/>
              <a:t>1/10/15</a:t>
            </a:fld>
            <a:endParaRPr lang="fr-BE"/>
          </a:p>
        </p:txBody>
      </p:sp>
      <p:sp>
        <p:nvSpPr>
          <p:cNvPr id="4" name="Espace réservé du pied de page 3"/>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93C178-EFA7-49D8-A7F5-88794A3B26B1}" type="datetime1">
              <a:rPr lang="fr-FR" smtClean="0"/>
              <a:pPr/>
              <a:t>1/10/15</a:t>
            </a:fld>
            <a:endParaRPr lang="fr-BE"/>
          </a:p>
        </p:txBody>
      </p:sp>
      <p:sp>
        <p:nvSpPr>
          <p:cNvPr id="3" name="Espace réservé du pied de page 2"/>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AFDBB71-9A28-4ECD-BF93-991C34394E51}" type="datetime1">
              <a:rPr lang="fr-FR" smtClean="0"/>
              <a:pPr/>
              <a:t>1/10/15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7CF5CD9-3906-4723-9D56-A9F759391866}" type="datetime1">
              <a:rPr lang="fr-FR" smtClean="0"/>
              <a:pPr/>
              <a:t>1/10/15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90E234-0255-4F64-99C2-69574BB6FA9F}" type="datetime1">
              <a:rPr lang="fr-FR" smtClean="0"/>
              <a:pPr/>
              <a:t>1/10/15</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fr-FR" dirty="0" smtClean="0"/>
              <a:t>François Xavier Saluden, UQAM, « La personne et le droit international », JUR6650-10, Automne 2011, 19 septembre 2011</a:t>
            </a:r>
            <a:endParaRPr lang="fr-BE" dirty="0"/>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curia.europa.eu/juris/document/document.jsf?text=&amp;docid=152065&amp;pageIndex=0&amp;doclang=FR&amp;mode=req&amp;dir=&amp;occ=first&amp;part=1&amp;cid=187310" TargetMode="External"/><Relationship Id="rId4" Type="http://schemas.openxmlformats.org/officeDocument/2006/relationships/hyperlink" Target="http://www.traite-de-lisbonne.fr/Traite_de_Lisbonne.php?Traite=8" TargetMode="External"/><Relationship Id="rId1" Type="http://schemas.openxmlformats.org/officeDocument/2006/relationships/slideLayout" Target="../slideLayouts/slideLayout2.xml"/><Relationship Id="rId2" Type="http://schemas.openxmlformats.org/officeDocument/2006/relationships/hyperlink" Target="http://hudoc.echr.coe.int/sites/fra/pages/search.aspx?i=001-10404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hudoc.echr.coe.int/sites/fra/pages/search.aspx?i=001-10404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raite-de-lisbonne.fr/Traite_de_Lisbonne.php?Traite=8"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uria.europa.eu/juris/document/document.jsf?text=&amp;docid=152065&amp;pageIndex=0&amp;doclang=FR&amp;mode=req&amp;dir=&amp;occ=first&amp;part=1&amp;cid=187310" TargetMode="External"/><Relationship Id="rId3" Type="http://schemas.openxmlformats.org/officeDocument/2006/relationships/hyperlink" Target="http://fra.europa.eu/fr"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acihl.org/texts.htm?article_id=16" TargetMode="External"/><Relationship Id="rId4" Type="http://schemas.openxmlformats.org/officeDocument/2006/relationships/hyperlink" Target="http://d1.islamhouse.com/data/fr/ih_articles/fr-Islamhouse-DHL16-DeclarationDroitdeLHomme-Cheha.pdf" TargetMode="External"/><Relationship Id="rId5" Type="http://schemas.openxmlformats.org/officeDocument/2006/relationships/hyperlink" Target="http://www.asean.org/news/asean-statement-communiques/item/asean-human-rights-declaration" TargetMode="External"/><Relationship Id="rId6" Type="http://schemas.openxmlformats.org/officeDocument/2006/relationships/hyperlink" Target="http://www.refworld.org/docid/492184022.html" TargetMode="External"/><Relationship Id="rId7" Type="http://schemas.openxmlformats.org/officeDocument/2006/relationships/hyperlink" Target="http://www.francophonie.org/IMG/pdf/Declaration_Bamako_2000_modif_02122011.pdf" TargetMode="External"/><Relationship Id="rId8" Type="http://schemas.openxmlformats.org/officeDocument/2006/relationships/hyperlink" Target="http://thecommonwealth.org/sites/default/files/history-items/documents/Singapore%20Declaration.pdf" TargetMode="External"/><Relationship Id="rId9" Type="http://schemas.openxmlformats.org/officeDocument/2006/relationships/hyperlink" Target="http://edu.dihr.org/01/file/Dep.%20Competences/Freedom%20of%20expression/Commonwealth%20freedom%20of%20expression.pdf" TargetMode="External"/><Relationship Id="rId1" Type="http://schemas.openxmlformats.org/officeDocument/2006/relationships/slideLayout" Target="../slideLayouts/slideLayout2.xml"/><Relationship Id="rId2" Type="http://schemas.openxmlformats.org/officeDocument/2006/relationships/hyperlink" Target="http://www.achpr.org/files/instruments/achpr/achpr_instr_charter_fra.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6" name="Shape"/>
          <p:cNvSpPr>
            <a:spLocks noGrp="1"/>
          </p:cNvSpPr>
          <p:nvPr>
            <p:ph type="ctrTitle"/>
          </p:nvPr>
        </p:nvSpPr>
        <p:spPr>
          <a:xfrm>
            <a:off x="1115060" y="3644900"/>
            <a:ext cx="7129780" cy="1231900"/>
          </a:xfrm>
          <a:prstGeom prst="rect">
            <a:avLst/>
          </a:prstGeom>
        </p:spPr>
        <p:txBody>
          <a:bodyPr>
            <a:noAutofit/>
          </a:bodyPr>
          <a:lstStyle/>
          <a:p>
            <a:r>
              <a:rPr lang="fr-FR" altLang="en-US" sz="2700" dirty="0" smtClean="0">
                <a:solidFill>
                  <a:srgbClr val="002060"/>
                </a:solidFill>
              </a:rPr>
              <a:t> Cours n° 6</a:t>
            </a:r>
            <a:br>
              <a:rPr lang="fr-FR" altLang="en-US" sz="2700" dirty="0" smtClean="0">
                <a:solidFill>
                  <a:srgbClr val="002060"/>
                </a:solidFill>
              </a:rPr>
            </a:br>
            <a:r>
              <a:rPr lang="fr-CA" sz="2000" b="1" dirty="0" smtClean="0"/>
              <a:t>Les systèmes européens de protection des droits fondamentaux</a:t>
            </a:r>
            <a:endParaRPr lang="fr-FR" altLang="en-US" sz="2000" i="1" dirty="0" smtClean="0">
              <a:solidFill>
                <a:srgbClr val="002060"/>
              </a:solidFill>
            </a:endParaRPr>
          </a:p>
        </p:txBody>
      </p:sp>
      <p:sp>
        <p:nvSpPr>
          <p:cNvPr id="1027" name="Shape"/>
          <p:cNvSpPr>
            <a:spLocks noGrp="1"/>
          </p:cNvSpPr>
          <p:nvPr>
            <p:ph type="subTitle" idx="1"/>
          </p:nvPr>
        </p:nvSpPr>
        <p:spPr>
          <a:prstGeom prst="rect">
            <a:avLst/>
          </a:prstGeom>
          <a:effectLst/>
        </p:spPr>
        <p:txBody>
          <a:bodyPr>
            <a:normAutofit fontScale="92500" lnSpcReduction="20000"/>
          </a:bodyPr>
          <a:lstStyle/>
          <a:p>
            <a:r>
              <a:rPr lang="fr-FR" altLang="en-US" sz="1800" dirty="0" smtClean="0"/>
              <a:t>Daniel Turp</a:t>
            </a:r>
            <a:br>
              <a:rPr lang="fr-FR" altLang="en-US" sz="1800" dirty="0" smtClean="0"/>
            </a:br>
            <a:r>
              <a:rPr lang="fr-FR" altLang="en-US" sz="1800" i="1" dirty="0" smtClean="0"/>
              <a:t>Professeur titulaire</a:t>
            </a:r>
            <a:endParaRPr lang="fr-FR" altLang="en-US" sz="4200" i="1" dirty="0" smtClean="0"/>
          </a:p>
        </p:txBody>
      </p:sp>
      <p:sp>
        <p:nvSpPr>
          <p:cNvPr id="1028"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29"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0"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1"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2"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3" name="Shape"/>
          <p:cNvSpPr/>
          <p:nvPr/>
        </p:nvSpPr>
        <p:spPr>
          <a:xfrm>
            <a:off x="899160" y="6092825"/>
            <a:ext cx="7345680" cy="246221"/>
          </a:xfrm>
          <a:prstGeom prst="rect">
            <a:avLst/>
          </a:prstGeom>
          <a:noFill/>
          <a:ln>
            <a:noFill/>
          </a:ln>
        </p:spPr>
        <p:txBody>
          <a:bodyPr anchor="t">
            <a:spAutoFit/>
          </a:bodyPr>
          <a:lstStyle/>
          <a:p>
            <a:pPr algn="ctr"/>
            <a:r>
              <a:rPr lang="fr-CA" altLang="en-US" sz="1000" dirty="0" smtClean="0">
                <a:latin typeface="+mj-lt"/>
              </a:rPr>
              <a:t>Droit international et constitutionnel des droits fondamentaux</a:t>
            </a:r>
            <a:r>
              <a:rPr lang="fr-FR" altLang="en-US" sz="1000" dirty="0">
                <a:latin typeface="+mj-lt"/>
              </a:rPr>
              <a:t> »,</a:t>
            </a:r>
            <a:r>
              <a:rPr lang="fr-FR" altLang="en-US" sz="1000" dirty="0" smtClean="0">
                <a:latin typeface="+mj-lt"/>
              </a:rPr>
              <a:t> DRT-3103</a:t>
            </a:r>
            <a:endParaRPr lang="fr-FR" altLang="en-US" sz="1000" dirty="0">
              <a:latin typeface="+mj-lt"/>
            </a:endParaRPr>
          </a:p>
        </p:txBody>
      </p:sp>
      <p:pic>
        <p:nvPicPr>
          <p:cNvPr id="11" name="Picture 4" descr="http://www.bardagi.com/blog/wp-content/uploads/2012/03/udem_logo1.jpg"/>
          <p:cNvPicPr>
            <a:picLocks noChangeAspect="1" noChangeArrowheads="1"/>
          </p:cNvPicPr>
          <p:nvPr/>
        </p:nvPicPr>
        <p:blipFill>
          <a:blip r:embed="rId2" cstate="print"/>
          <a:srcRect t="25089" b="34749"/>
          <a:stretch>
            <a:fillRect/>
          </a:stretch>
        </p:blipFill>
        <p:spPr bwMode="auto">
          <a:xfrm>
            <a:off x="4139952" y="5791096"/>
            <a:ext cx="792088" cy="31811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533400"/>
          </a:xfrm>
        </p:spPr>
        <p:txBody>
          <a:bodyPr>
            <a:normAutofit fontScale="90000"/>
          </a:bodyPr>
          <a:lstStyle/>
          <a:p>
            <a:pPr algn="ctr"/>
            <a:r>
              <a:rPr lang="fr-CA" sz="1800" b="1" dirty="0" smtClean="0"/>
              <a:t>Les systèmes européens de protection des droits fondamentaux</a:t>
            </a:r>
            <a:r>
              <a:rPr lang="fr-CA" sz="1800" dirty="0" smtClean="0"/>
              <a:t/>
            </a:r>
            <a:br>
              <a:rPr lang="fr-CA" sz="1800" dirty="0" smtClean="0"/>
            </a:br>
            <a:r>
              <a:rPr lang="fr-CA" sz="1800" dirty="0" smtClean="0">
                <a:solidFill>
                  <a:srgbClr val="002060"/>
                </a:solidFill>
                <a:latin typeface="Times New Roman"/>
                <a:cs typeface="Times New Roman"/>
              </a:rPr>
              <a:t>Plan du cours 6 </a:t>
            </a:r>
            <a:r>
              <a:rPr lang="fr-CA" sz="1800" b="1" dirty="0" smtClean="0"/>
              <a:t>n</a:t>
            </a:r>
            <a:r>
              <a:rPr lang="fr-CA" sz="1800" b="1" baseline="30000" dirty="0" smtClean="0"/>
              <a:t>o </a:t>
            </a:r>
            <a:r>
              <a:rPr lang="fr-CA" sz="1800" dirty="0" smtClean="0"/>
              <a:t/>
            </a:r>
            <a:br>
              <a:rPr lang="fr-CA" sz="1800" dirty="0" smtClean="0"/>
            </a:br>
            <a:endParaRPr lang="fr-FR" sz="18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990600"/>
            <a:ext cx="8229600" cy="5334000"/>
          </a:xfrm>
        </p:spPr>
        <p:txBody>
          <a:bodyPr>
            <a:normAutofit fontScale="25000" lnSpcReduction="20000"/>
          </a:bodyPr>
          <a:lstStyle/>
          <a:p>
            <a:pPr marL="0" indent="0">
              <a:buNone/>
            </a:pPr>
            <a:r>
              <a:rPr lang="fr-CA" sz="4800" b="1" dirty="0" smtClean="0"/>
              <a:t>I- La protection des droits fondamentaux par le Conseil </a:t>
            </a:r>
            <a:r>
              <a:rPr lang="fr-CA" sz="4800" b="1" smtClean="0"/>
              <a:t>de </a:t>
            </a:r>
            <a:r>
              <a:rPr lang="fr-CA" sz="4800" b="1" smtClean="0"/>
              <a:t>l’Europe</a:t>
            </a:r>
            <a:br>
              <a:rPr lang="fr-CA" sz="4800" b="1" smtClean="0"/>
            </a:br>
            <a:endParaRPr lang="fr-CA" sz="4800" b="1" smtClean="0"/>
          </a:p>
          <a:p>
            <a:pPr marL="0" indent="0">
              <a:buNone/>
            </a:pPr>
            <a:r>
              <a:rPr lang="fr-CA" sz="4800" dirty="0" smtClean="0"/>
              <a:t>A- Les normes de</a:t>
            </a:r>
            <a:r>
              <a:rPr lang="fr-CA" sz="4800" i="1" dirty="0" smtClean="0"/>
              <a:t> </a:t>
            </a:r>
            <a:r>
              <a:rPr lang="fr-CA" sz="4800" dirty="0" smtClean="0"/>
              <a:t>la </a:t>
            </a:r>
            <a:r>
              <a:rPr lang="fr-CA" sz="4800" i="1" dirty="0" smtClean="0"/>
              <a:t>Convention européenne des droits de l’Homme</a:t>
            </a:r>
            <a:r>
              <a:rPr lang="fr-CA" sz="4800" dirty="0" smtClean="0"/>
              <a:t>, de ses protocoles et des autres instruments adoptés par le Conseil de l’Europe </a:t>
            </a:r>
          </a:p>
          <a:p>
            <a:pPr marL="0" indent="0">
              <a:buNone/>
            </a:pPr>
            <a:r>
              <a:rPr lang="fr-CA" sz="4800" dirty="0" smtClean="0"/>
              <a:t>B- Les mécanismes de mise en œuvre normes de</a:t>
            </a:r>
            <a:r>
              <a:rPr lang="fr-CA" sz="4800" i="1" dirty="0" smtClean="0"/>
              <a:t> </a:t>
            </a:r>
            <a:r>
              <a:rPr lang="fr-CA" sz="4800" dirty="0" smtClean="0"/>
              <a:t>la</a:t>
            </a:r>
            <a:r>
              <a:rPr lang="fr-CA" sz="4800" i="1" dirty="0" smtClean="0"/>
              <a:t> Convention européenne des droits de l’Homme </a:t>
            </a:r>
            <a:r>
              <a:rPr lang="fr-CA" sz="4800" dirty="0" smtClean="0"/>
              <a:t>et des autres</a:t>
            </a:r>
            <a:r>
              <a:rPr lang="fr-CA" sz="4800" i="1" dirty="0" smtClean="0"/>
              <a:t> </a:t>
            </a:r>
            <a:r>
              <a:rPr lang="fr-CA" sz="4800" dirty="0" smtClean="0"/>
              <a:t>traités adoptés par le Conseil de l’Europe</a:t>
            </a:r>
            <a:br>
              <a:rPr lang="fr-CA" sz="4800" dirty="0" smtClean="0"/>
            </a:br>
            <a:r>
              <a:rPr lang="fr-CA" sz="4800" dirty="0" smtClean="0"/>
              <a:t/>
            </a:r>
            <a:br>
              <a:rPr lang="fr-CA" sz="4800" dirty="0" smtClean="0"/>
            </a:br>
            <a:r>
              <a:rPr lang="fr-CA" sz="4800" b="1" dirty="0" smtClean="0"/>
              <a:t>II- La protection des droits fondamentaux par l’Union </a:t>
            </a:r>
            <a:r>
              <a:rPr lang="fr-CA" sz="4800" b="1" dirty="0" smtClean="0"/>
              <a:t>européenne</a:t>
            </a:r>
            <a:br>
              <a:rPr lang="fr-CA" sz="4800" b="1" dirty="0" smtClean="0"/>
            </a:br>
            <a:r>
              <a:rPr lang="fr-CA" sz="4800" b="1" dirty="0" smtClean="0"/>
              <a:t> </a:t>
            </a:r>
            <a:endParaRPr lang="fr-CA" sz="4800" b="1" dirty="0" smtClean="0"/>
          </a:p>
          <a:p>
            <a:pPr marL="0" indent="0">
              <a:buNone/>
            </a:pPr>
            <a:r>
              <a:rPr lang="fr-CA" sz="4800" dirty="0" smtClean="0"/>
              <a:t>A- Les normes du </a:t>
            </a:r>
            <a:r>
              <a:rPr lang="fr-CA" sz="4800" i="1" dirty="0" smtClean="0"/>
              <a:t>Traité sur l’Union européenne</a:t>
            </a:r>
            <a:r>
              <a:rPr lang="fr-CA" sz="4800" dirty="0" smtClean="0"/>
              <a:t> et de la </a:t>
            </a:r>
            <a:r>
              <a:rPr lang="fr-CA" sz="4800" i="1" dirty="0" smtClean="0"/>
              <a:t>Charte des droits fondamentaux de l’Union européenne</a:t>
            </a:r>
            <a:endParaRPr lang="fr-CA" sz="4800" dirty="0" smtClean="0"/>
          </a:p>
          <a:p>
            <a:pPr marL="0" indent="0">
              <a:buNone/>
            </a:pPr>
            <a:r>
              <a:rPr lang="fr-CA" sz="4800" dirty="0" smtClean="0"/>
              <a:t>B- Les mécanismes de mise en œuvre normes du </a:t>
            </a:r>
            <a:r>
              <a:rPr lang="fr-CA" sz="4800" i="1" dirty="0" smtClean="0"/>
              <a:t>Traité sur l’Union européenne</a:t>
            </a:r>
            <a:r>
              <a:rPr lang="fr-CA" sz="4800" dirty="0" smtClean="0"/>
              <a:t> et de la </a:t>
            </a:r>
            <a:r>
              <a:rPr lang="fr-CA" sz="4800" i="1" dirty="0" smtClean="0"/>
              <a:t>Charte des droits fondamentaux de l’Union européenne</a:t>
            </a:r>
            <a:endParaRPr lang="fr-CA" sz="4800" b="1" dirty="0" smtClean="0"/>
          </a:p>
          <a:p>
            <a:pPr algn="ctr">
              <a:buNone/>
            </a:pPr>
            <a:r>
              <a:rPr lang="fr-CA" sz="4000" b="1" dirty="0" smtClean="0"/>
              <a:t>PROGRAMME DE LECTURES</a:t>
            </a:r>
            <a:endParaRPr lang="fr-FR" sz="4000" b="1" i="1" dirty="0" smtClean="0"/>
          </a:p>
          <a:p>
            <a:pPr>
              <a:buNone/>
            </a:pPr>
            <a:r>
              <a:rPr lang="fr-FR" sz="4000" b="1" i="1" dirty="0" smtClean="0"/>
              <a:t>Lectures obligatoires</a:t>
            </a:r>
            <a:r>
              <a:rPr lang="fr-FR" sz="4000" b="1" dirty="0" smtClean="0"/>
              <a:t> : </a:t>
            </a:r>
            <a:endParaRPr lang="fr-CA" sz="4000" dirty="0" smtClean="0"/>
          </a:p>
          <a:p>
            <a:pPr>
              <a:buNone/>
            </a:pPr>
            <a:r>
              <a:rPr lang="fr-FR" sz="4000" dirty="0" smtClean="0"/>
              <a:t>Document n</a:t>
            </a:r>
            <a:r>
              <a:rPr lang="fr-FR" sz="4000" baseline="30000" dirty="0" smtClean="0"/>
              <a:t>o </a:t>
            </a:r>
            <a:r>
              <a:rPr lang="fr-FR" sz="4000" dirty="0" smtClean="0"/>
              <a:t>78 : </a:t>
            </a:r>
            <a:r>
              <a:rPr lang="fr-CA" sz="4000" i="1" dirty="0" smtClean="0"/>
              <a:t>Convention européenne des droits de l’Homme</a:t>
            </a:r>
            <a:endParaRPr lang="fr-CA" sz="4000" dirty="0" smtClean="0"/>
          </a:p>
          <a:p>
            <a:pPr>
              <a:buNone/>
            </a:pPr>
            <a:r>
              <a:rPr lang="fr-FR" sz="4000" dirty="0" smtClean="0"/>
              <a:t>Document n</a:t>
            </a:r>
            <a:r>
              <a:rPr lang="fr-FR" sz="4000" baseline="30000" dirty="0" smtClean="0"/>
              <a:t>o </a:t>
            </a:r>
            <a:r>
              <a:rPr lang="fr-FR" sz="4000" dirty="0" smtClean="0"/>
              <a:t>78.1 : </a:t>
            </a:r>
            <a:r>
              <a:rPr lang="fr-CA" sz="4000" dirty="0" smtClean="0">
                <a:hlinkClick r:id="rId2"/>
              </a:rPr>
              <a:t>CEDH-</a:t>
            </a:r>
            <a:r>
              <a:rPr lang="fr-CA" sz="4000" i="1" dirty="0" smtClean="0">
                <a:hlinkClick r:id="rId2"/>
              </a:rPr>
              <a:t> Affaire Lautsi c. Italie </a:t>
            </a:r>
            <a:r>
              <a:rPr lang="fr-CA" sz="4000" dirty="0" smtClean="0">
                <a:hlinkClick r:id="rId2"/>
              </a:rPr>
              <a:t>(2011)</a:t>
            </a:r>
            <a:endParaRPr lang="fr-CA" sz="4000" dirty="0" smtClean="0"/>
          </a:p>
          <a:p>
            <a:pPr>
              <a:buNone/>
            </a:pPr>
            <a:r>
              <a:rPr lang="fr-FR" sz="4000" dirty="0" smtClean="0"/>
              <a:t>Document n</a:t>
            </a:r>
            <a:r>
              <a:rPr lang="fr-FR" sz="4000" baseline="30000" dirty="0" smtClean="0"/>
              <a:t>o </a:t>
            </a:r>
            <a:r>
              <a:rPr lang="fr-FR" sz="4000" dirty="0" smtClean="0"/>
              <a:t> </a:t>
            </a:r>
            <a:r>
              <a:rPr lang="fr-CA" sz="4000" dirty="0" smtClean="0"/>
              <a:t>90 : </a:t>
            </a:r>
            <a:r>
              <a:rPr lang="fr-CA" sz="4000" i="1" dirty="0" smtClean="0"/>
              <a:t>Traité sur l'Union européenne</a:t>
            </a:r>
            <a:endParaRPr lang="fr-CA" sz="4000" dirty="0" smtClean="0"/>
          </a:p>
          <a:p>
            <a:pPr>
              <a:buNone/>
            </a:pPr>
            <a:r>
              <a:rPr lang="fr-FR" sz="4000" dirty="0" smtClean="0"/>
              <a:t>Document n</a:t>
            </a:r>
            <a:r>
              <a:rPr lang="fr-FR" sz="4000" baseline="30000" dirty="0" smtClean="0"/>
              <a:t>o  </a:t>
            </a:r>
            <a:r>
              <a:rPr lang="fr-CA" sz="4000" dirty="0" smtClean="0"/>
              <a:t>93</a:t>
            </a:r>
            <a:r>
              <a:rPr lang="fr-FR" sz="4000" dirty="0" smtClean="0"/>
              <a:t> : </a:t>
            </a:r>
            <a:r>
              <a:rPr lang="fr-CA" sz="4000" i="1" dirty="0" smtClean="0"/>
              <a:t>Charte des droits fondamentaux de l'Union européenne</a:t>
            </a:r>
            <a:endParaRPr lang="fr-CA" sz="4000" dirty="0" smtClean="0"/>
          </a:p>
          <a:p>
            <a:pPr>
              <a:buNone/>
            </a:pPr>
            <a:r>
              <a:rPr lang="fr-FR" sz="4000" dirty="0" smtClean="0"/>
              <a:t>Document n</a:t>
            </a:r>
            <a:r>
              <a:rPr lang="fr-FR" sz="4000" baseline="30000" dirty="0" smtClean="0"/>
              <a:t>o  </a:t>
            </a:r>
            <a:r>
              <a:rPr lang="fr-CA" sz="4000" dirty="0" smtClean="0"/>
              <a:t>93.1 </a:t>
            </a:r>
            <a:r>
              <a:rPr lang="fr-CA" sz="4000" dirty="0" smtClean="0"/>
              <a:t>: </a:t>
            </a:r>
            <a:r>
              <a:rPr lang="fr-CA" sz="4000" dirty="0" smtClean="0">
                <a:hlinkClick r:id="rId3"/>
              </a:rPr>
              <a:t>CJUE- </a:t>
            </a:r>
            <a:r>
              <a:rPr lang="fr-CA" sz="4000" i="1" dirty="0" smtClean="0">
                <a:hlinkClick r:id="rId3"/>
              </a:rPr>
              <a:t>Affaire Google Spain</a:t>
            </a:r>
            <a:r>
              <a:rPr lang="fr-CA" sz="4000" dirty="0" smtClean="0">
                <a:hlinkClick r:id="rId3"/>
              </a:rPr>
              <a:t> c. </a:t>
            </a:r>
            <a:r>
              <a:rPr lang="fr-CA" sz="4000" i="1" dirty="0" smtClean="0">
                <a:hlinkClick r:id="rId3"/>
              </a:rPr>
              <a:t>Agencia Española de Protección de Datos</a:t>
            </a:r>
            <a:r>
              <a:rPr lang="fr-CA" sz="4000" dirty="0" smtClean="0">
                <a:hlinkClick r:id="rId3"/>
              </a:rPr>
              <a:t> (2014)</a:t>
            </a:r>
            <a:endParaRPr lang="fr-CA" sz="4000" dirty="0" smtClean="0"/>
          </a:p>
          <a:p>
            <a:pPr marL="0" indent="0">
              <a:buNone/>
            </a:pPr>
            <a:r>
              <a:rPr lang="fr-CA" sz="4000" b="1" i="1" dirty="0" smtClean="0"/>
              <a:t>Lectures optionnelles :</a:t>
            </a:r>
          </a:p>
          <a:p>
            <a:pPr marL="0" indent="0">
              <a:buNone/>
            </a:pPr>
            <a:r>
              <a:rPr lang="fr-FR" sz="4000" dirty="0" smtClean="0"/>
              <a:t>Document n</a:t>
            </a:r>
            <a:r>
              <a:rPr lang="fr-FR" sz="4000" baseline="30000" dirty="0" smtClean="0"/>
              <a:t>o</a:t>
            </a:r>
            <a:r>
              <a:rPr lang="fr-CA" sz="4000" dirty="0" smtClean="0"/>
              <a:t> 81 : </a:t>
            </a:r>
            <a:r>
              <a:rPr lang="fr-CA" sz="4000" i="1" dirty="0" smtClean="0"/>
              <a:t>Protocole n</a:t>
            </a:r>
            <a:r>
              <a:rPr lang="fr-CA" sz="4000" i="1" baseline="30000" dirty="0" smtClean="0"/>
              <a:t>o</a:t>
            </a:r>
            <a:r>
              <a:rPr lang="fr-CA" sz="4000" i="1" dirty="0" smtClean="0"/>
              <a:t> 6 à la Convention européenne des droits de l’homme</a:t>
            </a:r>
            <a:endParaRPr lang="fr-CA" sz="4000" dirty="0" smtClean="0"/>
          </a:p>
          <a:p>
            <a:pPr>
              <a:buNone/>
            </a:pPr>
            <a:r>
              <a:rPr lang="fr-FR" sz="4000" dirty="0" smtClean="0"/>
              <a:t>Document n</a:t>
            </a:r>
            <a:r>
              <a:rPr lang="fr-FR" sz="4000" baseline="30000" dirty="0" smtClean="0"/>
              <a:t>o</a:t>
            </a:r>
            <a:r>
              <a:rPr lang="fr-CA" sz="4000" dirty="0" smtClean="0"/>
              <a:t> 84 :  </a:t>
            </a:r>
            <a:r>
              <a:rPr lang="fr-CA" sz="4000" i="1" dirty="0" smtClean="0"/>
              <a:t>Protocole n</a:t>
            </a:r>
            <a:r>
              <a:rPr lang="fr-CA" sz="4000" i="1" baseline="30000" dirty="0" smtClean="0"/>
              <a:t>o</a:t>
            </a:r>
            <a:r>
              <a:rPr lang="fr-CA" sz="4000" i="1" dirty="0" smtClean="0"/>
              <a:t> 13 à la Convention européenne des droits </a:t>
            </a:r>
            <a:r>
              <a:rPr lang="fr-CA" sz="4000" i="1" dirty="0" smtClean="0"/>
              <a:t>de l’homme</a:t>
            </a:r>
            <a:endParaRPr lang="fr-CA" sz="4000" dirty="0" smtClean="0"/>
          </a:p>
          <a:p>
            <a:pPr>
              <a:buNone/>
            </a:pPr>
            <a:r>
              <a:rPr lang="fr-FR" sz="4000" dirty="0" smtClean="0"/>
              <a:t>Document n</a:t>
            </a:r>
            <a:r>
              <a:rPr lang="fr-FR" sz="4000" baseline="30000" dirty="0" smtClean="0"/>
              <a:t>o</a:t>
            </a:r>
            <a:r>
              <a:rPr lang="fr-CA" sz="4000" dirty="0" smtClean="0"/>
              <a:t> 87 : </a:t>
            </a:r>
            <a:r>
              <a:rPr lang="fr-CA" sz="4000" i="1" dirty="0" smtClean="0"/>
              <a:t>Charte sociale européenne </a:t>
            </a:r>
            <a:r>
              <a:rPr lang="fr-CA" sz="4000" i="1" dirty="0" smtClean="0"/>
              <a:t>révisée</a:t>
            </a:r>
            <a:endParaRPr lang="fr-CA" sz="4000" dirty="0" smtClean="0"/>
          </a:p>
          <a:p>
            <a:pPr>
              <a:buNone/>
            </a:pPr>
            <a:r>
              <a:rPr lang="fr-FR" sz="4000" dirty="0" smtClean="0"/>
              <a:t>Document n</a:t>
            </a:r>
            <a:r>
              <a:rPr lang="fr-FR" sz="4000" baseline="30000" dirty="0" smtClean="0"/>
              <a:t>o</a:t>
            </a:r>
            <a:r>
              <a:rPr lang="fr-CA" sz="4000" dirty="0" smtClean="0"/>
              <a:t> 89 :  </a:t>
            </a:r>
            <a:r>
              <a:rPr lang="fr-CA" sz="4000" i="1" dirty="0" smtClean="0"/>
              <a:t>Convention-cadre pour la protection des minorités nationales</a:t>
            </a:r>
            <a:endParaRPr lang="fr-CA" sz="4000" dirty="0" smtClean="0"/>
          </a:p>
          <a:p>
            <a:pPr>
              <a:buNone/>
            </a:pPr>
            <a:r>
              <a:rPr lang="fr-FR" sz="4000" dirty="0" smtClean="0"/>
              <a:t>Document n</a:t>
            </a:r>
            <a:r>
              <a:rPr lang="fr-FR" sz="4000" baseline="30000" dirty="0" smtClean="0"/>
              <a:t>o</a:t>
            </a:r>
            <a:r>
              <a:rPr lang="fr-CA" sz="4000" dirty="0" smtClean="0"/>
              <a:t> 94.1 </a:t>
            </a:r>
            <a:r>
              <a:rPr lang="fr-CA" sz="4000" dirty="0" smtClean="0"/>
              <a:t>: </a:t>
            </a:r>
            <a:r>
              <a:rPr lang="fr-CA" sz="4000" i="1" dirty="0" smtClean="0">
                <a:hlinkClick r:id="rId4"/>
              </a:rPr>
              <a:t>Protocole relatif à l'adhésion de l'Union européenne à la Convention</a:t>
            </a:r>
            <a:r>
              <a:rPr lang="fr-CA" sz="4000" i="1" dirty="0" smtClean="0"/>
              <a:t> </a:t>
            </a:r>
            <a:r>
              <a:rPr lang="fr-CA" sz="4000" i="1" dirty="0" smtClean="0">
                <a:hlinkClick r:id="rId4"/>
              </a:rPr>
              <a:t>européenne </a:t>
            </a:r>
            <a:r>
              <a:rPr lang="fr-CA" sz="4000" dirty="0" smtClean="0"/>
              <a:t> </a:t>
            </a:r>
          </a:p>
          <a:p>
            <a:pPr>
              <a:buNone/>
            </a:pPr>
            <a:endParaRPr lang="fr-CA" sz="1200" dirty="0" smtClean="0"/>
          </a:p>
          <a:p>
            <a:pPr>
              <a:lnSpc>
                <a:spcPct val="120000"/>
              </a:lnSpc>
              <a:buNone/>
            </a:pPr>
            <a:endParaRPr lang="fr-CA" altLang="en-US" sz="12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a:t>
            </a:r>
            <a:r>
              <a:rPr lang="fr-FR" sz="1100" dirty="0" smtClean="0"/>
              <a:t> 6</a:t>
            </a:r>
            <a:endParaRPr lang="fr-BE" sz="1100" dirty="0"/>
          </a:p>
        </p:txBody>
      </p:sp>
      <p:sp>
        <p:nvSpPr>
          <p:cNvPr id="4" name="ZoneTexte 3"/>
          <p:cNvSpPr txBox="1"/>
          <p:nvPr/>
        </p:nvSpPr>
        <p:spPr>
          <a:xfrm>
            <a:off x="467544" y="6021288"/>
            <a:ext cx="8219256" cy="215444"/>
          </a:xfrm>
          <a:prstGeom prst="rect">
            <a:avLst/>
          </a:prstGeom>
          <a:noFill/>
        </p:spPr>
        <p:txBody>
          <a:bodyPr wrap="square" rtlCol="0">
            <a:spAutoFit/>
          </a:bodyPr>
          <a:lstStyle/>
          <a:p>
            <a:pPr algn="r"/>
            <a:r>
              <a:rPr lang="fr-CA" sz="800" dirty="0" smtClean="0"/>
              <a:t>S</a:t>
            </a:r>
            <a:endParaRPr lang="fr-FR" sz="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48303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533400"/>
          </a:xfrm>
        </p:spPr>
        <p:txBody>
          <a:bodyPr>
            <a:normAutofit fontScale="90000"/>
          </a:bodyPr>
          <a:lstStyle/>
          <a:p>
            <a:pPr algn="ctr"/>
            <a:r>
              <a:rPr lang="fr-CA" sz="1800" b="1" dirty="0" smtClean="0"/>
              <a:t>Les</a:t>
            </a:r>
            <a:r>
              <a:rPr lang="fr-CA" sz="1800" b="1" dirty="0" smtClean="0"/>
              <a:t> systèmes européens de protection des droits </a:t>
            </a:r>
            <a:r>
              <a:rPr lang="fr-CA" sz="1800" b="1" dirty="0" smtClean="0"/>
              <a:t>fondametnaux</a:t>
            </a:r>
            <a:r>
              <a:rPr lang="fr-CA" sz="1800" dirty="0" smtClean="0"/>
              <a:t/>
            </a:r>
            <a:br>
              <a:rPr lang="fr-CA" sz="1800" dirty="0" smtClean="0"/>
            </a:br>
            <a:endParaRPr lang="fr-FR" sz="18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1219200"/>
            <a:ext cx="8229600" cy="5105400"/>
          </a:xfrm>
        </p:spPr>
        <p:txBody>
          <a:bodyPr>
            <a:normAutofit lnSpcReduction="10000"/>
          </a:bodyPr>
          <a:lstStyle/>
          <a:p>
            <a:pPr marL="0" indent="0">
              <a:buNone/>
            </a:pPr>
            <a:r>
              <a:rPr lang="fr-CA" sz="1400" b="1" dirty="0" smtClean="0"/>
              <a:t>I- La protection des droits fondamentaux par le Conseil de l’Europe</a:t>
            </a:r>
          </a:p>
          <a:p>
            <a:pPr marL="0" indent="0">
              <a:spcBef>
                <a:spcPts val="0"/>
              </a:spcBef>
              <a:buNone/>
            </a:pPr>
            <a:r>
              <a:rPr lang="fr-CA" sz="1400" dirty="0" smtClean="0"/>
              <a:t/>
            </a:r>
            <a:br>
              <a:rPr lang="fr-CA" sz="1400" dirty="0" smtClean="0"/>
            </a:br>
            <a:r>
              <a:rPr lang="fr-CA" sz="1400" dirty="0" smtClean="0"/>
              <a:t>A- Les normes de</a:t>
            </a:r>
            <a:r>
              <a:rPr lang="fr-CA" sz="1400" i="1" dirty="0" smtClean="0"/>
              <a:t> </a:t>
            </a:r>
            <a:r>
              <a:rPr lang="fr-CA" sz="1400" dirty="0" smtClean="0"/>
              <a:t>la </a:t>
            </a:r>
            <a:r>
              <a:rPr lang="fr-CA" sz="1400" i="1" dirty="0" smtClean="0"/>
              <a:t>Convention </a:t>
            </a:r>
            <a:r>
              <a:rPr lang="fr-CA" sz="1400" i="1" dirty="0" smtClean="0"/>
              <a:t>européenne</a:t>
            </a:r>
            <a:r>
              <a:rPr lang="fr-CA" sz="1400" dirty="0" smtClean="0"/>
              <a:t>, </a:t>
            </a:r>
            <a:r>
              <a:rPr lang="fr-CA" sz="1400" dirty="0" smtClean="0"/>
              <a:t>de ses protocoles et des autres instruments</a:t>
            </a:r>
            <a:r>
              <a:rPr lang="fr-CA" sz="1400" dirty="0" smtClean="0"/>
              <a:t> </a:t>
            </a:r>
          </a:p>
          <a:p>
            <a:pPr marL="0" indent="0" algn="just">
              <a:spcBef>
                <a:spcPts val="0"/>
              </a:spcBef>
              <a:buNone/>
            </a:pPr>
            <a:r>
              <a:rPr lang="fr-CA" sz="1400" i="1" dirty="0" smtClean="0">
                <a:latin typeface="Arial"/>
                <a:cs typeface="Arial"/>
              </a:rPr>
              <a:t/>
            </a:r>
            <a:br>
              <a:rPr lang="fr-CA" sz="1400" i="1" dirty="0" smtClean="0">
                <a:latin typeface="Arial"/>
                <a:cs typeface="Arial"/>
              </a:rPr>
            </a:br>
            <a:r>
              <a:rPr lang="fr-CA" sz="1400" i="1" dirty="0" smtClean="0">
                <a:latin typeface="Arial"/>
                <a:cs typeface="Arial"/>
              </a:rPr>
              <a:t>- Convention européenne (</a:t>
            </a:r>
            <a:r>
              <a:rPr lang="fr-CA" sz="1400" dirty="0" smtClean="0">
                <a:latin typeface="Arial"/>
                <a:cs typeface="Arial"/>
              </a:rPr>
              <a:t>Document </a:t>
            </a:r>
            <a:r>
              <a:rPr lang="fr-FR" sz="1400" dirty="0" smtClean="0"/>
              <a:t>n</a:t>
            </a:r>
            <a:r>
              <a:rPr lang="fr-FR" sz="1400" baseline="30000" dirty="0" smtClean="0"/>
              <a:t>o</a:t>
            </a:r>
            <a:r>
              <a:rPr lang="fr-CA" sz="1400" dirty="0" smtClean="0">
                <a:latin typeface="Arial"/>
                <a:cs typeface="Arial"/>
              </a:rPr>
              <a:t> 78</a:t>
            </a:r>
            <a:r>
              <a:rPr lang="fr-CA" sz="1400" i="1" dirty="0" smtClean="0">
                <a:latin typeface="Arial"/>
                <a:cs typeface="Arial"/>
              </a:rPr>
              <a:t>) </a:t>
            </a:r>
            <a:r>
              <a:rPr lang="fr-CA" sz="1400" dirty="0" smtClean="0">
                <a:latin typeface="Arial"/>
                <a:cs typeface="Arial"/>
              </a:rPr>
              <a:t>: adoption par le Conseil de l’Europe, regroupant 47 États européens, le 4 novembre 1950 et entrée en vigueur le 3 septembre 1953;</a:t>
            </a:r>
          </a:p>
          <a:p>
            <a:pPr marL="0" indent="0" algn="just">
              <a:spcBef>
                <a:spcPts val="0"/>
              </a:spcBef>
              <a:buNone/>
            </a:pPr>
            <a:endParaRPr lang="fr-CA" sz="1400" dirty="0" smtClean="0">
              <a:latin typeface="Arial"/>
              <a:cs typeface="Arial"/>
            </a:endParaRPr>
          </a:p>
          <a:p>
            <a:pPr marL="0" indent="0" algn="just">
              <a:spcBef>
                <a:spcPts val="0"/>
              </a:spcBef>
              <a:buFontTx/>
              <a:buChar char="-"/>
            </a:pPr>
            <a:r>
              <a:rPr lang="fr-CA" sz="1400" dirty="0" smtClean="0">
                <a:latin typeface="Arial"/>
                <a:cs typeface="Arial"/>
              </a:rPr>
              <a:t>Condition d’admission au Conseil de l’Europe officialisé par la </a:t>
            </a:r>
            <a:r>
              <a:rPr lang="fr-CA" sz="1400" i="1" dirty="0" smtClean="0">
                <a:latin typeface="Arial"/>
                <a:cs typeface="Arial"/>
              </a:rPr>
              <a:t>Déclaration de Vienne du 9 octobre 1993</a:t>
            </a:r>
            <a:r>
              <a:rPr lang="fr-CA" sz="1400" dirty="0" smtClean="0">
                <a:latin typeface="Arial"/>
                <a:cs typeface="Arial"/>
              </a:rPr>
              <a:t>;</a:t>
            </a:r>
          </a:p>
          <a:p>
            <a:pPr marL="0" indent="0" algn="just">
              <a:spcBef>
                <a:spcPts val="0"/>
              </a:spcBef>
              <a:buFontTx/>
              <a:buChar char="-"/>
            </a:pPr>
            <a:endParaRPr lang="fr-CA" sz="1400" dirty="0" smtClean="0">
              <a:latin typeface="Arial"/>
              <a:cs typeface="Arial"/>
            </a:endParaRPr>
          </a:p>
          <a:p>
            <a:pPr marL="0" indent="0" algn="just">
              <a:spcBef>
                <a:spcPts val="0"/>
              </a:spcBef>
              <a:buFontTx/>
              <a:buChar char="-"/>
            </a:pPr>
            <a:r>
              <a:rPr lang="fr-CA" sz="1400" dirty="0" smtClean="0">
                <a:latin typeface="Arial"/>
                <a:cs typeface="Arial"/>
              </a:rPr>
              <a:t>Garantie des droits civils et politiques : articles 1 à 14 et </a:t>
            </a:r>
          </a:p>
          <a:p>
            <a:pPr marL="0" indent="0" algn="just">
              <a:spcBef>
                <a:spcPts val="0"/>
              </a:spcBef>
              <a:buFontTx/>
              <a:buChar char="-"/>
            </a:pPr>
            <a:r>
              <a:rPr lang="fr-CA" sz="1400" dirty="0" smtClean="0">
                <a:latin typeface="Arial"/>
                <a:cs typeface="Arial"/>
              </a:rPr>
              <a:t> Clauses de limitation différenciées : articles 8 à 12 et clause générale de l’article 18 sur la limitation de l’usage des restrictions aux droits;</a:t>
            </a:r>
          </a:p>
          <a:p>
            <a:pPr marL="0" indent="0" algn="just">
              <a:spcBef>
                <a:spcPts val="0"/>
              </a:spcBef>
              <a:buFontTx/>
              <a:buChar char="-"/>
            </a:pPr>
            <a:r>
              <a:rPr lang="fr-CA" sz="1400" dirty="0" smtClean="0">
                <a:latin typeface="Arial"/>
                <a:cs typeface="Arial"/>
              </a:rPr>
              <a:t>Clause de dérogation : article 15</a:t>
            </a:r>
          </a:p>
          <a:p>
            <a:pPr marL="0" indent="0">
              <a:spcBef>
                <a:spcPts val="0"/>
              </a:spcBef>
              <a:buFontTx/>
              <a:buChar char="-"/>
            </a:pPr>
            <a:endParaRPr lang="fr-CA" sz="1400" dirty="0" smtClean="0">
              <a:latin typeface="Arial"/>
              <a:cs typeface="Arial"/>
            </a:endParaRPr>
          </a:p>
          <a:p>
            <a:pPr marL="0" indent="0">
              <a:spcBef>
                <a:spcPts val="0"/>
              </a:spcBef>
              <a:buFontTx/>
              <a:buChar char="-"/>
            </a:pPr>
            <a:r>
              <a:rPr lang="fr-CA" sz="1400" dirty="0" smtClean="0">
                <a:latin typeface="Arial"/>
                <a:cs typeface="Arial"/>
              </a:rPr>
              <a:t> Autres garanties contenues dans les protocoles facultatifs :</a:t>
            </a:r>
          </a:p>
          <a:p>
            <a:pPr marL="0" indent="0">
              <a:spcBef>
                <a:spcPts val="0"/>
              </a:spcBef>
              <a:buFontTx/>
              <a:buChar char="-"/>
            </a:pPr>
            <a:endParaRPr lang="fr-CA" sz="1400" dirty="0" smtClean="0">
              <a:latin typeface="Arial"/>
              <a:cs typeface="Arial"/>
            </a:endParaRPr>
          </a:p>
          <a:p>
            <a:pPr marL="0" indent="0">
              <a:spcBef>
                <a:spcPts val="0"/>
              </a:spcBef>
              <a:buFontTx/>
              <a:buChar char="-"/>
            </a:pPr>
            <a:r>
              <a:rPr lang="fr-CA" sz="1400" i="1" dirty="0" smtClean="0">
                <a:latin typeface="Arial"/>
                <a:cs typeface="Arial"/>
              </a:rPr>
              <a:t>Protocole </a:t>
            </a:r>
            <a:r>
              <a:rPr lang="fr-FR" sz="1400" i="1" dirty="0" smtClean="0"/>
              <a:t>n</a:t>
            </a:r>
            <a:r>
              <a:rPr lang="fr-FR" sz="1400" i="1" baseline="30000" dirty="0" smtClean="0"/>
              <a:t>o</a:t>
            </a:r>
            <a:r>
              <a:rPr lang="fr-CA" sz="1400" i="1" dirty="0" smtClean="0">
                <a:latin typeface="Arial"/>
                <a:cs typeface="Arial"/>
              </a:rPr>
              <a:t> 1 </a:t>
            </a:r>
            <a:r>
              <a:rPr lang="fr-CA" sz="1400" dirty="0" smtClean="0">
                <a:latin typeface="Arial"/>
                <a:cs typeface="Arial"/>
              </a:rPr>
              <a:t>:   Protection  la propriété, droit à l’instruction et droit à des élections libres;</a:t>
            </a:r>
          </a:p>
          <a:p>
            <a:pPr marL="0" indent="0">
              <a:spcBef>
                <a:spcPts val="0"/>
              </a:spcBef>
              <a:buFontTx/>
              <a:buChar char="-"/>
            </a:pPr>
            <a:r>
              <a:rPr lang="fr-CA" sz="1400" i="1" dirty="0" smtClean="0">
                <a:latin typeface="Arial"/>
                <a:cs typeface="Arial"/>
              </a:rPr>
              <a:t>Protocole </a:t>
            </a:r>
            <a:r>
              <a:rPr lang="fr-FR" sz="1400" i="1" dirty="0" smtClean="0"/>
              <a:t>n</a:t>
            </a:r>
            <a:r>
              <a:rPr lang="fr-FR" sz="1400" i="1" baseline="30000" dirty="0" smtClean="0"/>
              <a:t>o</a:t>
            </a:r>
            <a:r>
              <a:rPr lang="fr-CA" sz="1400" i="1" dirty="0" smtClean="0">
                <a:latin typeface="Arial"/>
                <a:cs typeface="Arial"/>
              </a:rPr>
              <a:t> 4 </a:t>
            </a:r>
            <a:r>
              <a:rPr lang="fr-CA" sz="1400" dirty="0" smtClean="0">
                <a:latin typeface="Arial"/>
                <a:cs typeface="Arial"/>
              </a:rPr>
              <a:t>:   Interdiction de l’emprisonnement pour dette, liberté de circulation, interdiction de</a:t>
            </a:r>
            <a:br>
              <a:rPr lang="fr-CA" sz="1400" dirty="0" smtClean="0">
                <a:latin typeface="Arial"/>
                <a:cs typeface="Arial"/>
              </a:rPr>
            </a:br>
            <a:r>
              <a:rPr lang="fr-CA" sz="1400" dirty="0" smtClean="0">
                <a:latin typeface="Arial"/>
                <a:cs typeface="Arial"/>
              </a:rPr>
              <a:t>                             l’expulsion des nationaux et des expulsions collectives;</a:t>
            </a:r>
          </a:p>
          <a:p>
            <a:pPr marL="0" indent="0">
              <a:spcBef>
                <a:spcPts val="0"/>
              </a:spcBef>
              <a:buFontTx/>
              <a:buChar char="-"/>
            </a:pPr>
            <a:r>
              <a:rPr lang="fr-CA" sz="1400" i="1" dirty="0" smtClean="0">
                <a:latin typeface="Arial"/>
                <a:cs typeface="Arial"/>
              </a:rPr>
              <a:t>Protocole </a:t>
            </a:r>
            <a:r>
              <a:rPr lang="fr-FR" sz="1400" i="1" dirty="0" smtClean="0"/>
              <a:t>n</a:t>
            </a:r>
            <a:r>
              <a:rPr lang="fr-FR" sz="1400" i="1" baseline="30000" dirty="0" smtClean="0"/>
              <a:t>o</a:t>
            </a:r>
            <a:r>
              <a:rPr lang="fr-CA" sz="1400" i="1" dirty="0" smtClean="0">
                <a:latin typeface="Arial"/>
                <a:cs typeface="Arial"/>
              </a:rPr>
              <a:t> 6 </a:t>
            </a:r>
            <a:r>
              <a:rPr lang="fr-CA" sz="1400" dirty="0" smtClean="0">
                <a:latin typeface="Arial"/>
                <a:cs typeface="Arial"/>
              </a:rPr>
              <a:t>:   Abolition de la peine de mort</a:t>
            </a:r>
          </a:p>
          <a:p>
            <a:pPr marL="0" indent="0">
              <a:spcBef>
                <a:spcPts val="0"/>
              </a:spcBef>
              <a:buFontTx/>
              <a:buChar char="-"/>
            </a:pPr>
            <a:r>
              <a:rPr lang="fr-CA" sz="1400" i="1" dirty="0" smtClean="0">
                <a:latin typeface="Arial"/>
                <a:cs typeface="Arial"/>
              </a:rPr>
              <a:t>Protocole </a:t>
            </a:r>
            <a:r>
              <a:rPr lang="fr-FR" sz="1400" i="1" dirty="0" smtClean="0"/>
              <a:t>n</a:t>
            </a:r>
            <a:r>
              <a:rPr lang="fr-FR" sz="1400" i="1" baseline="30000" dirty="0" smtClean="0"/>
              <a:t>o</a:t>
            </a:r>
            <a:r>
              <a:rPr lang="fr-CA" sz="1400" i="1" dirty="0" smtClean="0">
                <a:latin typeface="Arial"/>
                <a:cs typeface="Arial"/>
              </a:rPr>
              <a:t> 7 </a:t>
            </a:r>
            <a:r>
              <a:rPr lang="fr-CA" sz="1400" dirty="0" smtClean="0">
                <a:latin typeface="Arial"/>
                <a:cs typeface="Arial"/>
              </a:rPr>
              <a:t>:   Garanties judiciaires et égalité des époux </a:t>
            </a:r>
          </a:p>
          <a:p>
            <a:pPr marL="0" indent="0">
              <a:spcBef>
                <a:spcPts val="0"/>
              </a:spcBef>
              <a:buFontTx/>
              <a:buChar char="-"/>
            </a:pPr>
            <a:r>
              <a:rPr lang="fr-CA" sz="1400" i="1" dirty="0" smtClean="0">
                <a:latin typeface="Arial"/>
                <a:cs typeface="Arial"/>
              </a:rPr>
              <a:t>Protocole </a:t>
            </a:r>
            <a:r>
              <a:rPr lang="fr-FR" sz="1400" i="1" dirty="0" smtClean="0"/>
              <a:t>n</a:t>
            </a:r>
            <a:r>
              <a:rPr lang="fr-FR" sz="1400" i="1" baseline="30000" dirty="0" smtClean="0"/>
              <a:t>o</a:t>
            </a:r>
            <a:r>
              <a:rPr lang="fr-CA" sz="1400" i="1" dirty="0" smtClean="0">
                <a:latin typeface="Arial"/>
                <a:cs typeface="Arial"/>
              </a:rPr>
              <a:t> 12 </a:t>
            </a:r>
            <a:r>
              <a:rPr lang="fr-CA" sz="1400" dirty="0" smtClean="0">
                <a:latin typeface="Arial"/>
                <a:cs typeface="Arial"/>
              </a:rPr>
              <a:t>: Interdiction générale de la discrimination</a:t>
            </a:r>
          </a:p>
          <a:p>
            <a:pPr marL="0" indent="0">
              <a:spcBef>
                <a:spcPts val="0"/>
              </a:spcBef>
              <a:buFontTx/>
              <a:buChar char="-"/>
            </a:pPr>
            <a:r>
              <a:rPr lang="fr-CA" sz="1400" i="1" dirty="0" smtClean="0">
                <a:latin typeface="Arial"/>
                <a:cs typeface="Arial"/>
              </a:rPr>
              <a:t>Protocole </a:t>
            </a:r>
            <a:r>
              <a:rPr lang="fr-FR" sz="1400" i="1" dirty="0" smtClean="0"/>
              <a:t>n</a:t>
            </a:r>
            <a:r>
              <a:rPr lang="fr-FR" sz="1400" i="1" baseline="30000" dirty="0" smtClean="0"/>
              <a:t>o</a:t>
            </a:r>
            <a:r>
              <a:rPr lang="fr-CA" sz="1400" i="1" dirty="0" smtClean="0">
                <a:latin typeface="Arial"/>
                <a:cs typeface="Arial"/>
              </a:rPr>
              <a:t> 13</a:t>
            </a:r>
            <a:r>
              <a:rPr lang="fr-CA" sz="1400" dirty="0" smtClean="0">
                <a:latin typeface="Arial"/>
                <a:cs typeface="Arial"/>
              </a:rPr>
              <a:t> : Abolition de la peine de mort en toutes circonstances</a:t>
            </a:r>
          </a:p>
          <a:p>
            <a:pPr marL="0" indent="0">
              <a:spcBef>
                <a:spcPts val="0"/>
              </a:spcBef>
              <a:buNone/>
            </a:pPr>
            <a:r>
              <a:rPr lang="fr-CA" sz="1400" dirty="0" smtClean="0">
                <a:latin typeface="Arial"/>
                <a:cs typeface="Arial"/>
              </a:rPr>
              <a:t>  </a:t>
            </a:r>
          </a:p>
          <a:p>
            <a:pPr marL="0" indent="0">
              <a:spcBef>
                <a:spcPts val="0"/>
              </a:spcBef>
              <a:buNone/>
            </a:pPr>
            <a:r>
              <a:rPr lang="fr-CA" sz="1400" dirty="0" smtClean="0">
                <a:latin typeface="Arial"/>
                <a:cs typeface="Arial"/>
              </a:rPr>
              <a:t> </a:t>
            </a:r>
            <a:endParaRPr lang="fr-CA" sz="1400" dirty="0" smtClean="0">
              <a:latin typeface="Arial"/>
              <a:cs typeface="Arial"/>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3</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a:t>
            </a:r>
            <a:r>
              <a:rPr lang="fr-FR" sz="1100" dirty="0" smtClean="0"/>
              <a:t> 6</a:t>
            </a:r>
            <a:endParaRPr lang="fr-BE" sz="1100" dirty="0"/>
          </a:p>
        </p:txBody>
      </p:sp>
      <p:sp>
        <p:nvSpPr>
          <p:cNvPr id="4" name="ZoneTexte 3"/>
          <p:cNvSpPr txBox="1"/>
          <p:nvPr/>
        </p:nvSpPr>
        <p:spPr>
          <a:xfrm>
            <a:off x="467544" y="6021288"/>
            <a:ext cx="8219256" cy="215444"/>
          </a:xfrm>
          <a:prstGeom prst="rect">
            <a:avLst/>
          </a:prstGeom>
          <a:noFill/>
        </p:spPr>
        <p:txBody>
          <a:bodyPr wrap="square" rtlCol="0">
            <a:spAutoFit/>
          </a:bodyPr>
          <a:lstStyle/>
          <a:p>
            <a:pPr algn="r"/>
            <a:r>
              <a:rPr lang="fr-CA" sz="800" dirty="0" smtClean="0"/>
              <a:t>S</a:t>
            </a:r>
            <a:endParaRPr lang="fr-FR" sz="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48303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533400"/>
          </a:xfrm>
        </p:spPr>
        <p:txBody>
          <a:bodyPr>
            <a:normAutofit fontScale="90000"/>
          </a:bodyPr>
          <a:lstStyle/>
          <a:p>
            <a:pPr algn="ctr"/>
            <a:r>
              <a:rPr lang="fr-CA" sz="1800" b="1" dirty="0" smtClean="0"/>
              <a:t>Les institutions spécialisées de l’ONU et les droits fondamentaux</a:t>
            </a:r>
            <a:r>
              <a:rPr lang="fr-CA" sz="1800" dirty="0" smtClean="0"/>
              <a:t/>
            </a:r>
            <a:br>
              <a:rPr lang="fr-CA" sz="1800" dirty="0" smtClean="0"/>
            </a:br>
            <a:endParaRPr lang="fr-FR" sz="18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914400"/>
            <a:ext cx="8229600" cy="5410200"/>
          </a:xfrm>
        </p:spPr>
        <p:txBody>
          <a:bodyPr>
            <a:normAutofit/>
          </a:bodyPr>
          <a:lstStyle/>
          <a:p>
            <a:pPr algn="ctr">
              <a:buNone/>
            </a:pPr>
            <a:endParaRPr lang="fr-CA" altLang="en-US" sz="1400" dirty="0" smtClean="0"/>
          </a:p>
          <a:p>
            <a:pPr marL="0" indent="0">
              <a:buNone/>
            </a:pPr>
            <a:r>
              <a:rPr lang="fr-CA" sz="1400" b="1" dirty="0" smtClean="0"/>
              <a:t>I- La protection des droits fondamentaux par le Conseil de l’Europe (</a:t>
            </a:r>
            <a:r>
              <a:rPr lang="fr-CA" sz="1400" b="1" i="1" dirty="0" smtClean="0"/>
              <a:t>suite</a:t>
            </a:r>
            <a:r>
              <a:rPr lang="fr-CA" sz="1400" b="1" dirty="0" smtClean="0"/>
              <a:t>)</a:t>
            </a:r>
            <a:endParaRPr lang="fr-CA" sz="1400" b="1" dirty="0" smtClean="0"/>
          </a:p>
          <a:p>
            <a:pPr marL="0" indent="0">
              <a:buNone/>
            </a:pPr>
            <a:r>
              <a:rPr lang="fr-CA" sz="1400" b="1" dirty="0" smtClean="0"/>
              <a:t>B- Les mécanismes de mise en œuvre normes de</a:t>
            </a:r>
            <a:r>
              <a:rPr lang="fr-CA" sz="1400" b="1" i="1" dirty="0" smtClean="0"/>
              <a:t> </a:t>
            </a:r>
            <a:r>
              <a:rPr lang="fr-CA" sz="1400" b="1" dirty="0" smtClean="0"/>
              <a:t>la</a:t>
            </a:r>
            <a:r>
              <a:rPr lang="fr-CA" sz="1400" b="1" i="1" dirty="0" smtClean="0"/>
              <a:t> Convention européenne des droits de l’Homme </a:t>
            </a:r>
            <a:r>
              <a:rPr lang="fr-CA" sz="1400" b="1" dirty="0" smtClean="0"/>
              <a:t>et des autres</a:t>
            </a:r>
            <a:r>
              <a:rPr lang="fr-CA" sz="1400" b="1" i="1" dirty="0" smtClean="0"/>
              <a:t> </a:t>
            </a:r>
            <a:r>
              <a:rPr lang="fr-CA" sz="1400" b="1" dirty="0" smtClean="0"/>
              <a:t>traités adoptés par le Conseil de </a:t>
            </a:r>
            <a:r>
              <a:rPr lang="fr-CA" sz="1400" b="1" dirty="0" smtClean="0"/>
              <a:t>l’Europe</a:t>
            </a:r>
            <a:endParaRPr lang="fr-CA" sz="1400" dirty="0" smtClean="0"/>
          </a:p>
          <a:p>
            <a:pPr marL="0" indent="0" algn="just">
              <a:buNone/>
            </a:pPr>
            <a:r>
              <a:rPr lang="fr-CA" sz="1400" dirty="0" smtClean="0"/>
              <a:t>- </a:t>
            </a:r>
            <a:r>
              <a:rPr lang="fr-CA" sz="1400" dirty="0" smtClean="0"/>
              <a:t>Existence antérieure de la Commission européenne des droits de l’homme et de la Cour européenne des droits de l’homme e procédure en deux phases, recours individuel et compétence de la Cour étant facultatives;</a:t>
            </a:r>
          </a:p>
          <a:p>
            <a:pPr marL="0" indent="0" algn="just">
              <a:buFontTx/>
              <a:buChar char="-"/>
            </a:pPr>
            <a:r>
              <a:rPr lang="fr-CA" sz="1400" dirty="0" smtClean="0"/>
              <a:t>Fusion des deux instances et création, par l’article 19, d’un organe de contr</a:t>
            </a:r>
            <a:r>
              <a:rPr lang="fr-CA" sz="1400" dirty="0" smtClean="0"/>
              <a:t>ôle unique - la</a:t>
            </a:r>
            <a:r>
              <a:rPr lang="fr-CA" sz="1400" dirty="0" smtClean="0"/>
              <a:t> Cour européenne des droits de l’homme - par </a:t>
            </a:r>
            <a:r>
              <a:rPr lang="fr-CA" sz="1400" i="1" dirty="0" smtClean="0"/>
              <a:t>le Protocole no 11 </a:t>
            </a:r>
            <a:r>
              <a:rPr lang="fr-CA" sz="1400" dirty="0" smtClean="0"/>
              <a:t>adopté le 11 mai 1994 et entré en vigueur le 1</a:t>
            </a:r>
            <a:r>
              <a:rPr lang="fr-CA" sz="1400" baseline="30000" dirty="0" smtClean="0"/>
              <a:t>er</a:t>
            </a:r>
            <a:r>
              <a:rPr lang="fr-CA" sz="1400" dirty="0" smtClean="0"/>
              <a:t> novembre 1998; </a:t>
            </a:r>
          </a:p>
          <a:p>
            <a:pPr marL="0" indent="0" algn="just">
              <a:buFontTx/>
              <a:buChar char="-"/>
            </a:pPr>
            <a:r>
              <a:rPr lang="fr-CA" sz="1400" dirty="0" smtClean="0"/>
              <a:t>Composition de la Cour : un juge par État, donc 47 juges ( article 20 à 25) et formation de la Cour en chambres de 7 juges et une Grande Chambre de 17 juges (art.26à 31) </a:t>
            </a:r>
          </a:p>
          <a:p>
            <a:pPr marL="0" indent="0" algn="just">
              <a:buFontTx/>
              <a:buChar char="-"/>
            </a:pPr>
            <a:r>
              <a:rPr lang="fr-CA" sz="1400" dirty="0" smtClean="0"/>
              <a:t>Compétences sur les affaires interétatiques (article 33) et les requêtes individuelles (article 34);</a:t>
            </a:r>
          </a:p>
          <a:p>
            <a:pPr marL="0" indent="0" algn="just">
              <a:buFontTx/>
              <a:buChar char="-"/>
            </a:pPr>
            <a:r>
              <a:rPr lang="fr-CA" sz="1400" dirty="0" smtClean="0"/>
              <a:t>Exemple d’arrêt sur une requête individuelle </a:t>
            </a:r>
            <a:r>
              <a:rPr lang="fr-FR" sz="1400" dirty="0" smtClean="0"/>
              <a:t>: </a:t>
            </a:r>
            <a:r>
              <a:rPr lang="fr-CA" sz="1400" dirty="0" smtClean="0">
                <a:hlinkClick r:id="rId2"/>
              </a:rPr>
              <a:t>CEDH-</a:t>
            </a:r>
            <a:r>
              <a:rPr lang="fr-CA" sz="1400" i="1" dirty="0" smtClean="0">
                <a:hlinkClick r:id="rId2"/>
              </a:rPr>
              <a:t> Affaire Lautsi c. Italie </a:t>
            </a:r>
            <a:r>
              <a:rPr lang="fr-CA" sz="1400" dirty="0" smtClean="0">
                <a:hlinkClick r:id="rId2"/>
              </a:rPr>
              <a:t>(2011</a:t>
            </a:r>
            <a:r>
              <a:rPr lang="fr-CA" sz="1400" dirty="0" smtClean="0">
                <a:hlinkClick r:id="rId2"/>
              </a:rPr>
              <a:t>)</a:t>
            </a:r>
            <a:r>
              <a:rPr lang="fr-CA" sz="1400" dirty="0" smtClean="0"/>
              <a:t> (</a:t>
            </a:r>
            <a:r>
              <a:rPr lang="fr-FR" sz="1400" dirty="0" smtClean="0"/>
              <a:t>Document </a:t>
            </a:r>
            <a:r>
              <a:rPr lang="fr-FR" sz="1400" dirty="0" smtClean="0"/>
              <a:t>n</a:t>
            </a:r>
            <a:r>
              <a:rPr lang="fr-FR" sz="1400" baseline="30000" dirty="0" smtClean="0"/>
              <a:t>o </a:t>
            </a:r>
            <a:r>
              <a:rPr lang="fr-FR" sz="1400" dirty="0" smtClean="0"/>
              <a:t>78.1) </a:t>
            </a:r>
            <a:endParaRPr lang="fr-CA" sz="1400" dirty="0" smtClean="0"/>
          </a:p>
          <a:p>
            <a:pPr marL="0" indent="0" algn="just">
              <a:buFontTx/>
              <a:buChar char="-"/>
            </a:pPr>
            <a:r>
              <a:rPr lang="fr-CA" sz="1400" dirty="0" smtClean="0"/>
              <a:t>Exemple d’arrêts sur des affaires interétatiques : Affaire </a:t>
            </a:r>
            <a:r>
              <a:rPr lang="fr-CA" sz="1400" i="1" dirty="0" smtClean="0"/>
              <a:t>Irlande</a:t>
            </a:r>
            <a:r>
              <a:rPr lang="fr-CA" sz="1400" dirty="0" smtClean="0"/>
              <a:t> c. </a:t>
            </a:r>
            <a:r>
              <a:rPr lang="fr-CA" sz="1400" i="1" dirty="0" smtClean="0"/>
              <a:t>Royaume-Uni</a:t>
            </a:r>
            <a:r>
              <a:rPr lang="fr-CA" sz="1400" dirty="0" smtClean="0"/>
              <a:t>, Affaire </a:t>
            </a:r>
            <a:r>
              <a:rPr lang="fr-CA" sz="1400" i="1" dirty="0" smtClean="0"/>
              <a:t>Chypre</a:t>
            </a:r>
            <a:r>
              <a:rPr lang="fr-CA" sz="1400" dirty="0" smtClean="0"/>
              <a:t> c. </a:t>
            </a:r>
            <a:r>
              <a:rPr lang="fr-CA" sz="1400" i="1" dirty="0" smtClean="0"/>
              <a:t>Turquie</a:t>
            </a:r>
            <a:r>
              <a:rPr lang="fr-CA" sz="1400" dirty="0" smtClean="0"/>
              <a:t> (2001 et 2014) et </a:t>
            </a:r>
            <a:r>
              <a:rPr lang="fr-CA" sz="1400" i="1" dirty="0" smtClean="0"/>
              <a:t>Géorgie</a:t>
            </a:r>
            <a:r>
              <a:rPr lang="fr-CA" sz="1400" dirty="0" smtClean="0"/>
              <a:t> c. </a:t>
            </a:r>
            <a:r>
              <a:rPr lang="fr-CA" sz="1400" i="1" dirty="0" smtClean="0"/>
              <a:t>Russie</a:t>
            </a:r>
            <a:r>
              <a:rPr lang="fr-CA" sz="1400" dirty="0" smtClean="0"/>
              <a:t> (2014). L’Ukraine a initié deux affaires interétatiques contre la Russie en 2014 (</a:t>
            </a:r>
            <a:r>
              <a:rPr lang="fr-CA" sz="1400" i="1" dirty="0" smtClean="0"/>
              <a:t>Ukraine </a:t>
            </a:r>
            <a:r>
              <a:rPr lang="fr-CA" sz="1400" dirty="0" smtClean="0"/>
              <a:t>c. </a:t>
            </a:r>
            <a:r>
              <a:rPr lang="fr-CA" sz="1400" i="1" dirty="0" smtClean="0"/>
              <a:t>Russie</a:t>
            </a:r>
            <a:r>
              <a:rPr lang="fr-CA" sz="1400" dirty="0" smtClean="0"/>
              <a:t> I (Crimée) et </a:t>
            </a:r>
            <a:r>
              <a:rPr lang="fr-CA" sz="1400" i="1" dirty="0" smtClean="0"/>
              <a:t>Ukraine</a:t>
            </a:r>
            <a:r>
              <a:rPr lang="fr-CA" sz="1400" dirty="0" smtClean="0"/>
              <a:t> c. </a:t>
            </a:r>
            <a:r>
              <a:rPr lang="fr-CA" sz="1400" i="1" dirty="0" smtClean="0"/>
              <a:t>Russie II </a:t>
            </a:r>
            <a:r>
              <a:rPr lang="fr-CA" sz="1400" dirty="0" smtClean="0"/>
              <a:t>(enlèvement d’enfants) a rendu une ordonnance pour mesures conservatoires dans l’affaire </a:t>
            </a:r>
            <a:r>
              <a:rPr lang="fr-CA" sz="1400" i="1" dirty="0" smtClean="0"/>
              <a:t>Ukraine</a:t>
            </a:r>
            <a:r>
              <a:rPr lang="fr-CA" sz="1400" dirty="0" smtClean="0"/>
              <a:t> c. </a:t>
            </a:r>
            <a:r>
              <a:rPr lang="fr-CA" sz="1400" i="1" dirty="0" smtClean="0"/>
              <a:t>Russie I.</a:t>
            </a:r>
          </a:p>
          <a:p>
            <a:pPr marL="0" indent="0" algn="just">
              <a:buFontTx/>
              <a:buChar char="-"/>
            </a:pPr>
            <a:r>
              <a:rPr lang="fr-CA" sz="1400" dirty="0" smtClean="0"/>
              <a:t>Force obligatoire des arrêts de la Cour (article 46);</a:t>
            </a:r>
          </a:p>
          <a:p>
            <a:pPr marL="0" indent="0" algn="just">
              <a:buFontTx/>
              <a:buChar char="-"/>
            </a:pPr>
            <a:r>
              <a:rPr lang="fr-CA" sz="1400" dirty="0" smtClean="0"/>
              <a:t>Compétence consultative de la cour (articles 47 à 49) et </a:t>
            </a:r>
            <a:r>
              <a:rPr lang="fr-CA" sz="1400" i="1" dirty="0" smtClean="0"/>
              <a:t>Protocole </a:t>
            </a:r>
            <a:r>
              <a:rPr lang="fr-FR" sz="1400" dirty="0" smtClean="0"/>
              <a:t>n</a:t>
            </a:r>
            <a:r>
              <a:rPr lang="fr-FR" sz="1400" baseline="30000" dirty="0" smtClean="0"/>
              <a:t>o</a:t>
            </a:r>
            <a:r>
              <a:rPr lang="fr-CA" sz="1400" i="1" dirty="0" smtClean="0"/>
              <a:t> 16.  </a:t>
            </a:r>
            <a:endParaRPr lang="fr-CA" sz="1400" i="1"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4</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a:t>
            </a:r>
            <a:r>
              <a:rPr lang="fr-FR" sz="1100" dirty="0" smtClean="0"/>
              <a:t> 6</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48303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228600"/>
            <a:ext cx="8305800" cy="457200"/>
          </a:xfrm>
        </p:spPr>
        <p:txBody>
          <a:bodyPr>
            <a:normAutofit fontScale="90000"/>
          </a:bodyPr>
          <a:lstStyle/>
          <a:p>
            <a:pPr algn="ctr"/>
            <a:r>
              <a:rPr lang="fr-CA" b="1" dirty="0" smtClean="0">
                <a:latin typeface="Times New Roman"/>
                <a:cs typeface="Times New Roman"/>
              </a:rPr>
              <a:t/>
            </a:r>
            <a:br>
              <a:rPr lang="fr-CA" b="1" dirty="0" smtClean="0">
                <a:latin typeface="Times New Roman"/>
                <a:cs typeface="Times New Roman"/>
              </a:rPr>
            </a:br>
            <a:r>
              <a:rPr lang="fr-CA" b="1" dirty="0" smtClean="0">
                <a:latin typeface="Times New Roman"/>
                <a:cs typeface="Times New Roman"/>
              </a:rPr>
              <a:t/>
            </a:r>
            <a:br>
              <a:rPr lang="fr-CA" b="1" dirty="0" smtClean="0">
                <a:latin typeface="Times New Roman"/>
                <a:cs typeface="Times New Roman"/>
              </a:rPr>
            </a:br>
            <a:r>
              <a:rPr lang="fr-CA" b="1" dirty="0" smtClean="0">
                <a:latin typeface="Times New Roman"/>
                <a:cs typeface="Times New Roman"/>
              </a:rPr>
              <a:t/>
            </a:r>
            <a:br>
              <a:rPr lang="fr-CA" b="1" dirty="0" smtClean="0">
                <a:latin typeface="Times New Roman"/>
                <a:cs typeface="Times New Roman"/>
              </a:rPr>
            </a:br>
            <a:r>
              <a:rPr lang="fr-CA" b="1" dirty="0" smtClean="0">
                <a:latin typeface="Times New Roman"/>
                <a:cs typeface="Times New Roman"/>
              </a:rPr>
              <a:t/>
            </a:r>
            <a:br>
              <a:rPr lang="fr-CA" b="1" dirty="0" smtClean="0">
                <a:latin typeface="Times New Roman"/>
                <a:cs typeface="Times New Roman"/>
              </a:rPr>
            </a:br>
            <a:r>
              <a:rPr lang="fr-CA" dirty="0" smtClean="0">
                <a:latin typeface="Times New Roman"/>
                <a:cs typeface="Times New Roman"/>
              </a:rPr>
              <a:t/>
            </a:r>
            <a:br>
              <a:rPr lang="fr-CA" dirty="0" smtClean="0">
                <a:latin typeface="Times New Roman"/>
                <a:cs typeface="Times New Roman"/>
              </a:rPr>
            </a:br>
            <a:r>
              <a:rPr lang="fr-CA" dirty="0" smtClean="0">
                <a:latin typeface="Times New Roman"/>
                <a:cs typeface="Times New Roman"/>
              </a:rPr>
              <a:t/>
            </a:r>
            <a:br>
              <a:rPr lang="fr-CA" dirty="0" smtClean="0">
                <a:latin typeface="Times New Roman"/>
                <a:cs typeface="Times New Roman"/>
              </a:rPr>
            </a:br>
            <a:r>
              <a:rPr lang="fr-CA" sz="2000" b="1" dirty="0" smtClean="0"/>
              <a:t>Les institutions spécialisées de l’ONU et les droits fondamentaux</a:t>
            </a:r>
            <a:endParaRPr lang="fr-CA" sz="2000" b="1" dirty="0" smtClean="0">
              <a:solidFill>
                <a:schemeClr val="tx1"/>
              </a:solidFill>
              <a:latin typeface="Times New Roman"/>
              <a:cs typeface="Times New Roman"/>
            </a:endParaRPr>
          </a:p>
        </p:txBody>
      </p:sp>
      <p:sp>
        <p:nvSpPr>
          <p:cNvPr id="3" name="Espace réservé du contenu 2"/>
          <p:cNvSpPr>
            <a:spLocks noGrp="1"/>
          </p:cNvSpPr>
          <p:nvPr>
            <p:ph sz="quarter" idx="1"/>
          </p:nvPr>
        </p:nvSpPr>
        <p:spPr>
          <a:xfrm>
            <a:off x="457200" y="838200"/>
            <a:ext cx="8229600" cy="5410200"/>
          </a:xfrm>
        </p:spPr>
        <p:txBody>
          <a:bodyPr>
            <a:normAutofit fontScale="85000" lnSpcReduction="20000"/>
          </a:bodyPr>
          <a:lstStyle/>
          <a:p>
            <a:pPr algn="ctr">
              <a:buNone/>
            </a:pPr>
            <a:r>
              <a:rPr lang="fr-CA" sz="1800" b="1" dirty="0" smtClean="0"/>
              <a:t>II- La protection des droits fondamentaux par l’Union européenne</a:t>
            </a:r>
            <a:r>
              <a:rPr lang="fr-CA" sz="1800" b="1" dirty="0" smtClean="0"/>
              <a:t> </a:t>
            </a:r>
            <a:endParaRPr lang="fr-CA" sz="1400" dirty="0" smtClean="0"/>
          </a:p>
          <a:p>
            <a:pPr marL="0" indent="0" algn="just">
              <a:buNone/>
            </a:pPr>
            <a:r>
              <a:rPr lang="fr-CA" sz="1412" b="1" dirty="0" smtClean="0"/>
              <a:t>A</a:t>
            </a:r>
            <a:r>
              <a:rPr lang="fr-CA" sz="1412" b="1" dirty="0" smtClean="0"/>
              <a:t>- Les normes du </a:t>
            </a:r>
            <a:r>
              <a:rPr lang="fr-CA" sz="1412" b="1" i="1" dirty="0" smtClean="0"/>
              <a:t>Traité sur l’Union européenne</a:t>
            </a:r>
            <a:r>
              <a:rPr lang="fr-CA" sz="1412" b="1" dirty="0" smtClean="0"/>
              <a:t> et de la </a:t>
            </a:r>
            <a:r>
              <a:rPr lang="fr-CA" sz="1412" b="1" i="1" dirty="0" smtClean="0"/>
              <a:t>Charte des droits fondamentaux de l’Union </a:t>
            </a:r>
            <a:r>
              <a:rPr lang="fr-CA" sz="1412" b="1" i="1" dirty="0" smtClean="0"/>
              <a:t>européenne</a:t>
            </a:r>
          </a:p>
          <a:p>
            <a:pPr marL="0" indent="0" algn="just">
              <a:buFontTx/>
              <a:buChar char="-"/>
            </a:pPr>
            <a:r>
              <a:rPr lang="fr-CA" sz="1412" dirty="0" smtClean="0"/>
              <a:t>Création de la Communauté économique européenne par le </a:t>
            </a:r>
            <a:r>
              <a:rPr lang="fr-CA" sz="1412" i="1" dirty="0" smtClean="0"/>
              <a:t>Traité de Rome </a:t>
            </a:r>
            <a:r>
              <a:rPr lang="fr-CA" sz="1412" dirty="0" smtClean="0"/>
              <a:t>en 1958 et des autres communautés européennes (CECA et EURATOM), augmentation progressive du nombre d’États membres (Europe des 9, 12, 15…), application de la </a:t>
            </a:r>
            <a:r>
              <a:rPr lang="fr-CA" sz="1412" i="1" dirty="0" smtClean="0"/>
              <a:t>Convention européenne des droits de l’homme</a:t>
            </a:r>
            <a:r>
              <a:rPr lang="fr-CA" sz="1412" dirty="0" smtClean="0"/>
              <a:t> pour la Cour de justice des communautés européenne (CJCE) et adoption de la </a:t>
            </a:r>
            <a:r>
              <a:rPr lang="fr-CA" sz="1412" i="1" dirty="0" smtClean="0"/>
              <a:t>Charte communautaire des droits sociaux fondamentaux des travailleurs </a:t>
            </a:r>
            <a:r>
              <a:rPr lang="fr-CA" sz="1412" dirty="0" smtClean="0"/>
              <a:t>en 1989 (Document </a:t>
            </a:r>
            <a:r>
              <a:rPr lang="fr-CA" sz="1412" dirty="0" smtClean="0"/>
              <a:t>no </a:t>
            </a:r>
            <a:r>
              <a:rPr lang="fr-CA" sz="1412" dirty="0" smtClean="0"/>
              <a:t>92);  </a:t>
            </a:r>
          </a:p>
          <a:p>
            <a:pPr marL="0" indent="0" algn="just">
              <a:buNone/>
            </a:pPr>
            <a:r>
              <a:rPr lang="fr-CA" sz="1412" dirty="0" smtClean="0"/>
              <a:t>- Émergence de l’Union européenne avec le </a:t>
            </a:r>
            <a:r>
              <a:rPr lang="fr-CA" sz="1412" i="1" dirty="0" smtClean="0"/>
              <a:t>Traité de Maastricht </a:t>
            </a:r>
            <a:r>
              <a:rPr lang="fr-CA" sz="1412" dirty="0" smtClean="0"/>
              <a:t>en 1992 et élargissement additionnel de l’Union comptant aujourd’hui 28 États membres;</a:t>
            </a:r>
          </a:p>
          <a:p>
            <a:pPr marL="0" indent="0" algn="ctr">
              <a:buNone/>
            </a:pPr>
            <a:r>
              <a:rPr lang="fr-CA" sz="1412" i="1" dirty="0" smtClean="0"/>
              <a:t>Traité sur l’Union européenne </a:t>
            </a:r>
            <a:r>
              <a:rPr lang="fr-CA" sz="1412" dirty="0" smtClean="0"/>
              <a:t>(Document </a:t>
            </a:r>
            <a:r>
              <a:rPr lang="fr-FR" sz="1412" dirty="0" smtClean="0"/>
              <a:t>n</a:t>
            </a:r>
            <a:r>
              <a:rPr lang="fr-FR" sz="1412" baseline="30000" dirty="0" smtClean="0"/>
              <a:t>o</a:t>
            </a:r>
            <a:r>
              <a:rPr lang="fr-CA" sz="1412" dirty="0" smtClean="0"/>
              <a:t>  90):</a:t>
            </a:r>
            <a:r>
              <a:rPr lang="fr-CA" sz="1200" i="1" dirty="0" smtClean="0"/>
              <a:t/>
            </a:r>
            <a:br>
              <a:rPr lang="fr-CA" sz="1200" i="1" dirty="0" smtClean="0"/>
            </a:br>
            <a:r>
              <a:rPr lang="fr-FR" sz="1189" b="1" dirty="0" smtClean="0"/>
              <a:t>Article </a:t>
            </a:r>
            <a:r>
              <a:rPr lang="fr-FR" sz="1189" b="1" dirty="0" smtClean="0"/>
              <a:t>6</a:t>
            </a:r>
          </a:p>
          <a:p>
            <a:pPr algn="just">
              <a:buNone/>
            </a:pPr>
            <a:r>
              <a:rPr lang="fr-FR" sz="1189" dirty="0" smtClean="0"/>
              <a:t>1. L’Union reconnaît les droits, les libertés et les principes énoncés dans la </a:t>
            </a:r>
            <a:r>
              <a:rPr lang="fr-FR" sz="1189" dirty="0" smtClean="0"/>
              <a:t>Charte des </a:t>
            </a:r>
            <a:r>
              <a:rPr lang="fr-FR" sz="1189" dirty="0" smtClean="0"/>
              <a:t>droits fondamentaux de l’Union européenne du 7 décembre 2000, </a:t>
            </a:r>
            <a:r>
              <a:rPr lang="fr-FR" sz="1189" dirty="0" smtClean="0"/>
              <a:t>telle qu’adaptée </a:t>
            </a:r>
            <a:r>
              <a:rPr lang="fr-FR" sz="1189" dirty="0" smtClean="0"/>
              <a:t>le 12 décembre 2007 à Strasbourg, laquelle a la même valeur </a:t>
            </a:r>
            <a:r>
              <a:rPr lang="fr-FR" sz="1189" dirty="0" smtClean="0"/>
              <a:t>juridique que </a:t>
            </a:r>
            <a:r>
              <a:rPr lang="fr-FR" sz="1189" dirty="0" smtClean="0"/>
              <a:t>les </a:t>
            </a:r>
            <a:r>
              <a:rPr lang="fr-FR" sz="1189" dirty="0" smtClean="0"/>
              <a:t>traités.</a:t>
            </a:r>
          </a:p>
          <a:p>
            <a:pPr algn="just">
              <a:buNone/>
            </a:pPr>
            <a:r>
              <a:rPr lang="fr-FR" sz="1189" dirty="0" smtClean="0"/>
              <a:t>      Les </a:t>
            </a:r>
            <a:r>
              <a:rPr lang="fr-FR" sz="1189" dirty="0" smtClean="0"/>
              <a:t>dispositions de la Charte n’étendent en aucune manière les compétences </a:t>
            </a:r>
            <a:r>
              <a:rPr lang="fr-FR" sz="1189" dirty="0" smtClean="0"/>
              <a:t>de l’Union </a:t>
            </a:r>
            <a:r>
              <a:rPr lang="fr-FR" sz="1189" dirty="0" smtClean="0"/>
              <a:t>telles que définies dans les traités.</a:t>
            </a:r>
            <a:endParaRPr lang="fr-FR" sz="1189" dirty="0" smtClean="0"/>
          </a:p>
          <a:p>
            <a:pPr algn="just">
              <a:buNone/>
            </a:pPr>
            <a:r>
              <a:rPr lang="fr-FR" sz="1189" dirty="0" smtClean="0"/>
              <a:t>   Les </a:t>
            </a:r>
            <a:r>
              <a:rPr lang="fr-FR" sz="1189" dirty="0" smtClean="0"/>
              <a:t>droits, les libertés et les principes énoncés dans la Charte sont </a:t>
            </a:r>
            <a:r>
              <a:rPr lang="fr-FR" sz="1189" dirty="0" smtClean="0"/>
              <a:t>interprétés conformément </a:t>
            </a:r>
            <a:r>
              <a:rPr lang="fr-FR" sz="1189" dirty="0" smtClean="0"/>
              <a:t>aux dispositions générales du titre VII de la Charte régissant </a:t>
            </a:r>
            <a:r>
              <a:rPr lang="fr-FR" sz="1189" dirty="0" smtClean="0"/>
              <a:t>l’interprétation et </a:t>
            </a:r>
            <a:r>
              <a:rPr lang="fr-FR" sz="1189" dirty="0" smtClean="0"/>
              <a:t>l’application de celle‐ci et en prenant dûment en </a:t>
            </a:r>
            <a:r>
              <a:rPr lang="fr-FR" sz="1189" dirty="0" smtClean="0"/>
              <a:t>considération les </a:t>
            </a:r>
            <a:r>
              <a:rPr lang="fr-FR" sz="1189" dirty="0" smtClean="0"/>
              <a:t>explications visées dans la Charte, qui indiquent les sources de ces dispositions.</a:t>
            </a:r>
          </a:p>
          <a:p>
            <a:pPr algn="just">
              <a:buNone/>
            </a:pPr>
            <a:r>
              <a:rPr lang="fr-FR" sz="1189" dirty="0" smtClean="0"/>
              <a:t>2. L’Union adhère à la Convention européenne de sauvegarde des droits </a:t>
            </a:r>
            <a:r>
              <a:rPr lang="fr-FR" sz="1189" dirty="0" smtClean="0"/>
              <a:t>de l’Homme </a:t>
            </a:r>
            <a:r>
              <a:rPr lang="fr-FR" sz="1189" dirty="0" smtClean="0"/>
              <a:t>et des libertés fondamentales. Cette adhésion ne modifie pas les </a:t>
            </a:r>
            <a:r>
              <a:rPr lang="fr-FR" sz="1189" dirty="0" smtClean="0"/>
              <a:t>compétences de </a:t>
            </a:r>
            <a:r>
              <a:rPr lang="fr-FR" sz="1189" dirty="0" smtClean="0"/>
              <a:t>l’Union telles qu’elles sont définies dans les traités</a:t>
            </a:r>
            <a:r>
              <a:rPr lang="fr-FR" sz="1189" dirty="0" smtClean="0"/>
              <a:t>. </a:t>
            </a:r>
          </a:p>
          <a:p>
            <a:pPr algn="just">
              <a:buNone/>
            </a:pPr>
            <a:r>
              <a:rPr lang="fr-FR" sz="1189" dirty="0" smtClean="0"/>
              <a:t>3</a:t>
            </a:r>
            <a:r>
              <a:rPr lang="fr-FR" sz="1189" dirty="0" smtClean="0"/>
              <a:t>. Les droits fondamentaux, tels qu’ils sont garantis par la Convention </a:t>
            </a:r>
            <a:r>
              <a:rPr lang="fr-FR" sz="1189" dirty="0" smtClean="0"/>
              <a:t>européenne de </a:t>
            </a:r>
            <a:r>
              <a:rPr lang="fr-FR" sz="1189" dirty="0" smtClean="0"/>
              <a:t>sauvegarde des droits de l’Homme et des libertés fondamentales </a:t>
            </a:r>
            <a:r>
              <a:rPr lang="fr-FR" sz="1189" dirty="0" smtClean="0"/>
              <a:t>et tels </a:t>
            </a:r>
            <a:r>
              <a:rPr lang="fr-FR" sz="1189" dirty="0" smtClean="0"/>
              <a:t>qu’ils résultent des traditions constitutionnelles communes aux </a:t>
            </a:r>
            <a:r>
              <a:rPr lang="fr-FR" sz="1189" dirty="0" smtClean="0"/>
              <a:t>États membres</a:t>
            </a:r>
            <a:r>
              <a:rPr lang="fr-FR" sz="1189" dirty="0" smtClean="0"/>
              <a:t>, font partie du droit de l’Union en tant que principes généraux</a:t>
            </a:r>
            <a:r>
              <a:rPr lang="fr-FR" sz="1189" dirty="0" smtClean="0"/>
              <a:t>.</a:t>
            </a:r>
          </a:p>
          <a:p>
            <a:pPr algn="just">
              <a:buNone/>
            </a:pPr>
            <a:r>
              <a:rPr lang="fr-CA" sz="1412" dirty="0" smtClean="0"/>
              <a:t>- Voir </a:t>
            </a:r>
            <a:r>
              <a:rPr lang="fr-CA" sz="1412" dirty="0" smtClean="0"/>
              <a:t>aussi le </a:t>
            </a:r>
            <a:r>
              <a:rPr lang="fr-CA" sz="1412" i="1" dirty="0" smtClean="0"/>
              <a:t>Traité de fonctionnement de l’Union européenne </a:t>
            </a:r>
            <a:r>
              <a:rPr lang="fr-CA" sz="1412" dirty="0" smtClean="0"/>
              <a:t>(Document</a:t>
            </a:r>
            <a:r>
              <a:rPr lang="fr-CA" sz="1412" dirty="0" smtClean="0"/>
              <a:t> </a:t>
            </a:r>
            <a:r>
              <a:rPr lang="fr-FR" sz="1412" dirty="0" smtClean="0"/>
              <a:t>n</a:t>
            </a:r>
            <a:r>
              <a:rPr lang="fr-FR" sz="1412" baseline="30000" dirty="0" smtClean="0"/>
              <a:t>o</a:t>
            </a:r>
            <a:r>
              <a:rPr lang="fr-CA" sz="1412" dirty="0" smtClean="0"/>
              <a:t> </a:t>
            </a:r>
            <a:r>
              <a:rPr lang="fr-CA" sz="1412" dirty="0" smtClean="0"/>
              <a:t>91</a:t>
            </a:r>
            <a:r>
              <a:rPr lang="fr-CA" sz="1412" dirty="0" smtClean="0"/>
              <a:t>);</a:t>
            </a:r>
            <a:endParaRPr lang="fr-FR" sz="1412" dirty="0" smtClean="0"/>
          </a:p>
          <a:p>
            <a:pPr algn="just">
              <a:buNone/>
            </a:pPr>
            <a:r>
              <a:rPr lang="fr-CA" sz="1412" dirty="0" smtClean="0"/>
              <a:t>- Genèse et commentaire de la </a:t>
            </a:r>
            <a:r>
              <a:rPr lang="fr-CA" sz="1412" i="1" dirty="0" smtClean="0"/>
              <a:t>Charte des droits fondamentaux de l’Union européenne </a:t>
            </a:r>
            <a:r>
              <a:rPr lang="fr-CA" sz="1412" dirty="0" smtClean="0"/>
              <a:t>(Document </a:t>
            </a:r>
            <a:r>
              <a:rPr lang="fr-FR" sz="1412" dirty="0" smtClean="0"/>
              <a:t>n</a:t>
            </a:r>
            <a:r>
              <a:rPr lang="fr-FR" sz="1412" baseline="30000" dirty="0" smtClean="0"/>
              <a:t>o</a:t>
            </a:r>
            <a:r>
              <a:rPr lang="fr-CA" sz="1412" dirty="0" smtClean="0"/>
              <a:t> 93).</a:t>
            </a:r>
          </a:p>
          <a:p>
            <a:pPr algn="just">
              <a:buNone/>
            </a:pPr>
            <a:r>
              <a:rPr lang="fr-CA" sz="1412" dirty="0" smtClean="0"/>
              <a:t>- Débat relatif à l’adhésion de l’Union européenne à la </a:t>
            </a:r>
            <a:r>
              <a:rPr lang="fr-CA" sz="1412" i="1" dirty="0" smtClean="0"/>
              <a:t>Convention européenne des droits de l’Homme </a:t>
            </a:r>
            <a:r>
              <a:rPr lang="fr-CA" sz="1412" dirty="0" smtClean="0"/>
              <a:t>(voir article 6 </a:t>
            </a:r>
            <a:r>
              <a:rPr lang="fr-FR" sz="1412" b="1" dirty="0" smtClean="0"/>
              <a:t>§</a:t>
            </a:r>
            <a:r>
              <a:rPr lang="fr-CA" sz="1412" dirty="0" smtClean="0"/>
              <a:t> </a:t>
            </a:r>
            <a:r>
              <a:rPr lang="fr-CA" sz="1412" dirty="0" smtClean="0"/>
              <a:t>2 du </a:t>
            </a:r>
            <a:r>
              <a:rPr lang="fr-CA" sz="1412" i="1" dirty="0" smtClean="0"/>
              <a:t>Traité sur l’Union européenne</a:t>
            </a:r>
            <a:r>
              <a:rPr lang="fr-CA" sz="1412" dirty="0" smtClean="0"/>
              <a:t>, article 59 de la </a:t>
            </a:r>
            <a:r>
              <a:rPr lang="fr-CA" sz="1412" i="1" dirty="0" smtClean="0"/>
              <a:t>Convention européenne des droits de l’homme, </a:t>
            </a:r>
            <a:r>
              <a:rPr lang="fr-CA" sz="1412" i="1" dirty="0" smtClean="0">
                <a:hlinkClick r:id="rId2"/>
              </a:rPr>
              <a:t>Protocole </a:t>
            </a:r>
            <a:r>
              <a:rPr lang="fr-CA" sz="1412" i="1" dirty="0" smtClean="0">
                <a:hlinkClick r:id="rId2"/>
              </a:rPr>
              <a:t>relatif à l'adhésion de l'Union européenne à la Convention</a:t>
            </a:r>
            <a:r>
              <a:rPr lang="fr-CA" sz="1412" i="1" dirty="0" smtClean="0"/>
              <a:t> </a:t>
            </a:r>
            <a:r>
              <a:rPr lang="fr-CA" sz="1412" i="1" dirty="0" smtClean="0">
                <a:hlinkClick r:id="rId2"/>
              </a:rPr>
              <a:t>européenne</a:t>
            </a:r>
            <a:r>
              <a:rPr lang="fr-CA" sz="1412" i="1" dirty="0" smtClean="0">
                <a:hlinkClick r:id="rId2"/>
              </a:rPr>
              <a:t> </a:t>
            </a:r>
            <a:r>
              <a:rPr lang="fr-CA" sz="1412" i="1" dirty="0" smtClean="0"/>
              <a:t>(</a:t>
            </a:r>
            <a:r>
              <a:rPr lang="fr-FR" sz="1412" dirty="0" smtClean="0"/>
              <a:t>Document </a:t>
            </a:r>
            <a:r>
              <a:rPr lang="fr-FR" sz="1412" dirty="0" smtClean="0"/>
              <a:t>n</a:t>
            </a:r>
            <a:r>
              <a:rPr lang="fr-FR" sz="1412" baseline="30000" dirty="0" smtClean="0"/>
              <a:t>o</a:t>
            </a:r>
            <a:r>
              <a:rPr lang="fr-CA" sz="1412" dirty="0" smtClean="0"/>
              <a:t> 94.1) et l’avis 2/13 du 18 </a:t>
            </a:r>
            <a:r>
              <a:rPr lang="fr-CA" sz="1412" dirty="0" smtClean="0"/>
              <a:t>d</a:t>
            </a:r>
            <a:r>
              <a:rPr lang="fr-CA" sz="1412" dirty="0" smtClean="0"/>
              <a:t>écembre 2014 de la Cour de Justice de l’Union européenne sur le projet d’adhésion.</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5</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a:t>
            </a:r>
            <a:r>
              <a:rPr lang="fr-FR" sz="1100" dirty="0" smtClean="0"/>
              <a:t>° 6</a:t>
            </a:r>
            <a:endParaRPr lang="fr-BE" sz="1100" dirty="0"/>
          </a:p>
        </p:txBody>
      </p:sp>
      <p:sp>
        <p:nvSpPr>
          <p:cNvPr id="10" name="Rectangle 9"/>
          <p:cNvSpPr/>
          <p:nvPr/>
        </p:nvSpPr>
        <p:spPr>
          <a:xfrm>
            <a:off x="533400" y="457200"/>
            <a:ext cx="8229600" cy="415498"/>
          </a:xfrm>
          <a:prstGeom prst="rect">
            <a:avLst/>
          </a:prstGeom>
        </p:spPr>
        <p:txBody>
          <a:bodyPr wrap="square">
            <a:spAutoFit/>
          </a:bodyPr>
          <a:lstStyle/>
          <a:p>
            <a:pPr>
              <a:lnSpc>
                <a:spcPct val="120000"/>
              </a:lnSpc>
              <a:spcBef>
                <a:spcPts val="0"/>
              </a:spcBef>
              <a:buNone/>
            </a:pPr>
            <a:endParaRPr lang="fr-CA" dirty="0" smtClean="0">
              <a:latin typeface="Times New Roman"/>
              <a:cs typeface="Times New Roman"/>
            </a:endParaRPr>
          </a:p>
          <a:p>
            <a:pPr marL="1143000" indent="-1143000">
              <a:lnSpc>
                <a:spcPct val="120000"/>
              </a:lnSpc>
              <a:spcBef>
                <a:spcPts val="0"/>
              </a:spcBef>
            </a:pPr>
            <a:endParaRPr lang="fr-CA" sz="1600" dirty="0" smtClean="0">
              <a:latin typeface="Times New Roman"/>
              <a:cs typeface="Times New Roman"/>
            </a:endParaRPr>
          </a:p>
        </p:txBody>
      </p:sp>
      <p:sp>
        <p:nvSpPr>
          <p:cNvPr id="8" name="Rectangle 7"/>
          <p:cNvSpPr/>
          <p:nvPr/>
        </p:nvSpPr>
        <p:spPr>
          <a:xfrm>
            <a:off x="533400" y="990600"/>
            <a:ext cx="7924800" cy="4462761"/>
          </a:xfrm>
          <a:prstGeom prst="rect">
            <a:avLst/>
          </a:prstGeom>
        </p:spPr>
        <p:txBody>
          <a:bodyPr wrap="square">
            <a:spAutoFit/>
          </a:bodyPr>
          <a:lstStyle/>
          <a:p>
            <a:pPr>
              <a:buNone/>
            </a:pPr>
            <a:r>
              <a:rPr lang="fr-CA" sz="1400" dirty="0" smtClean="0"/>
              <a:t> </a:t>
            </a:r>
            <a:endParaRPr lang="fr-CA" altLang="en-US" sz="1400" dirty="0" smtClean="0"/>
          </a:p>
          <a:p>
            <a:pPr lvl="1" algn="just"/>
            <a:endParaRPr lang="fr-FR" dirty="0" smtClean="0"/>
          </a:p>
          <a:p>
            <a:pPr>
              <a:buNone/>
            </a:pPr>
            <a:endParaRPr lang="fr-FR" i="1" dirty="0" smtClean="0"/>
          </a:p>
          <a:p>
            <a:pPr>
              <a:buNone/>
            </a:pPr>
            <a:endParaRPr lang="fr-FR" i="1" dirty="0" smtClean="0"/>
          </a:p>
          <a:p>
            <a:pPr>
              <a:buNone/>
            </a:pPr>
            <a:endParaRPr lang="fr-FR"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67227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381000"/>
          </a:xfrm>
        </p:spPr>
        <p:txBody>
          <a:bodyPr>
            <a:noAutofit/>
          </a:bodyPr>
          <a:lstStyle/>
          <a:p>
            <a:pPr algn="ctr"/>
            <a:r>
              <a:rPr lang="fr-CA" sz="1600" b="1" dirty="0" smtClean="0"/>
              <a:t>Les institutions spécialisées de l’ONU et les droits fondamentaux</a:t>
            </a:r>
            <a:r>
              <a:rPr lang="fr-CA" sz="1600" dirty="0" smtClean="0">
                <a:latin typeface="Times New Roman"/>
                <a:cs typeface="Times New Roman"/>
              </a:rPr>
              <a:t/>
            </a:r>
            <a:br>
              <a:rPr lang="fr-CA" sz="1600" dirty="0" smtClean="0">
                <a:latin typeface="Times New Roman"/>
                <a:cs typeface="Times New Roman"/>
              </a:rPr>
            </a:br>
            <a:endParaRPr lang="fr-FR" sz="1600" dirty="0">
              <a:solidFill>
                <a:srgbClr val="002060"/>
              </a:solidFill>
            </a:endParaRPr>
          </a:p>
        </p:txBody>
      </p:sp>
      <p:sp>
        <p:nvSpPr>
          <p:cNvPr id="3" name="Espace réservé du contenu 2"/>
          <p:cNvSpPr>
            <a:spLocks noGrp="1"/>
          </p:cNvSpPr>
          <p:nvPr>
            <p:ph sz="quarter" idx="1"/>
          </p:nvPr>
        </p:nvSpPr>
        <p:spPr/>
        <p:txBody>
          <a:bodyPr>
            <a:normAutofit/>
          </a:bodyPr>
          <a:lstStyle/>
          <a:p>
            <a:pPr>
              <a:buNone/>
            </a:pPr>
            <a:endParaRPr lang="fr-CA" sz="1514" b="1" dirty="0" smtClean="0"/>
          </a:p>
          <a:p>
            <a:pPr algn="just">
              <a:buFontTx/>
              <a:buChar char="-"/>
            </a:pPr>
            <a:endParaRPr lang="fr-CA" altLang="en-US" sz="1514" dirty="0" smtClean="0"/>
          </a:p>
          <a:p>
            <a:pPr>
              <a:buNone/>
            </a:pPr>
            <a:endParaRPr lang="fr-CA" sz="1400" dirty="0" smtClean="0">
              <a:latin typeface="Arial"/>
              <a:cs typeface="Arial"/>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6</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a:t>
            </a:r>
            <a:r>
              <a:rPr lang="fr-FR" sz="1100" dirty="0" smtClean="0"/>
              <a:t> 6</a:t>
            </a:r>
            <a:endParaRPr lang="fr-BE" sz="1100" dirty="0"/>
          </a:p>
        </p:txBody>
      </p:sp>
      <p:sp>
        <p:nvSpPr>
          <p:cNvPr id="6" name="Rectangle 5"/>
          <p:cNvSpPr/>
          <p:nvPr/>
        </p:nvSpPr>
        <p:spPr>
          <a:xfrm>
            <a:off x="533400" y="1143000"/>
            <a:ext cx="8077200" cy="8648520"/>
          </a:xfrm>
          <a:prstGeom prst="rect">
            <a:avLst/>
          </a:prstGeom>
        </p:spPr>
        <p:txBody>
          <a:bodyPr wrap="square">
            <a:spAutoFit/>
          </a:bodyPr>
          <a:lstStyle/>
          <a:p>
            <a:r>
              <a:rPr lang="fr-CA" sz="1400" b="1" dirty="0" smtClean="0"/>
              <a:t>II- La protection des droits fondamentaux par l’Union européenne (suite) </a:t>
            </a:r>
          </a:p>
          <a:p>
            <a:pPr algn="just"/>
            <a:endParaRPr lang="fr-CA" sz="1400" dirty="0" smtClean="0"/>
          </a:p>
          <a:p>
            <a:pPr algn="just"/>
            <a:r>
              <a:rPr lang="fr-CA" sz="1200" b="1" dirty="0" smtClean="0"/>
              <a:t>B- Les mécanismes de mise en œuvre normes du </a:t>
            </a:r>
            <a:r>
              <a:rPr lang="fr-CA" sz="1200" b="1" i="1" dirty="0" smtClean="0"/>
              <a:t>Traité sur l’Union européenne</a:t>
            </a:r>
            <a:r>
              <a:rPr lang="fr-CA" sz="1200" b="1" dirty="0" smtClean="0"/>
              <a:t> et de la </a:t>
            </a:r>
            <a:r>
              <a:rPr lang="fr-CA" sz="1200" b="1" i="1" dirty="0" smtClean="0"/>
              <a:t>Charte des </a:t>
            </a:r>
            <a:r>
              <a:rPr lang="fr-CA" sz="1200" b="1" i="1" dirty="0" smtClean="0"/>
              <a:t>droits  </a:t>
            </a:r>
            <a:r>
              <a:rPr lang="fr-CA" sz="1200" b="1" i="1" dirty="0" smtClean="0"/>
              <a:t>fondamentaux de l’Union </a:t>
            </a:r>
            <a:r>
              <a:rPr lang="fr-CA" sz="1200" b="1" i="1" dirty="0" smtClean="0"/>
              <a:t>européenne</a:t>
            </a:r>
          </a:p>
          <a:p>
            <a:pPr algn="just"/>
            <a:endParaRPr lang="fr-CA" sz="1200" i="1" dirty="0" smtClean="0"/>
          </a:p>
          <a:p>
            <a:pPr algn="just"/>
            <a:r>
              <a:rPr lang="fr-CA" sz="1200" i="1" dirty="0" smtClean="0"/>
              <a:t>- </a:t>
            </a:r>
            <a:r>
              <a:rPr lang="fr-CA" sz="1200" dirty="0" smtClean="0"/>
              <a:t>Application de la </a:t>
            </a:r>
            <a:r>
              <a:rPr lang="fr-CA" sz="1200" i="1" dirty="0" smtClean="0"/>
              <a:t>Convention européenne des droits de l’Homme </a:t>
            </a:r>
            <a:r>
              <a:rPr lang="fr-CA" sz="1200" dirty="0" smtClean="0"/>
              <a:t>par </a:t>
            </a:r>
            <a:r>
              <a:rPr lang="fr-CA" sz="1200" dirty="0" smtClean="0"/>
              <a:t>la Cour de Justice de la communauté européenne et, ultérieurement, par la Cour de Justice de l’Union européenne;</a:t>
            </a:r>
          </a:p>
          <a:p>
            <a:pPr algn="just">
              <a:buFontTx/>
              <a:buChar char="-"/>
            </a:pPr>
            <a:r>
              <a:rPr lang="fr-FR" sz="1200" dirty="0" smtClean="0"/>
              <a:t>Mise en œuvre progressive de la </a:t>
            </a:r>
            <a:r>
              <a:rPr lang="fr-FR" sz="1200" i="1" dirty="0" smtClean="0"/>
              <a:t>Charte des droits fondamentaux de l’Union européenne </a:t>
            </a:r>
            <a:r>
              <a:rPr lang="fr-FR" sz="1200" dirty="0" smtClean="0"/>
              <a:t>par la Cour de Justice de l’Union européenne;</a:t>
            </a:r>
          </a:p>
          <a:p>
            <a:pPr>
              <a:buFontTx/>
              <a:buChar char="-"/>
            </a:pPr>
            <a:endParaRPr lang="fr-FR" sz="1200" dirty="0" smtClean="0"/>
          </a:p>
          <a:p>
            <a:pPr>
              <a:buFontTx/>
              <a:buChar char="-"/>
            </a:pPr>
            <a:r>
              <a:rPr lang="fr-CA" sz="1200" dirty="0" smtClean="0">
                <a:hlinkClick r:id="rId2"/>
              </a:rPr>
              <a:t> </a:t>
            </a:r>
            <a:r>
              <a:rPr lang="fr-CA" sz="1200" dirty="0" smtClean="0">
                <a:hlinkClick r:id="rId2"/>
              </a:rPr>
              <a:t>CJUE</a:t>
            </a:r>
            <a:r>
              <a:rPr lang="fr-CA" sz="1200" dirty="0" smtClean="0">
                <a:hlinkClick r:id="rId2"/>
              </a:rPr>
              <a:t>- </a:t>
            </a:r>
            <a:r>
              <a:rPr lang="fr-CA" sz="1200" i="1" dirty="0" smtClean="0">
                <a:hlinkClick r:id="rId2"/>
              </a:rPr>
              <a:t>Affaire Google Spain</a:t>
            </a:r>
            <a:r>
              <a:rPr lang="fr-CA" sz="1200" dirty="0" smtClean="0">
                <a:hlinkClick r:id="rId2"/>
              </a:rPr>
              <a:t> c. </a:t>
            </a:r>
            <a:r>
              <a:rPr lang="fr-CA" sz="1200" i="1" dirty="0" smtClean="0">
                <a:hlinkClick r:id="rId2"/>
              </a:rPr>
              <a:t>Agencia Española de Protección de Datos</a:t>
            </a:r>
            <a:r>
              <a:rPr lang="fr-CA" sz="1200" dirty="0" smtClean="0">
                <a:hlinkClick r:id="rId2"/>
              </a:rPr>
              <a:t> (2014</a:t>
            </a:r>
            <a:r>
              <a:rPr lang="fr-CA" sz="1200" dirty="0" smtClean="0">
                <a:hlinkClick r:id="rId2"/>
              </a:rPr>
              <a:t>)</a:t>
            </a:r>
            <a:r>
              <a:rPr lang="fr-CA" sz="1200" dirty="0" smtClean="0"/>
              <a:t> (</a:t>
            </a:r>
            <a:r>
              <a:rPr lang="fr-FR" sz="1200" dirty="0" smtClean="0"/>
              <a:t>Document n</a:t>
            </a:r>
            <a:r>
              <a:rPr lang="fr-FR" sz="1200" baseline="30000" dirty="0" smtClean="0"/>
              <a:t>o  </a:t>
            </a:r>
            <a:r>
              <a:rPr lang="fr-CA" sz="1200" dirty="0" smtClean="0"/>
              <a:t>93.1) :</a:t>
            </a:r>
            <a:br>
              <a:rPr lang="fr-CA" sz="1200" dirty="0" smtClean="0"/>
            </a:br>
            <a:endParaRPr lang="fr-CA" sz="1200" dirty="0" smtClean="0"/>
          </a:p>
          <a:p>
            <a:pPr>
              <a:buFontTx/>
              <a:buChar char="-"/>
            </a:pPr>
            <a:r>
              <a:rPr lang="fr-CA" sz="1100" dirty="0" smtClean="0"/>
              <a:t> </a:t>
            </a:r>
            <a:r>
              <a:rPr sz="1100" dirty="0" smtClean="0"/>
              <a:t>Par </a:t>
            </a:r>
            <a:r>
              <a:rPr sz="1100" dirty="0" smtClean="0"/>
              <a:t>ces motifs, la Cour (grande chambre) dit pour </a:t>
            </a:r>
            <a:r>
              <a:rPr sz="1100" dirty="0" smtClean="0"/>
              <a:t>droit</a:t>
            </a:r>
            <a:r>
              <a:rPr lang="fr-CA" sz="1100" dirty="0" smtClean="0"/>
              <a:t> </a:t>
            </a:r>
            <a:r>
              <a:rPr sz="1400" dirty="0" smtClean="0"/>
              <a:t>:</a:t>
            </a:r>
            <a:endParaRPr lang="fr-CA" sz="1400" dirty="0" smtClean="0"/>
          </a:p>
          <a:p>
            <a:pPr algn="just"/>
            <a:r>
              <a:rPr lang="fr-CA" sz="1100" dirty="0" smtClean="0"/>
              <a:t>- 4) </a:t>
            </a:r>
            <a:r>
              <a:rPr sz="1100" dirty="0" smtClean="0"/>
              <a:t>Les </a:t>
            </a:r>
            <a:r>
              <a:rPr sz="1100" dirty="0" smtClean="0"/>
              <a:t>articles 12, sous b), et 14, premier alinéa, sous a), de la directive 95/46 doivent être interprétés en ce sens que, dans le cadre de l’appréciation des conditions d’application de ces dispositions, il convient notamment d’examiner si la personne concernée a un droit à ce que l’information en question relative à sa personne ne soit plus, au stade actuel, liée à son nom par une liste de résultats affichée à la suite d’une recherche effectuée à partir de son nom, sans pour autant que la constatation d’un tel droit présuppose que l’inclusion de l’information en question dans cette liste cause un préjudice à cette personne. Cette dernière pouvant, </a:t>
            </a:r>
            <a:r>
              <a:rPr sz="1100" b="1" i="1" dirty="0" smtClean="0"/>
              <a:t>eu égard à ses droits fondamentaux au titre des articles 7 et 8 de la Charte</a:t>
            </a:r>
            <a:r>
              <a:rPr sz="1100" dirty="0" smtClean="0"/>
              <a:t>, demander que l’information en question ne soit plus mise à la disposition du grand public du fait de son inclusion dans une telle liste de résultats, ces droits prévalent, en principe, non seulement sur l’intérêt économique de l’exploitant du moteur de recherche, mais également sur l’intérêt de ce public à accéder à ladite information lors d’une recherche portant sur le nom de cette personne. Cependant, tel ne serait pas le cas s’il apparaissait, pour des raisons particulières, telles que le rôle joué par ladite personne dans la vie publique, que l’ingérence dans ses droits fondamentaux est justifiée par l’intérêt prépondérant dudit public à avoir, du fait de cette inclusion, accès à l’information en question.</a:t>
            </a:r>
            <a:r>
              <a:rPr lang="fr-CA" sz="1100" i="1" dirty="0" smtClean="0"/>
              <a:t> </a:t>
            </a:r>
          </a:p>
          <a:p>
            <a:pPr algn="just"/>
            <a:endParaRPr lang="fr-CA" sz="1400" b="1" i="1" dirty="0" smtClean="0"/>
          </a:p>
          <a:p>
            <a:pPr algn="just"/>
            <a:r>
              <a:rPr lang="fr-CA" sz="1200" dirty="0" smtClean="0"/>
              <a:t>- Voir aussi les responsabilités conférées à l’Agence des droits fondamentaux de </a:t>
            </a:r>
            <a:r>
              <a:rPr lang="fr-CA" sz="1200" dirty="0" smtClean="0"/>
              <a:t>l’Union européenne (</a:t>
            </a:r>
            <a:r>
              <a:rPr lang="fr-CA" sz="1200" dirty="0" smtClean="0">
                <a:hlinkClick r:id="rId3"/>
              </a:rPr>
              <a:t>http://fra.europa.eu/</a:t>
            </a:r>
            <a:r>
              <a:rPr lang="fr-CA" sz="1200" dirty="0" smtClean="0">
                <a:hlinkClick r:id="rId3"/>
              </a:rPr>
              <a:t>fr</a:t>
            </a:r>
            <a:r>
              <a:rPr lang="fr-CA" sz="1200" dirty="0" smtClean="0"/>
              <a:t>) </a:t>
            </a:r>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i="1" dirty="0" smtClean="0"/>
          </a:p>
          <a:p>
            <a:endParaRPr lang="fr-CA" sz="1400" b="1"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57024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533400"/>
          </a:xfrm>
        </p:spPr>
        <p:txBody>
          <a:bodyPr>
            <a:normAutofit fontScale="90000"/>
          </a:bodyPr>
          <a:lstStyle/>
          <a:p>
            <a:pPr algn="ctr">
              <a:lnSpc>
                <a:spcPct val="120000"/>
              </a:lnSpc>
            </a:pPr>
            <a:r>
              <a:rPr lang="fr-CA" sz="1800" b="1" dirty="0" smtClean="0"/>
              <a:t>Cours n</a:t>
            </a:r>
            <a:r>
              <a:rPr lang="fr-CA" sz="1800" b="1" baseline="30000" dirty="0" smtClean="0"/>
              <a:t>o</a:t>
            </a:r>
            <a:r>
              <a:rPr lang="fr-CA" sz="1800" b="1" dirty="0" smtClean="0"/>
              <a:t> 7 : </a:t>
            </a:r>
            <a:r>
              <a:rPr lang="fr-CA" sz="1800" b="1" dirty="0" smtClean="0"/>
              <a:t>L’Afrique, le monde arabe et islamique, l’Asie, l’OSCE, la Francophonie, </a:t>
            </a:r>
            <a:br>
              <a:rPr lang="fr-CA" sz="1800" b="1" dirty="0" smtClean="0"/>
            </a:br>
            <a:r>
              <a:rPr lang="fr-CA" sz="1800" b="1" dirty="0" smtClean="0"/>
              <a:t>le Commonwealth et les droits </a:t>
            </a:r>
            <a:r>
              <a:rPr lang="fr-CA" sz="1800" b="1" dirty="0" smtClean="0"/>
              <a:t>fondamentaux</a:t>
            </a:r>
            <a:endParaRPr lang="fr-CA" sz="1800" dirty="0" smtClean="0"/>
          </a:p>
        </p:txBody>
      </p:sp>
      <p:sp>
        <p:nvSpPr>
          <p:cNvPr id="3" name="Espace réservé du contenu 2"/>
          <p:cNvSpPr>
            <a:spLocks noGrp="1"/>
          </p:cNvSpPr>
          <p:nvPr>
            <p:ph sz="quarter" idx="1"/>
          </p:nvPr>
        </p:nvSpPr>
        <p:spPr>
          <a:xfrm>
            <a:off x="457200" y="838200"/>
            <a:ext cx="8229600" cy="5486400"/>
          </a:xfrm>
        </p:spPr>
        <p:txBody>
          <a:bodyPr>
            <a:noAutofit/>
          </a:bodyPr>
          <a:lstStyle/>
          <a:p>
            <a:pPr algn="ctr">
              <a:buNone/>
            </a:pPr>
            <a:r>
              <a:rPr lang="fr-FR" sz="1200" dirty="0" smtClean="0"/>
              <a:t> </a:t>
            </a:r>
            <a:r>
              <a:rPr lang="fr-CA" sz="1200" b="1" dirty="0" smtClean="0"/>
              <a:t>PLAN DE </a:t>
            </a:r>
            <a:r>
              <a:rPr lang="fr-CA" sz="1200" b="1" dirty="0" smtClean="0"/>
              <a:t>COURS</a:t>
            </a:r>
          </a:p>
          <a:p>
            <a:pPr>
              <a:buNone/>
            </a:pPr>
            <a:r>
              <a:rPr lang="fr-CA" sz="1200" b="1" dirty="0" smtClean="0"/>
              <a:t>I</a:t>
            </a:r>
            <a:r>
              <a:rPr lang="fr-CA" sz="1200" b="1" dirty="0" smtClean="0"/>
              <a:t>- La protection des droits fondamentaux en Afrique dans le monde arabe, islamique et en </a:t>
            </a:r>
            <a:r>
              <a:rPr lang="fr-CA" sz="1200" b="1" dirty="0" smtClean="0"/>
              <a:t>Asie</a:t>
            </a:r>
            <a:br>
              <a:rPr lang="fr-CA" sz="1200" b="1" dirty="0" smtClean="0"/>
            </a:br>
            <a:r>
              <a:rPr lang="fr-CA" sz="1200" b="1" dirty="0" smtClean="0"/>
              <a:t/>
            </a:r>
            <a:br>
              <a:rPr lang="fr-CA" sz="1200" b="1" dirty="0" smtClean="0"/>
            </a:br>
            <a:r>
              <a:rPr lang="fr-CA" sz="1200" dirty="0" smtClean="0"/>
              <a:t>A</a:t>
            </a:r>
            <a:r>
              <a:rPr lang="fr-CA" sz="1200" dirty="0" smtClean="0"/>
              <a:t>- Les normes et mécanismes de</a:t>
            </a:r>
            <a:r>
              <a:rPr lang="fr-CA" sz="1200" i="1" dirty="0" smtClean="0"/>
              <a:t> </a:t>
            </a:r>
            <a:r>
              <a:rPr lang="fr-CA" sz="1200" dirty="0" smtClean="0"/>
              <a:t>la</a:t>
            </a:r>
            <a:r>
              <a:rPr lang="fr-CA" sz="1200" i="1" dirty="0" smtClean="0"/>
              <a:t> Charte africaine des droits de l’Homme et des peuples</a:t>
            </a:r>
            <a:r>
              <a:rPr lang="fr-CA" sz="1200" dirty="0" smtClean="0"/>
              <a:t> et des autres </a:t>
            </a:r>
            <a:br>
              <a:rPr lang="fr-CA" sz="1200" dirty="0" smtClean="0"/>
            </a:br>
            <a:r>
              <a:rPr lang="fr-CA" sz="1200" dirty="0" smtClean="0"/>
              <a:t>     instruments africains de protection des droits </a:t>
            </a:r>
            <a:r>
              <a:rPr lang="fr-CA" sz="1200" dirty="0" smtClean="0"/>
              <a:t>fondamentaux en Afrique</a:t>
            </a:r>
            <a:br>
              <a:rPr lang="fr-CA" sz="1200" dirty="0" smtClean="0"/>
            </a:br>
            <a:r>
              <a:rPr lang="fr-CA" sz="1200" dirty="0" smtClean="0"/>
              <a:t>B</a:t>
            </a:r>
            <a:r>
              <a:rPr lang="fr-CA" sz="1200" dirty="0" smtClean="0"/>
              <a:t>- La </a:t>
            </a:r>
            <a:r>
              <a:rPr lang="fr-CA" sz="1200" i="1" dirty="0" smtClean="0"/>
              <a:t>Charte arabe des droits de l’Homme, </a:t>
            </a:r>
            <a:r>
              <a:rPr lang="fr-CA" sz="1200" dirty="0" smtClean="0"/>
              <a:t>la</a:t>
            </a:r>
            <a:r>
              <a:rPr lang="fr-CA" sz="1200" i="1" dirty="0" smtClean="0"/>
              <a:t> Déclaration sur les droits de l’Homme en Islam </a:t>
            </a:r>
            <a:r>
              <a:rPr lang="fr-CA" sz="1200" dirty="0" smtClean="0"/>
              <a:t>et la</a:t>
            </a:r>
            <a:r>
              <a:rPr lang="fr-CA" sz="1200" dirty="0" smtClean="0"/>
              <a:t> </a:t>
            </a:r>
            <a:r>
              <a:rPr lang="fr-CA" sz="1200" i="1" dirty="0" smtClean="0"/>
              <a:t>Déclaration sur</a:t>
            </a:r>
            <a:br>
              <a:rPr lang="fr-CA" sz="1200" i="1" dirty="0" smtClean="0"/>
            </a:br>
            <a:r>
              <a:rPr lang="fr-CA" sz="1200" i="1" dirty="0" smtClean="0"/>
              <a:t>     les droits fondamentaux de l’ANASE </a:t>
            </a:r>
            <a:endParaRPr lang="fr-CA" sz="1200" i="1" dirty="0" smtClean="0"/>
          </a:p>
          <a:p>
            <a:pPr>
              <a:buNone/>
            </a:pPr>
            <a:r>
              <a:rPr lang="fr-FR" sz="1200" b="1" dirty="0" smtClean="0"/>
              <a:t>II-  </a:t>
            </a:r>
            <a:r>
              <a:rPr lang="fr-FR" sz="1200" b="1" dirty="0" smtClean="0"/>
              <a:t>L’OSCE, la </a:t>
            </a:r>
            <a:r>
              <a:rPr lang="fr-FR" sz="1200" b="1" dirty="0" smtClean="0"/>
              <a:t>Francophonie, le Commonwealth et les droits fondamentaux</a:t>
            </a:r>
            <a:br>
              <a:rPr lang="fr-FR" sz="1200" b="1" dirty="0" smtClean="0"/>
            </a:br>
            <a:r>
              <a:rPr lang="fr-FR" sz="1200" dirty="0" smtClean="0"/>
              <a:t/>
            </a:r>
            <a:br>
              <a:rPr lang="fr-FR" sz="1200" dirty="0" smtClean="0"/>
            </a:br>
            <a:r>
              <a:rPr lang="fr-FR" sz="1200" dirty="0" smtClean="0"/>
              <a:t>A-</a:t>
            </a:r>
            <a:r>
              <a:rPr lang="fr-FR" sz="1200" dirty="0" smtClean="0"/>
              <a:t> L’Organisation pour la sécurité et la coopération en Europe (OSCE) et les droits fondamentaux</a:t>
            </a:r>
            <a:r>
              <a:rPr lang="fr-CA" sz="1200" dirty="0" smtClean="0"/>
              <a:t/>
            </a:r>
            <a:br>
              <a:rPr lang="fr-CA" sz="1200" dirty="0" smtClean="0"/>
            </a:br>
            <a:r>
              <a:rPr lang="fr-FR" sz="1200" dirty="0" smtClean="0"/>
              <a:t>B</a:t>
            </a:r>
            <a:r>
              <a:rPr lang="fr-FR" sz="1200" dirty="0" smtClean="0"/>
              <a:t>- </a:t>
            </a:r>
            <a:r>
              <a:rPr lang="fr-FR" sz="1200" dirty="0" smtClean="0"/>
              <a:t>La Francophonie, le Commonwealth et les droits fondamentaux</a:t>
            </a:r>
            <a:endParaRPr lang="fr-CA" sz="1200" dirty="0" smtClean="0"/>
          </a:p>
          <a:p>
            <a:pPr algn="ctr">
              <a:buNone/>
            </a:pPr>
            <a:r>
              <a:rPr lang="fr-CA" sz="1100" b="1" dirty="0" smtClean="0"/>
              <a:t>PROGRAMME DE LECTURES</a:t>
            </a:r>
            <a:endParaRPr lang="fr-CA" sz="1100" dirty="0" smtClean="0"/>
          </a:p>
          <a:p>
            <a:pPr>
              <a:buNone/>
            </a:pPr>
            <a:r>
              <a:rPr lang="fr-FR" sz="1100" i="1" dirty="0" smtClean="0"/>
              <a:t>Lectures </a:t>
            </a:r>
            <a:r>
              <a:rPr lang="fr-FR" sz="1100" i="1" dirty="0" smtClean="0"/>
              <a:t>obligatoires</a:t>
            </a:r>
            <a:r>
              <a:rPr lang="fr-FR" sz="1100" dirty="0" smtClean="0"/>
              <a:t> :</a:t>
            </a:r>
            <a:endParaRPr lang="fr-CA" sz="1100" dirty="0" smtClean="0"/>
          </a:p>
          <a:p>
            <a:pPr>
              <a:buNone/>
            </a:pPr>
            <a:r>
              <a:rPr lang="fr-FR" sz="1100" dirty="0" smtClean="0"/>
              <a:t>	Document </a:t>
            </a:r>
            <a:r>
              <a:rPr lang="fr-CA" sz="1100" dirty="0" smtClean="0"/>
              <a:t>n</a:t>
            </a:r>
            <a:r>
              <a:rPr lang="fr-CA" sz="1100" baseline="30000" dirty="0" smtClean="0"/>
              <a:t>o </a:t>
            </a:r>
            <a:r>
              <a:rPr lang="fr-FR" sz="1100" dirty="0" smtClean="0"/>
              <a:t>99 </a:t>
            </a:r>
            <a:r>
              <a:rPr lang="fr-CA" sz="1100" dirty="0" smtClean="0"/>
              <a:t>: </a:t>
            </a:r>
            <a:r>
              <a:rPr lang="fr-FR" sz="1100" b="1" i="1" u="sng" dirty="0" smtClean="0">
                <a:hlinkClick r:id="rId2"/>
              </a:rPr>
              <a:t>Charte </a:t>
            </a:r>
            <a:r>
              <a:rPr lang="fr-FR" sz="1100" b="1" i="1" u="sng" dirty="0" smtClean="0">
                <a:hlinkClick r:id="rId2"/>
              </a:rPr>
              <a:t>africaine des droits de l'Homme et des </a:t>
            </a:r>
            <a:r>
              <a:rPr lang="fr-FR" sz="1100" b="1" i="1" u="sng" dirty="0" smtClean="0">
                <a:hlinkClick r:id="rId2"/>
              </a:rPr>
              <a:t>peuples</a:t>
            </a:r>
            <a:r>
              <a:rPr lang="fr-CA" sz="1100" b="1" i="1" u="sng" dirty="0" smtClean="0"/>
              <a:t/>
            </a:r>
            <a:br>
              <a:rPr lang="fr-CA" sz="1100" b="1" i="1" u="sng" dirty="0" smtClean="0"/>
            </a:br>
            <a:r>
              <a:rPr lang="fr-CA" sz="1100" dirty="0" smtClean="0"/>
              <a:t>Document </a:t>
            </a:r>
            <a:r>
              <a:rPr lang="fr-CA" sz="1100" dirty="0" smtClean="0"/>
              <a:t>n</a:t>
            </a:r>
            <a:r>
              <a:rPr lang="fr-CA" sz="1100" baseline="30000" dirty="0" smtClean="0"/>
              <a:t>o</a:t>
            </a:r>
            <a:r>
              <a:rPr lang="fr-CA" sz="1100" dirty="0" smtClean="0"/>
              <a:t>105 : </a:t>
            </a:r>
            <a:r>
              <a:rPr lang="fr-CA" sz="1100" b="1" i="1" u="sng" dirty="0" smtClean="0">
                <a:hlinkClick r:id="rId3"/>
              </a:rPr>
              <a:t>Charte arabe des droits de </a:t>
            </a:r>
            <a:r>
              <a:rPr lang="fr-CA" sz="1100" b="1" i="1" u="sng" dirty="0" smtClean="0">
                <a:hlinkClick r:id="rId3"/>
              </a:rPr>
              <a:t>l’Homme</a:t>
            </a:r>
            <a:r>
              <a:rPr lang="fr-CA" sz="1100" b="1" i="1" u="sng" dirty="0" smtClean="0"/>
              <a:t/>
            </a:r>
            <a:br>
              <a:rPr lang="fr-CA" sz="1100" b="1" i="1" u="sng" dirty="0" smtClean="0"/>
            </a:br>
            <a:r>
              <a:rPr lang="fr-FR" sz="1100" dirty="0" smtClean="0"/>
              <a:t>Document </a:t>
            </a:r>
            <a:r>
              <a:rPr lang="fr-FR" sz="1100" dirty="0" smtClean="0"/>
              <a:t>n</a:t>
            </a:r>
            <a:r>
              <a:rPr lang="fr-FR" sz="1100" baseline="30000" dirty="0" smtClean="0"/>
              <a:t>o</a:t>
            </a:r>
            <a:r>
              <a:rPr lang="fr-FR" sz="1100" dirty="0" smtClean="0"/>
              <a:t> 107 </a:t>
            </a:r>
            <a:r>
              <a:rPr lang="fr-FR" sz="1100" dirty="0" smtClean="0"/>
              <a:t>:</a:t>
            </a:r>
            <a:r>
              <a:rPr lang="fr-FR" sz="1100" i="1" dirty="0" smtClean="0"/>
              <a:t> </a:t>
            </a:r>
            <a:r>
              <a:rPr lang="fr-FR" sz="1100" b="1" i="1" u="sng" dirty="0" smtClean="0">
                <a:hlinkClick r:id="rId4"/>
              </a:rPr>
              <a:t>Déclaration sur les droits de l’Homme en </a:t>
            </a:r>
            <a:r>
              <a:rPr lang="fr-FR" sz="1100" b="1" i="1" u="sng" dirty="0" smtClean="0">
                <a:hlinkClick r:id="rId4"/>
              </a:rPr>
              <a:t>Islam</a:t>
            </a:r>
            <a:r>
              <a:rPr lang="fr-CA" sz="1100" b="1" i="1" u="sng" dirty="0" smtClean="0"/>
              <a:t/>
            </a:r>
            <a:br>
              <a:rPr lang="fr-CA" sz="1100" b="1" i="1" u="sng" dirty="0" smtClean="0"/>
            </a:br>
            <a:r>
              <a:rPr lang="fr-FR" sz="1100" dirty="0" smtClean="0"/>
              <a:t>Document n</a:t>
            </a:r>
            <a:r>
              <a:rPr lang="fr-FR" sz="1100" baseline="30000" dirty="0" smtClean="0"/>
              <a:t>o</a:t>
            </a:r>
            <a:r>
              <a:rPr lang="fr-FR" sz="1100" dirty="0" smtClean="0"/>
              <a:t> 110 : </a:t>
            </a:r>
            <a:r>
              <a:rPr lang="fr-FR" sz="1100" b="1" i="1" u="sng" dirty="0" smtClean="0">
                <a:hlinkClick r:id="rId5"/>
              </a:rPr>
              <a:t>ASEAN Human Rights Declaration</a:t>
            </a:r>
            <a:r>
              <a:rPr lang="fr-CA" sz="1100" b="1" i="1" u="sng" dirty="0" smtClean="0"/>
              <a:t/>
            </a:r>
            <a:br>
              <a:rPr lang="fr-CA" sz="1100" b="1" i="1" u="sng" dirty="0" smtClean="0"/>
            </a:br>
            <a:r>
              <a:rPr lang="fr-FR" sz="1100" dirty="0" smtClean="0"/>
              <a:t>Document n</a:t>
            </a:r>
            <a:r>
              <a:rPr lang="fr-FR" sz="1100" baseline="30000" dirty="0" smtClean="0"/>
              <a:t>o</a:t>
            </a:r>
            <a:r>
              <a:rPr lang="fr-FR" sz="1100" dirty="0" smtClean="0"/>
              <a:t> 94 : </a:t>
            </a:r>
            <a:r>
              <a:rPr lang="fr-FR" sz="1100" i="1" dirty="0" smtClean="0"/>
              <a:t>Acte final d’Helsinki</a:t>
            </a:r>
            <a:endParaRPr lang="fr-CA" sz="1100" i="1" dirty="0" smtClean="0"/>
          </a:p>
          <a:p>
            <a:pPr>
              <a:buNone/>
            </a:pPr>
            <a:r>
              <a:rPr lang="fr-CA" sz="1100" i="1" dirty="0" smtClean="0"/>
              <a:t>Lectures optionnelles </a:t>
            </a:r>
            <a:r>
              <a:rPr lang="fr-CA" sz="1100" dirty="0" smtClean="0"/>
              <a:t>: </a:t>
            </a:r>
          </a:p>
          <a:p>
            <a:pPr algn="just">
              <a:buNone/>
            </a:pPr>
            <a:r>
              <a:rPr lang="fr-CA" sz="1100" dirty="0" smtClean="0"/>
              <a:t>	Document </a:t>
            </a:r>
            <a:r>
              <a:rPr lang="fr-CA" sz="1100" dirty="0" smtClean="0"/>
              <a:t>n</a:t>
            </a:r>
            <a:r>
              <a:rPr lang="fr-CA" sz="1100" baseline="30000" dirty="0" smtClean="0"/>
              <a:t>o</a:t>
            </a:r>
            <a:r>
              <a:rPr lang="fr-CA" sz="1100" dirty="0" smtClean="0"/>
              <a:t> 105.1 </a:t>
            </a:r>
            <a:r>
              <a:rPr lang="fr-CA" sz="1100" dirty="0" smtClean="0"/>
              <a:t>: </a:t>
            </a:r>
            <a:r>
              <a:rPr lang="fr-CA" sz="1100" b="1" i="1" u="sng" dirty="0" smtClean="0">
                <a:hlinkClick r:id="rId6"/>
              </a:rPr>
              <a:t>Traité révisé de la Communauté économique des États d’Afrique de </a:t>
            </a:r>
            <a:r>
              <a:rPr lang="fr-CA" sz="1100" b="1" i="1" u="sng" dirty="0" smtClean="0">
                <a:hlinkClick r:id="rId6"/>
              </a:rPr>
              <a:t>l’Ouest </a:t>
            </a:r>
            <a:r>
              <a:rPr lang="fr-CA" sz="1100" dirty="0" smtClean="0"/>
              <a:t>(préambule, art. 4 et 56) </a:t>
            </a:r>
            <a:r>
              <a:rPr lang="fr-CA" sz="1100" b="1" i="1" u="sng" dirty="0" smtClean="0">
                <a:hlinkClick r:id="rId6"/>
              </a:rPr>
              <a:t> </a:t>
            </a:r>
            <a:br>
              <a:rPr lang="fr-CA" sz="1100" b="1" i="1" u="sng" dirty="0" smtClean="0">
                <a:hlinkClick r:id="rId6"/>
              </a:rPr>
            </a:br>
            <a:r>
              <a:rPr lang="fr-CA" sz="1100" dirty="0" smtClean="0"/>
              <a:t>Document </a:t>
            </a:r>
            <a:r>
              <a:rPr lang="fr-CA" sz="1100" dirty="0" smtClean="0"/>
              <a:t>n</a:t>
            </a:r>
            <a:r>
              <a:rPr lang="fr-CA" sz="1100" baseline="30000" dirty="0" smtClean="0"/>
              <a:t>o</a:t>
            </a:r>
            <a:r>
              <a:rPr lang="fr-CA" sz="1100" dirty="0" smtClean="0"/>
              <a:t> 110.1</a:t>
            </a:r>
            <a:r>
              <a:rPr lang="fr-FR" sz="1100" dirty="0" smtClean="0"/>
              <a:t> </a:t>
            </a:r>
            <a:r>
              <a:rPr lang="fr-FR" sz="1100" dirty="0" smtClean="0"/>
              <a:t>:</a:t>
            </a:r>
            <a:r>
              <a:rPr lang="fr-FR" sz="1100" i="1" dirty="0" smtClean="0"/>
              <a:t> </a:t>
            </a:r>
            <a:r>
              <a:rPr lang="fr-FR" sz="1100" b="1" u="sng" dirty="0" smtClean="0">
                <a:hlinkClick r:id="rId7"/>
              </a:rPr>
              <a:t>OIF,</a:t>
            </a:r>
            <a:r>
              <a:rPr lang="fr-FR" sz="1100" b="1" i="1" u="sng" dirty="0" smtClean="0">
                <a:hlinkClick r:id="rId7"/>
              </a:rPr>
              <a:t> Déclaration de Bamako et Notes fixant les modalités pratiques et mécanismes de mise en œuvre des procédures du chapitre 5 de Déclaration de Bamako</a:t>
            </a:r>
            <a:r>
              <a:rPr lang="fr-FR" sz="1100" b="1" dirty="0" smtClean="0"/>
              <a:t> </a:t>
            </a:r>
            <a:r>
              <a:rPr lang="fr-CA" sz="1100" dirty="0" smtClean="0"/>
              <a:t/>
            </a:r>
            <a:br>
              <a:rPr lang="fr-CA" sz="1100" dirty="0" smtClean="0"/>
            </a:br>
            <a:r>
              <a:rPr lang="fr-CA" sz="1100" dirty="0" smtClean="0"/>
              <a:t>Document n</a:t>
            </a:r>
            <a:r>
              <a:rPr lang="fr-CA" sz="1100" baseline="30000" dirty="0" smtClean="0"/>
              <a:t>o</a:t>
            </a:r>
            <a:r>
              <a:rPr lang="fr-CA" sz="1100" dirty="0" smtClean="0"/>
              <a:t> </a:t>
            </a:r>
            <a:r>
              <a:rPr lang="fr-CA" sz="1100" dirty="0" smtClean="0"/>
              <a:t>110.2 : </a:t>
            </a:r>
            <a:r>
              <a:rPr lang="fr-FR" sz="1100" b="1" i="1" u="sng" dirty="0" smtClean="0">
                <a:hlinkClick r:id="rId8"/>
              </a:rPr>
              <a:t>Singapore Declaration of Commonwealth </a:t>
            </a:r>
            <a:r>
              <a:rPr lang="fr-FR" sz="1100" b="1" i="1" u="sng" dirty="0" smtClean="0">
                <a:hlinkClick r:id="rId8"/>
              </a:rPr>
              <a:t>Principles</a:t>
            </a:r>
            <a:r>
              <a:rPr lang="fr-CA" sz="1100" dirty="0" smtClean="0"/>
              <a:t/>
            </a:r>
            <a:br>
              <a:rPr lang="fr-CA" sz="1100" dirty="0" smtClean="0"/>
            </a:br>
            <a:r>
              <a:rPr lang="fr-CA" sz="1100" dirty="0" smtClean="0"/>
              <a:t>Document n</a:t>
            </a:r>
            <a:r>
              <a:rPr lang="fr-CA" sz="1100" baseline="30000" dirty="0" smtClean="0"/>
              <a:t>o</a:t>
            </a:r>
            <a:r>
              <a:rPr lang="fr-CA" sz="1100" dirty="0" smtClean="0"/>
              <a:t> </a:t>
            </a:r>
            <a:r>
              <a:rPr lang="fr-CA" sz="1100" dirty="0" smtClean="0"/>
              <a:t>110.3</a:t>
            </a:r>
            <a:r>
              <a:rPr lang="fr-FR" sz="1100" dirty="0" smtClean="0"/>
              <a:t> </a:t>
            </a:r>
            <a:r>
              <a:rPr lang="fr-FR" sz="1100" dirty="0" smtClean="0"/>
              <a:t>: </a:t>
            </a:r>
            <a:r>
              <a:rPr lang="fr-FR" sz="1100" b="1" i="1" u="sng" dirty="0" smtClean="0">
                <a:hlinkClick r:id="rId9"/>
              </a:rPr>
              <a:t>Commonwealth Minimum Standards on the Freedom of Expression, Association and Assembly</a:t>
            </a:r>
            <a:r>
              <a:rPr lang="fr-FR" sz="1100" u="sng" dirty="0" smtClean="0">
                <a:hlinkClick r:id="rId9"/>
              </a:rPr>
              <a:t> </a:t>
            </a:r>
            <a:r>
              <a:rPr lang="fr-FR" sz="1100" b="1" u="sng" dirty="0" smtClean="0">
                <a:hlinkClick r:id="rId9"/>
              </a:rPr>
              <a:t>(chapitre 4)</a:t>
            </a:r>
            <a:endParaRPr lang="fr-CA" sz="1100" dirty="0" smtClean="0"/>
          </a:p>
          <a:p>
            <a:pPr algn="ctr">
              <a:buNone/>
            </a:pPr>
            <a:endParaRPr lang="fr-CA" sz="1200" b="1"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7</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CA" sz="1100" dirty="0" smtClean="0"/>
              <a:t>Droit international et constitutionnel des droits fondamentaux</a:t>
            </a:r>
            <a:r>
              <a:rPr lang="fr-FR" sz="1100" dirty="0" smtClean="0"/>
              <a:t> », Cours n°</a:t>
            </a:r>
            <a:r>
              <a:rPr lang="fr-FR" sz="1100" dirty="0" smtClean="0"/>
              <a:t> 6</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866150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5736</TotalTime>
  <Words>2277</Words>
  <Application>Microsoft Office PowerPoint</Application>
  <PresentationFormat>Présentation à l'écran (4:3)</PresentationFormat>
  <Paragraphs>135</Paragraphs>
  <Slides>7</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7</vt:i4>
      </vt:variant>
    </vt:vector>
  </HeadingPairs>
  <TitlesOfParts>
    <vt:vector size="8" baseType="lpstr">
      <vt:lpstr>Origine</vt:lpstr>
      <vt:lpstr> Cours n° 6 Les systèmes européens de protection des droits fondamentaux</vt:lpstr>
      <vt:lpstr>Les systèmes européens de protection des droits fondamentaux Plan du cours 6 no  </vt:lpstr>
      <vt:lpstr>Les systèmes européens de protection des droits fondametnaux </vt:lpstr>
      <vt:lpstr>Les institutions spécialisées de l’ONU et les droits fondamentaux </vt:lpstr>
      <vt:lpstr>      Les institutions spécialisées de l’ONU et les droits fondamentaux</vt:lpstr>
      <vt:lpstr>Les institutions spécialisées de l’ONU et les droits fondamentaux </vt:lpstr>
      <vt:lpstr>Cours no 7 : L’Afrique, le monde arabe et islamique, l’Asie, l’OSCE, la Francophonie,  le Commonwealth et les droits fondamentaux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et intervention</dc:title>
  <dc:creator>François X</dc:creator>
  <cp:lastModifiedBy>Daniel Turp</cp:lastModifiedBy>
  <cp:revision>733</cp:revision>
  <dcterms:created xsi:type="dcterms:W3CDTF">2015-10-01T12:18:21Z</dcterms:created>
  <dcterms:modified xsi:type="dcterms:W3CDTF">2015-10-01T15:52:31Z</dcterms:modified>
</cp:coreProperties>
</file>