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6" r:id="rId3"/>
    <p:sldId id="258" r:id="rId4"/>
    <p:sldId id="267" r:id="rId5"/>
    <p:sldId id="260" r:id="rId6"/>
    <p:sldId id="261" r:id="rId7"/>
    <p:sldId id="268" r:id="rId8"/>
    <p:sldId id="262" r:id="rId9"/>
    <p:sldId id="263" r:id="rId10"/>
    <p:sldId id="269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620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977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930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393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8360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2253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87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63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77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805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194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212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600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9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153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005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8523-EA10-45F1-9A00-B494B7B9DC9D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BC0C2A-1898-465C-A21D-BD7E2F3124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758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ss9qkwmnvesf/?utm_campaign=share&amp;utm_medium=copy&amp;rc=ex0shar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152065&amp;pageIndex=0&amp;doclang=FR&amp;mode=req&amp;dir=&amp;occ=first&amp;part=1&amp;cid=187310" TargetMode="External"/><Relationship Id="rId2" Type="http://schemas.openxmlformats.org/officeDocument/2006/relationships/hyperlink" Target="http://hudoc.echr.coe.int/sites/fra/pages/search.aspx?i=001-1040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ite-de-lisbonne.fr/Traite_de_Lisbonne.php?Traite=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hii.org/sites/www.cathii.org/files/Indigenous-Women-BC-Canada-e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643944"/>
            <a:ext cx="7766936" cy="3754622"/>
          </a:xfrm>
        </p:spPr>
        <p:txBody>
          <a:bodyPr/>
          <a:lstStyle/>
          <a:p>
            <a:pPr algn="ctr"/>
            <a:r>
              <a:rPr lang="fr-CA" sz="4400" b="1" dirty="0"/>
              <a:t>Le système interaméricain de protection des droits fondamentaux</a:t>
            </a:r>
            <a:endParaRPr lang="fr-CA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532584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r-CA" sz="4000" dirty="0" smtClean="0"/>
              <a:t>DRT 3103 – COURS </a:t>
            </a:r>
            <a:r>
              <a:rPr lang="fr-CA" sz="4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963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666" y="411515"/>
            <a:ext cx="8596668" cy="1080000"/>
          </a:xfrm>
        </p:spPr>
        <p:txBody>
          <a:bodyPr>
            <a:noAutofit/>
          </a:bodyPr>
          <a:lstStyle/>
          <a:p>
            <a:pPr algn="ctr"/>
            <a:r>
              <a:rPr lang="fr-CA" sz="2800" dirty="0" smtClean="0"/>
              <a:t>III-</a:t>
            </a:r>
            <a:r>
              <a:rPr lang="fr-CA" sz="2800" dirty="0"/>
              <a:t> </a:t>
            </a:r>
            <a:r>
              <a:rPr lang="fr-CA" sz="2800" dirty="0" smtClean="0"/>
              <a:t>L’affaire </a:t>
            </a:r>
            <a:r>
              <a:rPr lang="fr-CA" sz="2800" i="1" dirty="0" smtClean="0"/>
              <a:t>Champ de coton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87711"/>
            <a:ext cx="8604000" cy="5270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  <a:hlinkClick r:id="rId2"/>
              </a:rPr>
              <a:t>http</a:t>
            </a:r>
            <a:r>
              <a:rPr lang="en-CA" sz="2000" dirty="0">
                <a:solidFill>
                  <a:schemeClr val="accent1"/>
                </a:solidFill>
                <a:latin typeface="+mj-lt"/>
                <a:ea typeface="+mj-ea"/>
                <a:cs typeface="+mj-cs"/>
                <a:hlinkClick r:id="rId2"/>
              </a:rPr>
              <a:t>://prezi.com/ss9qkwmnvesf/?</a:t>
            </a:r>
            <a:r>
              <a:rPr lang="en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  <a:hlinkClick r:id="rId2"/>
              </a:rPr>
              <a:t>utm_campaign=share&amp;utm_medium=copy&amp;rc=ex0share</a:t>
            </a:r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53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/>
          <a:lstStyle/>
          <a:p>
            <a:pPr algn="ctr"/>
            <a:r>
              <a:rPr lang="en-CA" dirty="0" smtClean="0"/>
              <a:t>PLAN PROCHAIN COURS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40000"/>
            <a:ext cx="8604000" cy="468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b="1" dirty="0"/>
              <a:t>Les systèmes européens de protection des droits fondamentaux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I- </a:t>
            </a:r>
            <a:r>
              <a:rPr lang="fr-CA" u="sng" dirty="0"/>
              <a:t>La protection des droits fondamentaux par le Conseil de </a:t>
            </a:r>
            <a:r>
              <a:rPr lang="fr-CA" u="sng" dirty="0" smtClean="0"/>
              <a:t>l’Europe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A</a:t>
            </a:r>
            <a:r>
              <a:rPr lang="fr-CA" dirty="0" smtClean="0"/>
              <a:t>- </a:t>
            </a:r>
            <a:r>
              <a:rPr lang="fr-CA" dirty="0"/>
              <a:t>Les normes de</a:t>
            </a:r>
            <a:r>
              <a:rPr lang="fr-CA" i="1" dirty="0"/>
              <a:t> </a:t>
            </a:r>
            <a:r>
              <a:rPr lang="fr-CA" dirty="0"/>
              <a:t>la </a:t>
            </a:r>
            <a:r>
              <a:rPr lang="fr-CA" i="1" dirty="0"/>
              <a:t>Convention européenne des droits de l’Homme</a:t>
            </a:r>
            <a:r>
              <a:rPr lang="fr-CA" dirty="0"/>
              <a:t>, de ses protocoles et des autres instruments adoptés par le Conseil de l’Europe </a:t>
            </a:r>
          </a:p>
          <a:p>
            <a:pPr marL="0" indent="0">
              <a:buNone/>
            </a:pPr>
            <a:r>
              <a:rPr lang="fr-CA" dirty="0" err="1" smtClean="0"/>
              <a:t>B-Les</a:t>
            </a:r>
            <a:r>
              <a:rPr lang="fr-CA" dirty="0" smtClean="0"/>
              <a:t> </a:t>
            </a:r>
            <a:r>
              <a:rPr lang="fr-CA" dirty="0"/>
              <a:t>mécanismes de mise en œuvre normes de</a:t>
            </a:r>
            <a:r>
              <a:rPr lang="fr-CA" i="1" dirty="0"/>
              <a:t> </a:t>
            </a:r>
            <a:r>
              <a:rPr lang="fr-CA" dirty="0"/>
              <a:t>la</a:t>
            </a:r>
            <a:r>
              <a:rPr lang="fr-CA" i="1" dirty="0"/>
              <a:t> Convention européenne des droits de l’Homme </a:t>
            </a:r>
            <a:r>
              <a:rPr lang="fr-CA" dirty="0"/>
              <a:t>et des autres</a:t>
            </a:r>
            <a:r>
              <a:rPr lang="fr-CA" i="1" dirty="0"/>
              <a:t> </a:t>
            </a:r>
            <a:r>
              <a:rPr lang="fr-CA" dirty="0"/>
              <a:t>traités adoptés par le Conseil de l’Europe</a:t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dirty="0"/>
              <a:t>II- </a:t>
            </a:r>
            <a:r>
              <a:rPr lang="fr-CA" u="sng" dirty="0"/>
              <a:t>La protection des droits fondamentaux dans l’Union </a:t>
            </a:r>
            <a:r>
              <a:rPr lang="fr-CA" u="sng" dirty="0" smtClean="0"/>
              <a:t>européenne</a:t>
            </a:r>
            <a:endParaRPr lang="fr-CA" dirty="0"/>
          </a:p>
          <a:p>
            <a:pPr marL="0" indent="0">
              <a:buNone/>
            </a:pPr>
            <a:r>
              <a:rPr lang="fr-CA" dirty="0" smtClean="0"/>
              <a:t>A- </a:t>
            </a:r>
            <a:r>
              <a:rPr lang="fr-CA" dirty="0"/>
              <a:t>Les normes du </a:t>
            </a:r>
            <a:r>
              <a:rPr lang="fr-CA" i="1" dirty="0"/>
              <a:t>Traité sur l’Union européenne</a:t>
            </a:r>
            <a:r>
              <a:rPr lang="fr-CA" dirty="0"/>
              <a:t> et de la </a:t>
            </a:r>
            <a:r>
              <a:rPr lang="fr-CA" i="1" dirty="0"/>
              <a:t>Charte des droits fondamentaux de l’Union </a:t>
            </a:r>
            <a:r>
              <a:rPr lang="fr-CA" i="1" dirty="0" smtClean="0"/>
              <a:t>européenne</a:t>
            </a:r>
            <a:endParaRPr lang="fr-CA" dirty="0"/>
          </a:p>
          <a:p>
            <a:pPr marL="0" indent="0">
              <a:buNone/>
            </a:pPr>
            <a:r>
              <a:rPr lang="fr-CA" dirty="0" smtClean="0"/>
              <a:t>B-</a:t>
            </a:r>
            <a:r>
              <a:rPr lang="fr-CA" dirty="0"/>
              <a:t> </a:t>
            </a:r>
            <a:r>
              <a:rPr lang="fr-CA" dirty="0" smtClean="0"/>
              <a:t>Les </a:t>
            </a:r>
            <a:r>
              <a:rPr lang="fr-CA" dirty="0"/>
              <a:t>mécanismes de mise en œuvre normes du </a:t>
            </a:r>
            <a:r>
              <a:rPr lang="fr-CA" i="1" dirty="0"/>
              <a:t>Traité sur l’Union européenne</a:t>
            </a:r>
            <a:r>
              <a:rPr lang="fr-CA" dirty="0"/>
              <a:t> et de la </a:t>
            </a:r>
            <a:r>
              <a:rPr lang="fr-CA" i="1" dirty="0"/>
              <a:t>Charte des droits fondamentaux de l’Union européenne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09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/>
          <a:lstStyle/>
          <a:p>
            <a:pPr algn="ctr"/>
            <a:r>
              <a:rPr lang="en-CA" dirty="0"/>
              <a:t>PROGRAMME DE LECTURES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39999"/>
            <a:ext cx="8604000" cy="52702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LECTURES OBLIGATOIRES</a:t>
            </a:r>
          </a:p>
          <a:p>
            <a:r>
              <a:rPr lang="fr-CA" i="1" dirty="0" smtClean="0"/>
              <a:t>Convention </a:t>
            </a:r>
            <a:r>
              <a:rPr lang="fr-CA" i="1" dirty="0"/>
              <a:t>européenne des droits de </a:t>
            </a:r>
            <a:r>
              <a:rPr lang="fr-CA" i="1" dirty="0" smtClean="0"/>
              <a:t>l’Homme </a:t>
            </a:r>
            <a:r>
              <a:rPr lang="fr-CA" dirty="0" smtClean="0"/>
              <a:t>(Recueil – Tome 2: Document 78)</a:t>
            </a:r>
            <a:endParaRPr lang="fr-CA" dirty="0"/>
          </a:p>
          <a:p>
            <a:r>
              <a:rPr lang="fr-CA" dirty="0" smtClean="0">
                <a:hlinkClick r:id="rId2"/>
              </a:rPr>
              <a:t>CEDH-</a:t>
            </a:r>
            <a:r>
              <a:rPr lang="fr-CA" i="1" dirty="0">
                <a:hlinkClick r:id="rId2"/>
              </a:rPr>
              <a:t> Affaire </a:t>
            </a:r>
            <a:r>
              <a:rPr lang="fr-CA" i="1" dirty="0" err="1">
                <a:hlinkClick r:id="rId2"/>
              </a:rPr>
              <a:t>Lautsi</a:t>
            </a:r>
            <a:r>
              <a:rPr lang="fr-CA" i="1" dirty="0">
                <a:hlinkClick r:id="rId2"/>
              </a:rPr>
              <a:t> c. Italie </a:t>
            </a:r>
            <a:r>
              <a:rPr lang="fr-CA" dirty="0">
                <a:hlinkClick r:id="rId2"/>
              </a:rPr>
              <a:t>(2011)</a:t>
            </a:r>
            <a:r>
              <a:rPr lang="fr-CA" u="sng" dirty="0"/>
              <a:t> </a:t>
            </a:r>
            <a:endParaRPr lang="fr-CA" dirty="0"/>
          </a:p>
          <a:p>
            <a:r>
              <a:rPr lang="fr-CA" i="1" dirty="0" smtClean="0"/>
              <a:t>Traité </a:t>
            </a:r>
            <a:r>
              <a:rPr lang="fr-CA" i="1" dirty="0"/>
              <a:t>sur l'Union européenne </a:t>
            </a:r>
            <a:r>
              <a:rPr lang="fr-CA" dirty="0"/>
              <a:t> (</a:t>
            </a:r>
            <a:r>
              <a:rPr lang="fr-CA" dirty="0" smtClean="0"/>
              <a:t>Extraits</a:t>
            </a:r>
            <a:r>
              <a:rPr lang="fr-CA" dirty="0"/>
              <a:t>) (Recueil – Tome 2: Document </a:t>
            </a:r>
            <a:r>
              <a:rPr lang="fr-CA" dirty="0" smtClean="0"/>
              <a:t>90)</a:t>
            </a:r>
          </a:p>
          <a:p>
            <a:r>
              <a:rPr lang="fr-CA" i="1" dirty="0" smtClean="0"/>
              <a:t>Charte </a:t>
            </a:r>
            <a:r>
              <a:rPr lang="fr-CA" i="1" dirty="0"/>
              <a:t>des droits fondamentaux de l'Union </a:t>
            </a:r>
            <a:r>
              <a:rPr lang="fr-CA" i="1" dirty="0" smtClean="0"/>
              <a:t>européenne </a:t>
            </a:r>
            <a:r>
              <a:rPr lang="fr-CA" dirty="0"/>
              <a:t>(Recueil – Tome 2: Document </a:t>
            </a:r>
            <a:r>
              <a:rPr lang="fr-CA" dirty="0" smtClean="0"/>
              <a:t>93)</a:t>
            </a:r>
            <a:endParaRPr lang="fr-CA" dirty="0"/>
          </a:p>
          <a:p>
            <a:r>
              <a:rPr lang="fr-CA" dirty="0" smtClean="0">
                <a:hlinkClick r:id="rId3"/>
              </a:rPr>
              <a:t>CJUE-</a:t>
            </a:r>
            <a:r>
              <a:rPr lang="fr-CA" dirty="0">
                <a:hlinkClick r:id="rId3"/>
              </a:rPr>
              <a:t> </a:t>
            </a:r>
            <a:r>
              <a:rPr lang="fr-CA" i="1" dirty="0">
                <a:hlinkClick r:id="rId3"/>
              </a:rPr>
              <a:t>Affaire Google Spain</a:t>
            </a:r>
            <a:r>
              <a:rPr lang="fr-CA" dirty="0">
                <a:hlinkClick r:id="rId3"/>
              </a:rPr>
              <a:t> c. </a:t>
            </a:r>
            <a:r>
              <a:rPr lang="fr-CA" i="1" dirty="0" err="1">
                <a:hlinkClick r:id="rId3"/>
              </a:rPr>
              <a:t>Agencia</a:t>
            </a:r>
            <a:r>
              <a:rPr lang="fr-CA" i="1" dirty="0">
                <a:hlinkClick r:id="rId3"/>
              </a:rPr>
              <a:t> </a:t>
            </a:r>
            <a:r>
              <a:rPr lang="fr-CA" i="1" dirty="0" err="1">
                <a:hlinkClick r:id="rId3"/>
              </a:rPr>
              <a:t>Española</a:t>
            </a:r>
            <a:r>
              <a:rPr lang="fr-CA" i="1" dirty="0">
                <a:hlinkClick r:id="rId3"/>
              </a:rPr>
              <a:t> de </a:t>
            </a:r>
            <a:r>
              <a:rPr lang="fr-CA" i="1" dirty="0" err="1">
                <a:hlinkClick r:id="rId3"/>
              </a:rPr>
              <a:t>Protección</a:t>
            </a:r>
            <a:r>
              <a:rPr lang="fr-CA" i="1" dirty="0">
                <a:hlinkClick r:id="rId3"/>
              </a:rPr>
              <a:t> de </a:t>
            </a:r>
            <a:r>
              <a:rPr lang="fr-CA" i="1" dirty="0" err="1">
                <a:hlinkClick r:id="rId3"/>
              </a:rPr>
              <a:t>Datos</a:t>
            </a:r>
            <a:r>
              <a:rPr lang="fr-CA" dirty="0">
                <a:hlinkClick r:id="rId3"/>
              </a:rPr>
              <a:t> (2014</a:t>
            </a:r>
            <a:r>
              <a:rPr lang="fr-CA" dirty="0" smtClean="0">
                <a:hlinkClick r:id="rId3"/>
              </a:rPr>
              <a:t>)</a:t>
            </a: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/>
              <a:t>LECTURES </a:t>
            </a:r>
            <a:r>
              <a:rPr lang="fr-CA" dirty="0" smtClean="0"/>
              <a:t>OPTIONNELLES</a:t>
            </a:r>
            <a:endParaRPr lang="fr-CA" dirty="0"/>
          </a:p>
          <a:p>
            <a:r>
              <a:rPr lang="fr-CA" i="1" dirty="0" smtClean="0"/>
              <a:t>Protocole </a:t>
            </a:r>
            <a:r>
              <a:rPr lang="fr-CA" i="1" dirty="0"/>
              <a:t>n</a:t>
            </a:r>
            <a:r>
              <a:rPr lang="fr-CA" i="1" baseline="30000" dirty="0"/>
              <a:t>o</a:t>
            </a:r>
            <a:r>
              <a:rPr lang="fr-CA" i="1" dirty="0"/>
              <a:t> 6 à la Convention européenne des droits de </a:t>
            </a:r>
            <a:r>
              <a:rPr lang="fr-CA" i="1" dirty="0" smtClean="0"/>
              <a:t>l’Homme </a:t>
            </a:r>
            <a:r>
              <a:rPr lang="fr-CA" dirty="0"/>
              <a:t>(Recueil – Tome 2: Document </a:t>
            </a:r>
            <a:r>
              <a:rPr lang="fr-CA" dirty="0" smtClean="0"/>
              <a:t>81)</a:t>
            </a:r>
            <a:endParaRPr lang="fr-CA" dirty="0"/>
          </a:p>
          <a:p>
            <a:r>
              <a:rPr lang="fr-CA" i="1" dirty="0" smtClean="0"/>
              <a:t>Protocole </a:t>
            </a:r>
            <a:r>
              <a:rPr lang="fr-CA" i="1" dirty="0"/>
              <a:t>n</a:t>
            </a:r>
            <a:r>
              <a:rPr lang="fr-CA" i="1" baseline="30000" dirty="0"/>
              <a:t>o</a:t>
            </a:r>
            <a:r>
              <a:rPr lang="fr-CA" i="1" dirty="0"/>
              <a:t> 13 à la Convention européenne des droits de </a:t>
            </a:r>
            <a:r>
              <a:rPr lang="fr-CA" i="1" dirty="0" smtClean="0"/>
              <a:t>l’Homme </a:t>
            </a:r>
            <a:r>
              <a:rPr lang="fr-CA" dirty="0"/>
              <a:t>(Recueil – Tome 2: Document </a:t>
            </a:r>
            <a:r>
              <a:rPr lang="fr-CA" dirty="0" smtClean="0"/>
              <a:t>84)</a:t>
            </a:r>
            <a:endParaRPr lang="fr-CA" dirty="0"/>
          </a:p>
          <a:p>
            <a:r>
              <a:rPr lang="fr-CA" i="1" dirty="0" smtClean="0"/>
              <a:t>Charte </a:t>
            </a:r>
            <a:r>
              <a:rPr lang="fr-CA" i="1" dirty="0"/>
              <a:t>sociale européenne </a:t>
            </a:r>
            <a:r>
              <a:rPr lang="fr-CA" i="1" dirty="0" smtClean="0"/>
              <a:t>révisée </a:t>
            </a:r>
            <a:r>
              <a:rPr lang="fr-CA" dirty="0"/>
              <a:t>(Recueil – Tome 2: Document </a:t>
            </a:r>
            <a:r>
              <a:rPr lang="fr-CA" dirty="0" smtClean="0"/>
              <a:t>87)</a:t>
            </a:r>
            <a:endParaRPr lang="fr-CA" dirty="0"/>
          </a:p>
          <a:p>
            <a:r>
              <a:rPr lang="fr-CA" i="1" dirty="0" smtClean="0"/>
              <a:t>Convention-cadre </a:t>
            </a:r>
            <a:r>
              <a:rPr lang="fr-CA" i="1" dirty="0"/>
              <a:t>pour la protection des minorités </a:t>
            </a:r>
            <a:r>
              <a:rPr lang="fr-CA" i="1" dirty="0" smtClean="0"/>
              <a:t>nationales </a:t>
            </a:r>
            <a:r>
              <a:rPr lang="fr-CA" dirty="0"/>
              <a:t>(Recueil – Tome 2: Document </a:t>
            </a:r>
            <a:r>
              <a:rPr lang="fr-CA" dirty="0" smtClean="0"/>
              <a:t>89)</a:t>
            </a:r>
            <a:endParaRPr lang="fr-CA" dirty="0"/>
          </a:p>
          <a:p>
            <a:r>
              <a:rPr lang="fr-CA" i="1" dirty="0">
                <a:hlinkClick r:id="rId4"/>
              </a:rPr>
              <a:t>Protocole relatif à l'adhésion de l'Union européenne à la Convention européenne</a:t>
            </a:r>
            <a:r>
              <a:rPr lang="fr-CA" i="1" dirty="0"/>
              <a:t>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579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/>
          <a:lstStyle/>
          <a:p>
            <a:pPr algn="ctr"/>
            <a:r>
              <a:rPr lang="en-CA" dirty="0"/>
              <a:t>PROGRAMME DE LECTURES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39999"/>
            <a:ext cx="8604000" cy="52702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LECTURES OBLIGATOIRES</a:t>
            </a:r>
          </a:p>
          <a:p>
            <a:r>
              <a:rPr lang="fr-CA" i="1" dirty="0" smtClean="0"/>
              <a:t>Charte </a:t>
            </a:r>
            <a:r>
              <a:rPr lang="fr-CA" i="1" dirty="0"/>
              <a:t>de l’Organisation des États </a:t>
            </a:r>
            <a:r>
              <a:rPr lang="fr-CA" i="1" dirty="0" smtClean="0"/>
              <a:t>américains (Recueil – Tome 2: Document 68)</a:t>
            </a:r>
          </a:p>
          <a:p>
            <a:r>
              <a:rPr lang="fr-CA" i="1" dirty="0" smtClean="0"/>
              <a:t>Déclaration </a:t>
            </a:r>
            <a:r>
              <a:rPr lang="fr-CA" i="1" dirty="0"/>
              <a:t>américaine des droits et devoirs de l'Homme (Recueil – Tome 2: Document </a:t>
            </a:r>
            <a:r>
              <a:rPr lang="fr-CA" i="1" dirty="0" smtClean="0"/>
              <a:t>69)</a:t>
            </a:r>
            <a:endParaRPr lang="fr-CA" dirty="0"/>
          </a:p>
          <a:p>
            <a:r>
              <a:rPr lang="fr-CA" i="1" dirty="0" smtClean="0"/>
              <a:t>Convention </a:t>
            </a:r>
            <a:r>
              <a:rPr lang="fr-CA" i="1" dirty="0"/>
              <a:t>américaine des droits de l'Homme (Recueil – Tome 2: Document </a:t>
            </a:r>
            <a:r>
              <a:rPr lang="fr-CA" i="1" dirty="0" smtClean="0"/>
              <a:t>70)</a:t>
            </a:r>
            <a:endParaRPr lang="fr-CA" dirty="0"/>
          </a:p>
          <a:p>
            <a:r>
              <a:rPr lang="fr-CA" i="1" dirty="0" smtClean="0"/>
              <a:t>Protocole </a:t>
            </a:r>
            <a:r>
              <a:rPr lang="fr-CA" i="1" dirty="0"/>
              <a:t>à la Convention américaine traitant des droits économiques, sociaux et culturels (Recueil – Tome 2: Document </a:t>
            </a:r>
            <a:r>
              <a:rPr lang="fr-CA" i="1" dirty="0" smtClean="0"/>
              <a:t>71)</a:t>
            </a:r>
            <a:endParaRPr lang="fr-CA" dirty="0"/>
          </a:p>
          <a:p>
            <a:r>
              <a:rPr lang="fr-CA" i="1" dirty="0" smtClean="0"/>
              <a:t>Affaire Champ de coton: Case </a:t>
            </a:r>
            <a:r>
              <a:rPr lang="fr-CA" i="1" dirty="0"/>
              <a:t>of González et al. (« Cotton Field ») v. Mexico, </a:t>
            </a:r>
            <a:r>
              <a:rPr lang="fr-CA" dirty="0"/>
              <a:t>Cour interaméricaine des droits de l’homme, </a:t>
            </a:r>
            <a:r>
              <a:rPr lang="fr-CA" dirty="0" err="1"/>
              <a:t>Series</a:t>
            </a:r>
            <a:r>
              <a:rPr lang="fr-CA" dirty="0"/>
              <a:t> C No. 205, (16 novembre 2009).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LECTURES OPTIONNELLES:</a:t>
            </a:r>
          </a:p>
          <a:p>
            <a:r>
              <a:rPr lang="fr-CA" i="1" dirty="0" smtClean="0"/>
              <a:t>Protocole </a:t>
            </a:r>
            <a:r>
              <a:rPr lang="fr-CA" i="1" dirty="0"/>
              <a:t>à la Convention américaine traitant de l’abolition de la peine de mort (Recueil – Tome 2: Document </a:t>
            </a:r>
            <a:r>
              <a:rPr lang="fr-CA" i="1" dirty="0" smtClean="0"/>
              <a:t>72)</a:t>
            </a:r>
          </a:p>
          <a:p>
            <a:r>
              <a:rPr lang="fr-CA" i="1" dirty="0"/>
              <a:t>Convention interaméricaine pour la prévention et la répression de la torture (Recueil – Tome 2: Document 73</a:t>
            </a:r>
            <a:r>
              <a:rPr lang="fr-CA" i="1" dirty="0" smtClean="0"/>
              <a:t>)</a:t>
            </a:r>
            <a:endParaRPr lang="fr-CA" dirty="0" smtClean="0"/>
          </a:p>
          <a:p>
            <a:r>
              <a:rPr lang="fr-CA" i="1" dirty="0" smtClean="0"/>
              <a:t>Convention </a:t>
            </a:r>
            <a:r>
              <a:rPr lang="fr-CA" i="1" dirty="0"/>
              <a:t>interaméricaine sur la </a:t>
            </a:r>
            <a:r>
              <a:rPr lang="fr-CA" i="1" dirty="0" smtClean="0"/>
              <a:t>prévention, la sanction et l’élimination de la violence contre </a:t>
            </a:r>
            <a:r>
              <a:rPr lang="fr-CA" i="1" dirty="0"/>
              <a:t>la femme  (Recueil – Tome 2: Document </a:t>
            </a:r>
            <a:r>
              <a:rPr lang="fr-CA" i="1" dirty="0" smtClean="0"/>
              <a:t>74)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585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/>
          <a:lstStyle/>
          <a:p>
            <a:pPr algn="ctr"/>
            <a:r>
              <a:rPr lang="en-CA" dirty="0" smtClean="0"/>
              <a:t>PLAN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40000"/>
            <a:ext cx="8604000" cy="4680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CA" u="sng" dirty="0" smtClean="0"/>
              <a:t>Introduction au système interaméricain des droits fondamentaux</a:t>
            </a:r>
          </a:p>
          <a:p>
            <a:pPr marL="0" indent="0">
              <a:spcBef>
                <a:spcPts val="0"/>
              </a:spcBef>
              <a:buNone/>
            </a:pPr>
            <a:endParaRPr lang="fr-CA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CA" dirty="0" smtClean="0"/>
              <a:t>I-</a:t>
            </a:r>
            <a:r>
              <a:rPr lang="fr-CA" dirty="0"/>
              <a:t> </a:t>
            </a:r>
            <a:r>
              <a:rPr lang="fr-CA" u="sng" dirty="0"/>
              <a:t>Les normes interaméricaines de protection des droits fondamentaux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A- </a:t>
            </a:r>
            <a:r>
              <a:rPr lang="fr-CA" dirty="0"/>
              <a:t>Les normes de</a:t>
            </a:r>
            <a:r>
              <a:rPr lang="fr-CA" i="1" dirty="0"/>
              <a:t> </a:t>
            </a:r>
            <a:r>
              <a:rPr lang="fr-CA" dirty="0"/>
              <a:t>la</a:t>
            </a:r>
            <a:r>
              <a:rPr lang="fr-CA" i="1" dirty="0"/>
              <a:t> Déclaration américaine des droits et devoirs de l'Homme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B- </a:t>
            </a:r>
            <a:r>
              <a:rPr lang="fr-CA" dirty="0"/>
              <a:t>Les normes de</a:t>
            </a:r>
            <a:r>
              <a:rPr lang="fr-CA" i="1" dirty="0"/>
              <a:t> </a:t>
            </a:r>
            <a:r>
              <a:rPr lang="fr-CA" dirty="0"/>
              <a:t>la</a:t>
            </a:r>
            <a:r>
              <a:rPr lang="fr-CA" i="1" dirty="0"/>
              <a:t> Convention interaméricaine des droits de l'Homme</a:t>
            </a:r>
            <a:r>
              <a:rPr lang="fr-CA" dirty="0"/>
              <a:t>, de ses protocoles et des autres traités interaméricains relatifs aux droits </a:t>
            </a:r>
            <a:r>
              <a:rPr lang="fr-CA" dirty="0" smtClean="0"/>
              <a:t>fondamentaux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dirty="0"/>
              <a:t>II- </a:t>
            </a:r>
            <a:r>
              <a:rPr lang="fr-CA" u="sng" dirty="0"/>
              <a:t>Les mécanismes de mise en œuvre des normes interaméricaines de protection des droits fondamentaux</a:t>
            </a:r>
            <a:endParaRPr lang="fr-CA" dirty="0"/>
          </a:p>
          <a:p>
            <a:pPr marL="0" indent="0">
              <a:spcBef>
                <a:spcPts val="0"/>
              </a:spcBef>
              <a:buNone/>
            </a:pPr>
            <a:r>
              <a:rPr lang="fr-CA" dirty="0" smtClean="0"/>
              <a:t>A- </a:t>
            </a:r>
            <a:r>
              <a:rPr lang="fr-CA" dirty="0"/>
              <a:t>Les mécanismes de mise en </a:t>
            </a:r>
            <a:r>
              <a:rPr lang="fr-CA" dirty="0" smtClean="0"/>
              <a:t>œuvre </a:t>
            </a:r>
            <a:r>
              <a:rPr lang="fr-CA" dirty="0"/>
              <a:t>de </a:t>
            </a:r>
            <a:r>
              <a:rPr lang="fr-CA" i="1" dirty="0"/>
              <a:t>la</a:t>
            </a:r>
            <a:r>
              <a:rPr lang="fr-CA" dirty="0"/>
              <a:t> </a:t>
            </a:r>
            <a:r>
              <a:rPr lang="fr-CA" i="1" dirty="0"/>
              <a:t>Déclaration américaine des droits et devoirs de l'Homme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B- </a:t>
            </a:r>
            <a:r>
              <a:rPr lang="fr-CA" dirty="0"/>
              <a:t>Les mécanismes de mise en </a:t>
            </a:r>
            <a:r>
              <a:rPr lang="fr-CA" dirty="0" smtClean="0"/>
              <a:t>œuvre </a:t>
            </a:r>
            <a:r>
              <a:rPr lang="fr-CA" dirty="0"/>
              <a:t>de </a:t>
            </a:r>
            <a:r>
              <a:rPr lang="fr-CA" i="1" dirty="0"/>
              <a:t>la Convention américaine des droits de l'Homme</a:t>
            </a:r>
            <a:r>
              <a:rPr lang="fr-CA" dirty="0"/>
              <a:t> et des autres traités interaméricains relatifs aux droits </a:t>
            </a:r>
            <a:r>
              <a:rPr lang="fr-CA" dirty="0" smtClean="0"/>
              <a:t>fondamentaux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0" indent="0">
              <a:spcBef>
                <a:spcPts val="0"/>
              </a:spcBef>
              <a:buNone/>
            </a:pPr>
            <a:r>
              <a:rPr lang="fr-CA" u="sng" dirty="0" smtClean="0"/>
              <a:t>III – L’affaire </a:t>
            </a:r>
            <a:r>
              <a:rPr lang="fr-CA" i="1" u="sng" dirty="0" smtClean="0"/>
              <a:t>Gonzalez et autres c. Mexique « Champ de coton »</a:t>
            </a:r>
            <a:endParaRPr lang="fr-CA" u="sng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88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Introduction au système interaméricain des droits fondamentaux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39999"/>
            <a:ext cx="8604000" cy="5270289"/>
          </a:xfrm>
        </p:spPr>
        <p:txBody>
          <a:bodyPr>
            <a:normAutofit/>
          </a:bodyPr>
          <a:lstStyle/>
          <a:p>
            <a:r>
              <a:rPr lang="en-CA" sz="2000" dirty="0" err="1" smtClean="0"/>
              <a:t>Charte</a:t>
            </a:r>
            <a:r>
              <a:rPr lang="en-CA" sz="2000" dirty="0" smtClean="0"/>
              <a:t> de Bogota </a:t>
            </a:r>
            <a:r>
              <a:rPr lang="en-CA" sz="2000" dirty="0" err="1" smtClean="0"/>
              <a:t>créant</a:t>
            </a:r>
            <a:r>
              <a:rPr lang="en-CA" sz="2000" dirty="0" smtClean="0"/>
              <a:t> </a:t>
            </a:r>
            <a:r>
              <a:rPr lang="en-CA" sz="2000" dirty="0" err="1" smtClean="0"/>
              <a:t>l’OEA</a:t>
            </a:r>
            <a:r>
              <a:rPr lang="en-CA" sz="2000" dirty="0" smtClean="0"/>
              <a:t> (30 </a:t>
            </a:r>
            <a:r>
              <a:rPr lang="en-CA" sz="2000" dirty="0" err="1" smtClean="0"/>
              <a:t>avril</a:t>
            </a:r>
            <a:r>
              <a:rPr lang="en-CA" sz="2000" dirty="0" smtClean="0"/>
              <a:t> 1948)</a:t>
            </a:r>
          </a:p>
          <a:p>
            <a:r>
              <a:rPr lang="en-CA" sz="2000" dirty="0" smtClean="0"/>
              <a:t>35 </a:t>
            </a:r>
            <a:r>
              <a:rPr lang="en-CA" sz="2000" dirty="0" err="1" smtClean="0"/>
              <a:t>États</a:t>
            </a:r>
            <a:r>
              <a:rPr lang="en-CA" sz="2000" dirty="0" smtClean="0"/>
              <a:t> </a:t>
            </a:r>
            <a:r>
              <a:rPr lang="en-CA" sz="2000" dirty="0" err="1" smtClean="0"/>
              <a:t>membres</a:t>
            </a:r>
            <a:endParaRPr lang="en-CA" sz="2000" dirty="0" smtClean="0"/>
          </a:p>
          <a:p>
            <a:r>
              <a:rPr lang="fr-CA" sz="2000" dirty="0" smtClean="0"/>
              <a:t>Article 3</a:t>
            </a:r>
            <a:r>
              <a:rPr lang="fr-CA" sz="2000" dirty="0"/>
              <a:t> </a:t>
            </a:r>
            <a:r>
              <a:rPr lang="fr-CA" sz="2000" dirty="0" smtClean="0"/>
              <a:t>[…]</a:t>
            </a:r>
            <a:endParaRPr lang="fr-CA" sz="2000" dirty="0"/>
          </a:p>
          <a:p>
            <a:pPr marL="0" indent="0">
              <a:buNone/>
            </a:pPr>
            <a:r>
              <a:rPr lang="fr-CA" sz="2000" dirty="0"/>
              <a:t>	</a:t>
            </a:r>
            <a:r>
              <a:rPr lang="fr-CA" sz="2000" dirty="0" smtClean="0"/>
              <a:t>Les </a:t>
            </a:r>
            <a:r>
              <a:rPr lang="fr-CA" sz="2000" dirty="0" err="1"/>
              <a:t>Etats</a:t>
            </a:r>
            <a:r>
              <a:rPr lang="fr-CA" sz="2000" dirty="0"/>
              <a:t> américains proclament les droits fondamentaux de la </a:t>
            </a:r>
            <a:r>
              <a:rPr lang="fr-CA" sz="2000" dirty="0" smtClean="0"/>
              <a:t>	personne </a:t>
            </a:r>
            <a:r>
              <a:rPr lang="fr-CA" sz="2000" dirty="0"/>
              <a:t>humaine sans aucune distinction de race, de nationalité, de </a:t>
            </a:r>
            <a:r>
              <a:rPr lang="fr-CA" sz="2000" dirty="0" smtClean="0"/>
              <a:t>	religion </a:t>
            </a:r>
            <a:r>
              <a:rPr lang="fr-CA" sz="2000" dirty="0"/>
              <a:t>ou de sexe; </a:t>
            </a:r>
            <a:r>
              <a:rPr lang="fr-CA" sz="2000" dirty="0" smtClean="0"/>
              <a:t>[…]</a:t>
            </a:r>
          </a:p>
          <a:p>
            <a:r>
              <a:rPr lang="fr-CA" sz="2000" dirty="0" smtClean="0"/>
              <a:t>À l’origine, aucune institution spécialisée en matière des droits fondamentaux</a:t>
            </a:r>
            <a:endParaRPr lang="fr-CA" sz="2000" dirty="0"/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02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I- Les normes interaméricaines de protection des droits fondamentaux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39999"/>
            <a:ext cx="8604000" cy="5270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A- 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 normes de la </a:t>
            </a:r>
            <a:r>
              <a:rPr lang="fr-CA" sz="20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Déclaration américaine des droits et devoirs de </a:t>
            </a:r>
            <a:r>
              <a:rPr lang="fr-CA" sz="20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l'Homme</a:t>
            </a:r>
            <a:endParaRPr lang="fr-CA" sz="2000" i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en-CA" sz="2000" dirty="0" smtClean="0"/>
              <a:t>2 </a:t>
            </a:r>
            <a:r>
              <a:rPr lang="en-CA" sz="2000" dirty="0" err="1" smtClean="0"/>
              <a:t>mai</a:t>
            </a:r>
            <a:r>
              <a:rPr lang="en-CA" sz="2000" dirty="0" smtClean="0"/>
              <a:t> 1948 </a:t>
            </a:r>
          </a:p>
          <a:p>
            <a:r>
              <a:rPr lang="en-CA" sz="2000" dirty="0" err="1" smtClean="0"/>
              <a:t>Évolution</a:t>
            </a:r>
            <a:r>
              <a:rPr lang="en-CA" sz="2000" dirty="0" smtClean="0"/>
              <a:t> de non </a:t>
            </a:r>
            <a:r>
              <a:rPr lang="en-CA" sz="2000" dirty="0" err="1" smtClean="0"/>
              <a:t>contraignante</a:t>
            </a:r>
            <a:r>
              <a:rPr lang="en-CA" sz="2000" dirty="0" smtClean="0"/>
              <a:t> à </a:t>
            </a:r>
            <a:r>
              <a:rPr lang="en-CA" sz="2000" dirty="0" err="1" smtClean="0"/>
              <a:t>contraignante</a:t>
            </a:r>
            <a:endParaRPr lang="en-CA" sz="2000" dirty="0" smtClean="0"/>
          </a:p>
          <a:p>
            <a:r>
              <a:rPr lang="en-CA" sz="2000" dirty="0" smtClean="0"/>
              <a:t>Premier </a:t>
            </a:r>
            <a:r>
              <a:rPr lang="en-CA" sz="2000" dirty="0" err="1" smtClean="0"/>
              <a:t>chapitre</a:t>
            </a:r>
            <a:r>
              <a:rPr lang="en-CA" sz="2000" dirty="0" smtClean="0"/>
              <a:t> sur les droits</a:t>
            </a:r>
          </a:p>
          <a:p>
            <a:pPr lvl="1"/>
            <a:r>
              <a:rPr lang="en-CA" dirty="0" smtClean="0"/>
              <a:t>Plus </a:t>
            </a:r>
            <a:r>
              <a:rPr lang="en-CA" dirty="0" err="1" smtClean="0"/>
              <a:t>axée</a:t>
            </a:r>
            <a:r>
              <a:rPr lang="en-CA" dirty="0" smtClean="0"/>
              <a:t> sur les droits ESC (ex: droit du travail)</a:t>
            </a:r>
          </a:p>
          <a:p>
            <a:r>
              <a:rPr lang="en-CA" sz="2000" dirty="0" err="1"/>
              <a:t>D</a:t>
            </a:r>
            <a:r>
              <a:rPr lang="en-CA" sz="2000" dirty="0" err="1" smtClean="0"/>
              <a:t>euxième</a:t>
            </a:r>
            <a:r>
              <a:rPr lang="en-CA" sz="2000" dirty="0" smtClean="0"/>
              <a:t> </a:t>
            </a:r>
            <a:r>
              <a:rPr lang="en-CA" sz="2000" dirty="0" err="1" smtClean="0"/>
              <a:t>chapitre</a:t>
            </a:r>
            <a:r>
              <a:rPr lang="en-CA" sz="2000" dirty="0" smtClean="0"/>
              <a:t> sur les devoirs</a:t>
            </a:r>
          </a:p>
          <a:p>
            <a:pPr lvl="1"/>
            <a:r>
              <a:rPr lang="en-CA" dirty="0" smtClean="0"/>
              <a:t>Devoir </a:t>
            </a:r>
            <a:r>
              <a:rPr lang="en-CA" dirty="0" err="1" smtClean="0"/>
              <a:t>envers</a:t>
            </a:r>
            <a:r>
              <a:rPr lang="en-CA" dirty="0" smtClean="0"/>
              <a:t> la </a:t>
            </a:r>
            <a:r>
              <a:rPr lang="en-CA" dirty="0" err="1" smtClean="0"/>
              <a:t>société</a:t>
            </a:r>
            <a:r>
              <a:rPr lang="en-CA" dirty="0" smtClean="0"/>
              <a:t>, </a:t>
            </a:r>
            <a:r>
              <a:rPr lang="en-CA" dirty="0" err="1" smtClean="0"/>
              <a:t>l’État</a:t>
            </a:r>
            <a:r>
              <a:rPr lang="en-CA" dirty="0" smtClean="0"/>
              <a:t>, la </a:t>
            </a:r>
            <a:r>
              <a:rPr lang="en-CA" dirty="0" err="1" smtClean="0"/>
              <a:t>famille</a:t>
            </a:r>
            <a:r>
              <a:rPr lang="en-CA" dirty="0" smtClean="0"/>
              <a:t>… </a:t>
            </a:r>
          </a:p>
          <a:p>
            <a:r>
              <a:rPr lang="en-CA" dirty="0" smtClean="0"/>
              <a:t>À </a:t>
            </a:r>
            <a:r>
              <a:rPr lang="en-CA" dirty="0" err="1" smtClean="0"/>
              <a:t>l’origine</a:t>
            </a:r>
            <a:r>
              <a:rPr lang="en-CA" dirty="0" smtClean="0"/>
              <a:t>, non </a:t>
            </a:r>
            <a:r>
              <a:rPr lang="en-CA" dirty="0" err="1" smtClean="0"/>
              <a:t>contraignante</a:t>
            </a:r>
            <a:r>
              <a:rPr lang="en-CA" dirty="0" smtClean="0"/>
              <a:t>. </a:t>
            </a:r>
            <a:r>
              <a:rPr lang="en-CA" dirty="0" err="1" smtClean="0"/>
              <a:t>Évolution</a:t>
            </a:r>
            <a:r>
              <a:rPr lang="en-CA" dirty="0" smtClean="0"/>
              <a:t> avec la CIDH</a:t>
            </a:r>
          </a:p>
          <a:p>
            <a:pPr lvl="1"/>
            <a:endParaRPr lang="en-CA" dirty="0" smtClean="0"/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81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I- Les normes interaméricaines de protection des droits fondamentaux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39999"/>
            <a:ext cx="8604000" cy="5270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 normes de la </a:t>
            </a:r>
            <a:r>
              <a:rPr lang="fr-CA" sz="20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Convention interaméricaine des droits de l'Homme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de ses protocoles et des autres traités interaméricains relatifs aux droits </a:t>
            </a: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fondamentaux</a:t>
            </a:r>
          </a:p>
          <a:p>
            <a:r>
              <a:rPr lang="en-CA" sz="2200" dirty="0" err="1"/>
              <a:t>Pacte</a:t>
            </a:r>
            <a:r>
              <a:rPr lang="en-CA" sz="2200" dirty="0"/>
              <a:t> de San José (1969). Entrée </a:t>
            </a:r>
            <a:r>
              <a:rPr lang="en-CA" sz="2200" dirty="0" err="1"/>
              <a:t>en</a:t>
            </a:r>
            <a:r>
              <a:rPr lang="en-CA" sz="2200" dirty="0"/>
              <a:t> </a:t>
            </a:r>
            <a:r>
              <a:rPr lang="en-CA" sz="2200" dirty="0" err="1"/>
              <a:t>vigueur</a:t>
            </a:r>
            <a:r>
              <a:rPr lang="en-CA" sz="2200" dirty="0"/>
              <a:t> </a:t>
            </a:r>
            <a:r>
              <a:rPr lang="en-CA" sz="2200" dirty="0" err="1"/>
              <a:t>en</a:t>
            </a:r>
            <a:r>
              <a:rPr lang="en-CA" sz="2200" dirty="0"/>
              <a:t> 1978</a:t>
            </a:r>
            <a:r>
              <a:rPr lang="en-CA" sz="2200" dirty="0" smtClean="0"/>
              <a:t>.</a:t>
            </a:r>
          </a:p>
          <a:p>
            <a:pPr lvl="1"/>
            <a:r>
              <a:rPr lang="en-CA" sz="2000" dirty="0" smtClean="0"/>
              <a:t>24 </a:t>
            </a:r>
            <a:r>
              <a:rPr lang="en-CA" sz="2000" dirty="0" err="1" smtClean="0"/>
              <a:t>États</a:t>
            </a:r>
            <a:r>
              <a:rPr lang="en-CA" sz="2000" dirty="0" smtClean="0"/>
              <a:t> parties </a:t>
            </a:r>
          </a:p>
          <a:p>
            <a:r>
              <a:rPr lang="en-CA" sz="2200" dirty="0" err="1" smtClean="0"/>
              <a:t>Chapitre</a:t>
            </a:r>
            <a:r>
              <a:rPr lang="en-CA" sz="2200" dirty="0" smtClean="0"/>
              <a:t> I: obligations des </a:t>
            </a:r>
            <a:r>
              <a:rPr lang="en-CA" sz="2200" dirty="0" err="1" smtClean="0"/>
              <a:t>États</a:t>
            </a:r>
            <a:endParaRPr lang="en-CA" sz="2200" dirty="0" smtClean="0"/>
          </a:p>
          <a:p>
            <a:r>
              <a:rPr lang="en-CA" sz="2200" dirty="0" err="1" smtClean="0"/>
              <a:t>Chapitre</a:t>
            </a:r>
            <a:r>
              <a:rPr lang="en-CA" sz="2200" dirty="0" smtClean="0"/>
              <a:t> 2: droits civils et </a:t>
            </a:r>
            <a:r>
              <a:rPr lang="en-CA" sz="2200" dirty="0" err="1" smtClean="0"/>
              <a:t>politiques</a:t>
            </a:r>
            <a:endParaRPr lang="en-CA" sz="2200" dirty="0" smtClean="0"/>
          </a:p>
          <a:p>
            <a:r>
              <a:rPr lang="en-CA" sz="2200" dirty="0" err="1" smtClean="0"/>
              <a:t>Chapitre</a:t>
            </a:r>
            <a:r>
              <a:rPr lang="en-CA" sz="2200" dirty="0" smtClean="0"/>
              <a:t> 3: droits </a:t>
            </a:r>
            <a:r>
              <a:rPr lang="en-CA" sz="2200" dirty="0" err="1" smtClean="0"/>
              <a:t>économiques</a:t>
            </a:r>
            <a:r>
              <a:rPr lang="en-CA" sz="2200" dirty="0" smtClean="0"/>
              <a:t>, </a:t>
            </a:r>
            <a:r>
              <a:rPr lang="en-CA" sz="2200" dirty="0" err="1" smtClean="0"/>
              <a:t>sociaux</a:t>
            </a:r>
            <a:r>
              <a:rPr lang="en-CA" sz="2200" dirty="0" smtClean="0"/>
              <a:t> et </a:t>
            </a:r>
            <a:r>
              <a:rPr lang="en-CA" sz="2200" dirty="0" err="1" smtClean="0"/>
              <a:t>culturels</a:t>
            </a:r>
            <a:endParaRPr lang="en-CA" sz="2200" dirty="0" smtClean="0"/>
          </a:p>
          <a:p>
            <a:r>
              <a:rPr lang="en-CA" sz="2200" dirty="0" err="1" smtClean="0"/>
              <a:t>Chapitre</a:t>
            </a:r>
            <a:r>
              <a:rPr lang="en-CA" sz="2200" dirty="0" smtClean="0"/>
              <a:t> 4: clause de </a:t>
            </a:r>
            <a:r>
              <a:rPr lang="en-CA" sz="2200" dirty="0" err="1" smtClean="0"/>
              <a:t>dérogation</a:t>
            </a:r>
            <a:r>
              <a:rPr lang="en-CA" sz="2200" dirty="0" smtClean="0"/>
              <a:t> et les droits intangibles</a:t>
            </a:r>
          </a:p>
          <a:p>
            <a:r>
              <a:rPr lang="en-CA" sz="2200" dirty="0" err="1" smtClean="0"/>
              <a:t>Chapitre</a:t>
            </a:r>
            <a:r>
              <a:rPr lang="en-CA" sz="2200" dirty="0" smtClean="0"/>
              <a:t> 5: devoirs</a:t>
            </a:r>
          </a:p>
          <a:p>
            <a:r>
              <a:rPr lang="en-CA" sz="2200" dirty="0" err="1" smtClean="0"/>
              <a:t>Chapitre</a:t>
            </a:r>
            <a:r>
              <a:rPr lang="en-CA" sz="2200" dirty="0" smtClean="0"/>
              <a:t> 6 et ss.: Commission et </a:t>
            </a:r>
            <a:r>
              <a:rPr lang="en-CA" sz="2200" dirty="0" err="1" smtClean="0"/>
              <a:t>Cour</a:t>
            </a:r>
            <a:r>
              <a:rPr lang="en-CA" sz="2200" dirty="0" smtClean="0"/>
              <a:t> </a:t>
            </a:r>
            <a:r>
              <a:rPr lang="en-CA" sz="2200" dirty="0" err="1" smtClean="0"/>
              <a:t>interaméricaine</a:t>
            </a:r>
            <a:endParaRPr lang="en-CA" sz="2400" dirty="0"/>
          </a:p>
          <a:p>
            <a:pPr indent="-285750"/>
            <a:endParaRPr lang="fr-CA" dirty="0"/>
          </a:p>
          <a:p>
            <a:pPr marL="57150" indent="0">
              <a:buNone/>
            </a:pPr>
            <a:endParaRPr lang="fr-CA" dirty="0"/>
          </a:p>
          <a:p>
            <a:endParaRPr lang="en-CA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68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000" y="360000"/>
            <a:ext cx="8596668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I- Les normes interaméricaines de protection des droits fondamentaux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39999"/>
            <a:ext cx="8604000" cy="52702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 normes de la </a:t>
            </a:r>
            <a:r>
              <a:rPr lang="fr-CA" sz="20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Convention interaméricaine des droits de l'Homme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de ses protocoles et des autres traités interaméricains relatifs aux droits </a:t>
            </a: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fondamentaux</a:t>
            </a:r>
          </a:p>
          <a:p>
            <a:r>
              <a:rPr lang="en-CA" sz="2200" dirty="0" err="1" smtClean="0"/>
              <a:t>Protocole</a:t>
            </a:r>
            <a:r>
              <a:rPr lang="en-CA" sz="2200" dirty="0" smtClean="0"/>
              <a:t> </a:t>
            </a:r>
            <a:r>
              <a:rPr lang="en-CA" sz="2200" dirty="0" err="1" smtClean="0"/>
              <a:t>additionnel</a:t>
            </a:r>
            <a:r>
              <a:rPr lang="en-CA" sz="2200" dirty="0" smtClean="0"/>
              <a:t> à la Convention relative aux droits de </a:t>
            </a:r>
            <a:r>
              <a:rPr lang="en-CA" sz="2200" dirty="0" err="1" smtClean="0"/>
              <a:t>l’homme</a:t>
            </a:r>
            <a:r>
              <a:rPr lang="en-CA" sz="2200" dirty="0" smtClean="0"/>
              <a:t> sur les droits </a:t>
            </a:r>
            <a:r>
              <a:rPr lang="en-CA" sz="2200" dirty="0" err="1" smtClean="0"/>
              <a:t>économiques</a:t>
            </a:r>
            <a:r>
              <a:rPr lang="en-CA" sz="2200" dirty="0" smtClean="0"/>
              <a:t> </a:t>
            </a:r>
            <a:r>
              <a:rPr lang="en-CA" sz="2200" dirty="0" err="1" smtClean="0"/>
              <a:t>sociaux</a:t>
            </a:r>
            <a:r>
              <a:rPr lang="en-CA" sz="2200" dirty="0" smtClean="0"/>
              <a:t> et </a:t>
            </a:r>
            <a:r>
              <a:rPr lang="en-CA" sz="2200" dirty="0" err="1" smtClean="0"/>
              <a:t>culturels</a:t>
            </a:r>
            <a:r>
              <a:rPr lang="en-CA" sz="2200" dirty="0" smtClean="0"/>
              <a:t> (1988)</a:t>
            </a:r>
          </a:p>
          <a:p>
            <a:pPr marL="742950" lvl="2" indent="-342900"/>
            <a:r>
              <a:rPr lang="en-CA" sz="2000" dirty="0" err="1" smtClean="0"/>
              <a:t>Certains</a:t>
            </a:r>
            <a:r>
              <a:rPr lang="en-CA" sz="2000" dirty="0" smtClean="0"/>
              <a:t> droits </a:t>
            </a:r>
            <a:r>
              <a:rPr lang="en-CA" sz="2000" dirty="0" err="1" smtClean="0"/>
              <a:t>sont</a:t>
            </a:r>
            <a:r>
              <a:rPr lang="en-CA" sz="2000" dirty="0" smtClean="0"/>
              <a:t> </a:t>
            </a:r>
            <a:r>
              <a:rPr lang="en-CA" sz="2000" dirty="0" err="1" smtClean="0"/>
              <a:t>justiciables</a:t>
            </a:r>
            <a:endParaRPr lang="en-CA" sz="2000" dirty="0" smtClean="0"/>
          </a:p>
          <a:p>
            <a:r>
              <a:rPr lang="fr-CA" sz="2200" dirty="0" smtClean="0"/>
              <a:t>Protocole additionnel à la Convention américaine relative aux droits de l’homme traitant de l’abolition de la peine de mort</a:t>
            </a:r>
          </a:p>
          <a:p>
            <a:r>
              <a:rPr lang="fr-CA" sz="2200" dirty="0" smtClean="0"/>
              <a:t>Convention interaméricaine pour la prévention et la répression de la torture </a:t>
            </a:r>
          </a:p>
          <a:p>
            <a:r>
              <a:rPr lang="fr-CA" sz="2200" dirty="0" smtClean="0"/>
              <a:t>Convention interaméricaine sur la prévention, la sanction et l'élimination de la violence contre la femme "Convention de Belém do </a:t>
            </a:r>
            <a:r>
              <a:rPr lang="fr-CA" sz="2200" dirty="0" err="1" smtClean="0"/>
              <a:t>pará</a:t>
            </a:r>
            <a:r>
              <a:rPr lang="fr-CA" sz="2200" dirty="0" smtClean="0"/>
              <a:t>"</a:t>
            </a:r>
          </a:p>
          <a:p>
            <a:pPr marL="742950" lvl="2" indent="-342900"/>
            <a:r>
              <a:rPr lang="en-CA" sz="2000" dirty="0" smtClean="0"/>
              <a:t>La plus </a:t>
            </a:r>
            <a:r>
              <a:rPr lang="en-CA" sz="2000" dirty="0" err="1" smtClean="0"/>
              <a:t>ratifiée</a:t>
            </a:r>
            <a:endParaRPr lang="en-CA" sz="2000" dirty="0" smtClean="0"/>
          </a:p>
          <a:p>
            <a:r>
              <a:rPr lang="fr-CA" sz="2200" dirty="0" smtClean="0"/>
              <a:t>Convention interaméricaine sur la disparition forcée des personnes</a:t>
            </a:r>
          </a:p>
          <a:p>
            <a:r>
              <a:rPr lang="fr-CA" sz="2200" dirty="0" smtClean="0"/>
              <a:t>Convention interaméricaine pour l'élimination de toutes les formes de discrimination contre les personnes handicapées</a:t>
            </a:r>
          </a:p>
          <a:p>
            <a:pPr indent="-285750"/>
            <a:endParaRPr lang="fr-CA" dirty="0"/>
          </a:p>
          <a:p>
            <a:pPr marL="57150" indent="0">
              <a:buNone/>
            </a:pPr>
            <a:endParaRPr lang="fr-CA" dirty="0"/>
          </a:p>
          <a:p>
            <a:endParaRPr lang="en-CA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6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666" y="166816"/>
            <a:ext cx="8596668" cy="1080000"/>
          </a:xfrm>
        </p:spPr>
        <p:txBody>
          <a:bodyPr>
            <a:noAutofit/>
          </a:bodyPr>
          <a:lstStyle/>
          <a:p>
            <a:pPr algn="ctr"/>
            <a:r>
              <a:rPr lang="fr-CA" sz="2800" dirty="0"/>
              <a:t>II- Les mécanismes de mise en œuvre des normes interaméricaines de protection des droits fondamentaux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87711"/>
            <a:ext cx="8604000" cy="5270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A- 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 mécanismes de mise en </a:t>
            </a: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œuvre 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 la </a:t>
            </a:r>
            <a:r>
              <a:rPr lang="fr-CA" sz="20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Déclaration américaine des droits et devoirs de </a:t>
            </a:r>
            <a:r>
              <a:rPr lang="fr-CA" sz="20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l'Homme</a:t>
            </a:r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en-CA" sz="2000" dirty="0" smtClean="0">
                <a:latin typeface="+mj-lt"/>
                <a:ea typeface="+mj-ea"/>
                <a:cs typeface="+mj-cs"/>
              </a:rPr>
              <a:t>À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l’origine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, non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contraignant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=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énoncé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de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principes</a:t>
            </a:r>
            <a:endParaRPr lang="en-CA" sz="2000" dirty="0" smtClean="0">
              <a:latin typeface="+mj-lt"/>
              <a:ea typeface="+mj-ea"/>
              <a:cs typeface="+mj-cs"/>
            </a:endParaRPr>
          </a:p>
          <a:p>
            <a:r>
              <a:rPr lang="en-CA" sz="2000" dirty="0" err="1" smtClean="0">
                <a:latin typeface="+mj-lt"/>
                <a:ea typeface="+mj-ea"/>
                <a:cs typeface="+mj-cs"/>
              </a:rPr>
              <a:t>Évolution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avec la creation de la Commission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en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1959. </a:t>
            </a:r>
            <a:endParaRPr lang="en-CA" sz="2000" dirty="0">
              <a:latin typeface="+mj-lt"/>
              <a:ea typeface="+mj-ea"/>
              <a:cs typeface="+mj-cs"/>
            </a:endParaRPr>
          </a:p>
          <a:p>
            <a:r>
              <a:rPr lang="en-CA" sz="2000" dirty="0" smtClean="0">
                <a:latin typeface="+mj-lt"/>
                <a:ea typeface="+mj-ea"/>
                <a:cs typeface="+mj-cs"/>
              </a:rPr>
              <a:t>1965: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mécanisme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de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plaintes</a:t>
            </a:r>
            <a:endParaRPr lang="en-CA" sz="2000" dirty="0" smtClean="0">
              <a:latin typeface="+mj-lt"/>
              <a:ea typeface="+mj-ea"/>
              <a:cs typeface="+mj-cs"/>
            </a:endParaRPr>
          </a:p>
          <a:p>
            <a:r>
              <a:rPr lang="en-CA" sz="2000" dirty="0"/>
              <a:t>la Commission </a:t>
            </a:r>
            <a:r>
              <a:rPr lang="en-CA" sz="2000" dirty="0" err="1"/>
              <a:t>interaméricaine</a:t>
            </a:r>
            <a:r>
              <a:rPr lang="en-CA" sz="2000" dirty="0"/>
              <a:t> des droits de </a:t>
            </a:r>
            <a:r>
              <a:rPr lang="en-CA" sz="2000" dirty="0" err="1"/>
              <a:t>l’homme</a:t>
            </a:r>
            <a:r>
              <a:rPr lang="en-CA" sz="2000" dirty="0"/>
              <a:t>: examine la situation des droits </a:t>
            </a:r>
            <a:r>
              <a:rPr lang="en-CA" sz="2000" dirty="0" err="1"/>
              <a:t>fondamentaux</a:t>
            </a:r>
            <a:r>
              <a:rPr lang="en-CA" sz="2000" dirty="0"/>
              <a:t> </a:t>
            </a:r>
            <a:r>
              <a:rPr lang="en-CA" sz="2000" dirty="0" err="1"/>
              <a:t>dans</a:t>
            </a:r>
            <a:r>
              <a:rPr lang="en-CA" sz="2000" dirty="0"/>
              <a:t> les pays </a:t>
            </a:r>
            <a:r>
              <a:rPr lang="en-CA" sz="2000" dirty="0" err="1"/>
              <a:t>membres</a:t>
            </a:r>
            <a:r>
              <a:rPr lang="en-CA" sz="2000" dirty="0"/>
              <a:t> de </a:t>
            </a:r>
            <a:r>
              <a:rPr lang="en-CA" sz="2000" dirty="0" err="1"/>
              <a:t>l’OEA</a:t>
            </a:r>
            <a:endParaRPr lang="en-CA" sz="2000" dirty="0"/>
          </a:p>
          <a:p>
            <a:r>
              <a:rPr lang="en-CA" sz="2000" dirty="0" err="1" smtClean="0">
                <a:latin typeface="+mj-lt"/>
                <a:ea typeface="+mj-ea"/>
                <a:cs typeface="+mj-cs"/>
              </a:rPr>
              <a:t>Déclaration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interprète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la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Charte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de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l’OEA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=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normes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à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caractère</a:t>
            </a:r>
            <a:r>
              <a:rPr lang="en-CA" sz="2000" dirty="0" smtClean="0">
                <a:latin typeface="+mj-lt"/>
                <a:ea typeface="+mj-ea"/>
                <a:cs typeface="+mj-cs"/>
              </a:rPr>
              <a:t> </a:t>
            </a:r>
            <a:r>
              <a:rPr lang="en-CA" sz="2000" dirty="0" err="1" smtClean="0">
                <a:latin typeface="+mj-lt"/>
                <a:ea typeface="+mj-ea"/>
                <a:cs typeface="+mj-cs"/>
              </a:rPr>
              <a:t>obligatoire</a:t>
            </a:r>
            <a:endParaRPr lang="en-CA" sz="2000" dirty="0" smtClean="0"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24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666" y="166816"/>
            <a:ext cx="8596668" cy="1080000"/>
          </a:xfrm>
        </p:spPr>
        <p:txBody>
          <a:bodyPr>
            <a:noAutofit/>
          </a:bodyPr>
          <a:lstStyle/>
          <a:p>
            <a:pPr algn="ctr"/>
            <a:r>
              <a:rPr lang="fr-CA" sz="2800" dirty="0"/>
              <a:t>II- Les mécanismes de mise en œuvre des normes interaméricaines de protection des droits fondamentaux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87711"/>
            <a:ext cx="8604000" cy="5270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 mécanismes de mise en </a:t>
            </a:r>
            <a:r>
              <a:rPr lang="fr-CA" sz="20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oeuvre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 la </a:t>
            </a:r>
            <a:r>
              <a:rPr lang="fr-CA" sz="20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Convention américaine des droits de l'Homme</a:t>
            </a: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 et des autres traités interaméricains relatifs aux droits fondamentaux</a:t>
            </a:r>
          </a:p>
          <a:p>
            <a:r>
              <a:rPr lang="en-CA" sz="2000" dirty="0" err="1" smtClean="0"/>
              <a:t>Mécanisme</a:t>
            </a:r>
            <a:r>
              <a:rPr lang="en-CA" sz="2000" dirty="0" smtClean="0"/>
              <a:t> de communications </a:t>
            </a:r>
            <a:r>
              <a:rPr lang="en-CA" sz="2000" dirty="0" err="1" smtClean="0"/>
              <a:t>individuelles</a:t>
            </a:r>
            <a:endParaRPr lang="en-CA" sz="2000" dirty="0" smtClean="0"/>
          </a:p>
          <a:p>
            <a:r>
              <a:rPr lang="en-CA" sz="2000" dirty="0" err="1" smtClean="0"/>
              <a:t>Mécanisme</a:t>
            </a:r>
            <a:r>
              <a:rPr lang="en-CA" sz="2000" dirty="0" smtClean="0"/>
              <a:t> de communications </a:t>
            </a:r>
            <a:r>
              <a:rPr lang="en-CA" sz="2000" dirty="0" err="1" smtClean="0"/>
              <a:t>interétatiques</a:t>
            </a:r>
            <a:r>
              <a:rPr lang="en-CA" sz="2000" dirty="0" smtClean="0"/>
              <a:t> (art. 45) </a:t>
            </a:r>
          </a:p>
          <a:p>
            <a:r>
              <a:rPr lang="en-CA" sz="2000" dirty="0" smtClean="0"/>
              <a:t>Commission </a:t>
            </a:r>
            <a:r>
              <a:rPr lang="en-CA" sz="2000" dirty="0" err="1" smtClean="0"/>
              <a:t>interaméricaine</a:t>
            </a:r>
            <a:r>
              <a:rPr lang="en-CA" sz="2000" dirty="0" smtClean="0"/>
              <a:t> des droits de </a:t>
            </a:r>
            <a:r>
              <a:rPr lang="en-CA" sz="2000" dirty="0" err="1" smtClean="0"/>
              <a:t>l’homme</a:t>
            </a:r>
            <a:r>
              <a:rPr lang="en-CA" sz="2000" dirty="0" smtClean="0"/>
              <a:t>: </a:t>
            </a:r>
          </a:p>
          <a:p>
            <a:pPr lvl="1"/>
            <a:r>
              <a:rPr lang="en-CA" dirty="0" err="1" smtClean="0"/>
              <a:t>Promouvoir</a:t>
            </a:r>
            <a:r>
              <a:rPr lang="en-CA" dirty="0" smtClean="0"/>
              <a:t> la </a:t>
            </a:r>
            <a:r>
              <a:rPr lang="en-CA" dirty="0" err="1" smtClean="0"/>
              <a:t>défense</a:t>
            </a:r>
            <a:r>
              <a:rPr lang="en-CA" dirty="0" smtClean="0"/>
              <a:t> de droits de </a:t>
            </a:r>
            <a:r>
              <a:rPr lang="en-CA" dirty="0" err="1" smtClean="0"/>
              <a:t>l’homme</a:t>
            </a:r>
            <a:endParaRPr lang="en-CA" dirty="0" smtClean="0"/>
          </a:p>
          <a:p>
            <a:pPr lvl="1"/>
            <a:r>
              <a:rPr lang="en-CA" dirty="0" smtClean="0"/>
              <a:t>Faire des </a:t>
            </a:r>
            <a:r>
              <a:rPr lang="en-CA" dirty="0" err="1" smtClean="0"/>
              <a:t>recommandations</a:t>
            </a:r>
            <a:endParaRPr lang="en-CA" dirty="0" smtClean="0"/>
          </a:p>
          <a:p>
            <a:pPr lvl="1"/>
            <a:r>
              <a:rPr lang="en-CA" dirty="0" err="1" smtClean="0"/>
              <a:t>Préparer</a:t>
            </a:r>
            <a:r>
              <a:rPr lang="en-CA" dirty="0" smtClean="0"/>
              <a:t> des </a:t>
            </a:r>
            <a:r>
              <a:rPr lang="en-CA" dirty="0" err="1" smtClean="0"/>
              <a:t>études</a:t>
            </a:r>
            <a:endParaRPr lang="en-CA" dirty="0" smtClean="0"/>
          </a:p>
          <a:p>
            <a:pPr lvl="1"/>
            <a:r>
              <a:rPr lang="en-CA" dirty="0" smtClean="0"/>
              <a:t>Examiner les plaints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vertu</a:t>
            </a:r>
            <a:r>
              <a:rPr lang="en-CA" dirty="0" smtClean="0"/>
              <a:t> de </a:t>
            </a:r>
            <a:r>
              <a:rPr lang="en-CA" dirty="0" err="1" smtClean="0"/>
              <a:t>l’art</a:t>
            </a:r>
            <a:r>
              <a:rPr lang="en-CA" dirty="0" smtClean="0"/>
              <a:t>. </a:t>
            </a:r>
            <a:r>
              <a:rPr lang="en-CA" dirty="0" smtClean="0"/>
              <a:t>45 </a:t>
            </a:r>
            <a:r>
              <a:rPr lang="en-CA" dirty="0" smtClean="0"/>
              <a:t>pour les </a:t>
            </a:r>
            <a:r>
              <a:rPr lang="en-CA" dirty="0" err="1" smtClean="0"/>
              <a:t>États</a:t>
            </a:r>
            <a:r>
              <a:rPr lang="en-CA" dirty="0" smtClean="0"/>
              <a:t> parties à la Convention </a:t>
            </a:r>
          </a:p>
          <a:p>
            <a:pPr lvl="1"/>
            <a:r>
              <a:rPr lang="en-CA" dirty="0" smtClean="0"/>
              <a:t>Commission </a:t>
            </a:r>
            <a:r>
              <a:rPr lang="en-CA" dirty="0" err="1" smtClean="0"/>
              <a:t>interméricaine</a:t>
            </a:r>
            <a:r>
              <a:rPr lang="en-CA" dirty="0" smtClean="0"/>
              <a:t> et le Canada: Rapport </a:t>
            </a:r>
            <a:r>
              <a:rPr lang="en-CA" dirty="0" smtClean="0">
                <a:hlinkClick r:id="rId2"/>
              </a:rPr>
              <a:t>“Missing and Murder, Indigenous Women in British-Colombia, Canada”</a:t>
            </a:r>
            <a:endParaRPr lang="en-CA" dirty="0" smtClean="0"/>
          </a:p>
          <a:p>
            <a:pPr marL="0" indent="0">
              <a:buNone/>
            </a:pPr>
            <a: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CA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CA" sz="2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fr-CA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58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1020</TotalTime>
  <Words>198</Words>
  <Application>Microsoft Office PowerPoint</Application>
  <PresentationFormat>Grand écran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Facette</vt:lpstr>
      <vt:lpstr>Le système interaméricain de protection des droits fondamentaux</vt:lpstr>
      <vt:lpstr>PROGRAMME DE LECTURES</vt:lpstr>
      <vt:lpstr>PLAN</vt:lpstr>
      <vt:lpstr>Introduction au système interaméricain des droits fondamentaux</vt:lpstr>
      <vt:lpstr>I- Les normes interaméricaines de protection des droits fondamentaux</vt:lpstr>
      <vt:lpstr>I- Les normes interaméricaines de protection des droits fondamentaux</vt:lpstr>
      <vt:lpstr>I- Les normes interaméricaines de protection des droits fondamentaux</vt:lpstr>
      <vt:lpstr>II- Les mécanismes de mise en œuvre des normes interaméricaines de protection des droits fondamentaux</vt:lpstr>
      <vt:lpstr>II- Les mécanismes de mise en œuvre des normes interaméricaines de protection des droits fondamentaux</vt:lpstr>
      <vt:lpstr>III- L’affaire Champ de coton</vt:lpstr>
      <vt:lpstr>PLAN PROCHAIN COURS</vt:lpstr>
      <vt:lpstr>PROGRAMME DE LECTURES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sandra lando</dc:creator>
  <cp:lastModifiedBy>sandra lando</cp:lastModifiedBy>
  <cp:revision>32</cp:revision>
  <dcterms:created xsi:type="dcterms:W3CDTF">2015-06-30T14:22:16Z</dcterms:created>
  <dcterms:modified xsi:type="dcterms:W3CDTF">2015-09-24T18:52:15Z</dcterms:modified>
</cp:coreProperties>
</file>