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10"/>
  </p:notesMasterIdLst>
  <p:sldIdLst>
    <p:sldId id="256" r:id="rId2"/>
    <p:sldId id="314" r:id="rId3"/>
    <p:sldId id="316" r:id="rId4"/>
    <p:sldId id="317" r:id="rId5"/>
    <p:sldId id="312" r:id="rId6"/>
    <p:sldId id="308" r:id="rId7"/>
    <p:sldId id="310" r:id="rId8"/>
    <p:sldId id="315" r:id="rId9"/>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429" autoAdjust="0"/>
    <p:restoredTop sz="94714" autoAdjust="0"/>
  </p:normalViewPr>
  <p:slideViewPr>
    <p:cSldViewPr>
      <p:cViewPr>
        <p:scale>
          <a:sx n="100" d="100"/>
          <a:sy n="100" d="100"/>
        </p:scale>
        <p:origin x="-624"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17/09/15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36098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17/09/15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17/09/15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17/09/15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17/09/15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17/09/15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17/09/15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17/09/15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17/09/15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17/09/15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17/09/15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17/09/15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17/09/15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ilo.org/declaration/thedeclaration/textdeclaration/lang--fr/index.htm" TargetMode="External"/><Relationship Id="rId4" Type="http://schemas.openxmlformats.org/officeDocument/2006/relationships/hyperlink" Target="http://www.ilo.org/dyn/normlex/fr/f?p=NORMLEXPUB:12100:0::NO::P12100_INSTRUMENT_ID:312232" TargetMode="External"/><Relationship Id="rId5" Type="http://schemas.openxmlformats.org/officeDocument/2006/relationships/hyperlink" Target="http://portal.unesco.org/fr/ev.php-URL_ID=15244&amp;URL_DO=DO_TOPIC&amp;URL_SECTION=201.html" TargetMode="External"/><Relationship Id="rId6" Type="http://schemas.openxmlformats.org/officeDocument/2006/relationships/hyperlink" Target="http://www.ilo.org/dyn/normlex/fr/f?p=NORMLEXPUB:12100:0::NO:12100:P12100_INSTRUMENT_ID:312314:NO" TargetMode="External"/><Relationship Id="rId7" Type="http://schemas.openxmlformats.org/officeDocument/2006/relationships/hyperlink" Target="http://www.unesco.org/education/nfsunesco/pdf/DISCRI_F.PDF" TargetMode="External"/><Relationship Id="rId8" Type="http://schemas.openxmlformats.org/officeDocument/2006/relationships/hyperlink" Target="http://unesdoc.unesco.org/images/0018/001818/181839f.pdf" TargetMode="External"/><Relationship Id="rId1" Type="http://schemas.openxmlformats.org/officeDocument/2006/relationships/slideLayout" Target="../slideLayouts/slideLayout2.xml"/><Relationship Id="rId2" Type="http://schemas.openxmlformats.org/officeDocument/2006/relationships/hyperlink" Target="http://www.ilo.org/public/french/bureau/leg/download/constitution-18092012.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lo.org/dyn/normlex/fr/f?p=1000:10011:0::NO:10011:P10011_DISPLAY_BY,P10011_CONVENTION_TYPE_CODE:2,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ortal.unesco.org/fr/ev.php-URL_ID=15249&amp;URL_DO=DO_TOPIC&amp;URL_SECTION=201.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idh.oas.org/Basicos/French/b.declaration.htm" TargetMode="External"/><Relationship Id="rId4" Type="http://schemas.openxmlformats.org/officeDocument/2006/relationships/hyperlink" Target="https://www.cidh.oas.org/Basicos/French/c.convention.htm" TargetMode="External"/><Relationship Id="rId5" Type="http://schemas.openxmlformats.org/officeDocument/2006/relationships/hyperlink" Target="https://www.cidh.oas.org/Basicos/French/m.femme.htm" TargetMode="External"/><Relationship Id="rId6" Type="http://schemas.openxmlformats.org/officeDocument/2006/relationships/hyperlink" Target="http://www.corteidh.or.cr/docs/casos/articulos/seriec_205_ing.pdf" TargetMode="External"/><Relationship Id="rId7" Type="http://schemas.openxmlformats.org/officeDocument/2006/relationships/hyperlink" Target="https://www.cidh.oas.org/Basicos/French/e.sansalvador.htm" TargetMode="External"/><Relationship Id="rId8" Type="http://schemas.openxmlformats.org/officeDocument/2006/relationships/hyperlink" Target="https://www.cidh.oas.org/Basicos/French/g.peinedemort.htm" TargetMode="External"/><Relationship Id="rId9" Type="http://schemas.openxmlformats.org/officeDocument/2006/relationships/hyperlink" Target="https://www.cidh.oas.org/Basicos/French/i.torture.htm" TargetMode="External"/><Relationship Id="rId1" Type="http://schemas.openxmlformats.org/officeDocument/2006/relationships/slideLayout" Target="../slideLayouts/slideLayout2.xml"/><Relationship Id="rId2" Type="http://schemas.openxmlformats.org/officeDocument/2006/relationships/hyperlink" Target="http://www.danielturpqc.org/upload/2014findoc/DRT-3103_2014-_Document_n_31-_Charte_de_lOEA_extraits.doc"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6" name="Shape"/>
          <p:cNvSpPr>
            <a:spLocks noGrp="1"/>
          </p:cNvSpPr>
          <p:nvPr>
            <p:ph type="ctrTitle"/>
          </p:nvPr>
        </p:nvSpPr>
        <p:spPr>
          <a:xfrm>
            <a:off x="1115060" y="3644900"/>
            <a:ext cx="7129780" cy="1231900"/>
          </a:xfrm>
          <a:prstGeom prst="rect">
            <a:avLst/>
          </a:prstGeom>
        </p:spPr>
        <p:txBody>
          <a:bodyPr>
            <a:noAutofit/>
          </a:bodyPr>
          <a:lstStyle/>
          <a:p>
            <a:r>
              <a:rPr lang="fr-FR" altLang="en-US" sz="2700" dirty="0" smtClean="0">
                <a:solidFill>
                  <a:srgbClr val="002060"/>
                </a:solidFill>
              </a:rPr>
              <a:t> Cours n° 3</a:t>
            </a:r>
            <a:br>
              <a:rPr lang="fr-FR" altLang="en-US" sz="2700" dirty="0" smtClean="0">
                <a:solidFill>
                  <a:srgbClr val="002060"/>
                </a:solidFill>
              </a:rPr>
            </a:br>
            <a:r>
              <a:rPr lang="fr-CA" sz="2000" b="1" dirty="0" smtClean="0"/>
              <a:t>Les institutions spécialisées de l’ONU et les droits fondamentaux</a:t>
            </a:r>
            <a:endParaRPr lang="fr-FR" altLang="en-US" sz="2000" i="1" dirty="0" smtClean="0">
              <a:solidFill>
                <a:srgbClr val="002060"/>
              </a:solidFill>
            </a:endParaRPr>
          </a:p>
        </p:txBody>
      </p:sp>
      <p:sp>
        <p:nvSpPr>
          <p:cNvPr id="1027" name="Shape"/>
          <p:cNvSpPr>
            <a:spLocks noGrp="1"/>
          </p:cNvSpPr>
          <p:nvPr>
            <p:ph type="subTitle" idx="1"/>
          </p:nvPr>
        </p:nvSpPr>
        <p:spPr>
          <a:prstGeom prst="rect">
            <a:avLst/>
          </a:prstGeom>
          <a:effectLst/>
        </p:spPr>
        <p:txBody>
          <a:bodyPr>
            <a:normAutofit fontScale="92500" lnSpcReduction="20000"/>
          </a:bodyPr>
          <a:lstStyle/>
          <a:p>
            <a:r>
              <a:rPr lang="fr-FR" altLang="en-US" sz="1800" dirty="0" smtClean="0"/>
              <a:t>Daniel Turp</a:t>
            </a:r>
            <a:br>
              <a:rPr lang="fr-FR" altLang="en-US" sz="1800" dirty="0" smtClean="0"/>
            </a:br>
            <a:r>
              <a:rPr lang="fr-FR" altLang="en-US" sz="1800" i="1" dirty="0" smtClean="0"/>
              <a:t>Professeur titulaire</a:t>
            </a:r>
            <a:endParaRPr lang="fr-FR" altLang="en-US" sz="4200" i="1" dirty="0" smtClean="0"/>
          </a:p>
        </p:txBody>
      </p:sp>
      <p:sp>
        <p:nvSpPr>
          <p:cNvPr id="1028"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29"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0"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1"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2" name="Shape"/>
          <p:cNvSpPr/>
          <p:nvPr/>
        </p:nvSpPr>
        <p:spPr>
          <a:xfrm>
            <a:off x="155575" y="-144780"/>
            <a:ext cx="304800" cy="305435"/>
          </a:xfrm>
          <a:prstGeom prst="rect">
            <a:avLst/>
          </a:prstGeom>
          <a:noFill/>
          <a:ln>
            <a:noFill/>
          </a:ln>
        </p:spPr>
        <p:txBody>
          <a:bodyPr vert="horz" lIns="91440" tIns="45720" rIns="91440" bIns="45720" numCol="1" anchor="t">
            <a:prstTxWarp prst="textNoShape">
              <a:avLst/>
            </a:prstTxWarp>
            <a:noAutofit/>
          </a:bodyPr>
          <a:lstStyle/>
          <a:p>
            <a:pPr algn="l"/>
            <a:endParaRPr lang="fr-FR" altLang="en-US" sz="1800" b="0" dirty="0" smtClean="0">
              <a:solidFill>
                <a:schemeClr val="tx1"/>
              </a:solidFill>
            </a:endParaRPr>
          </a:p>
        </p:txBody>
      </p:sp>
      <p:sp>
        <p:nvSpPr>
          <p:cNvPr id="1033" name="Shape"/>
          <p:cNvSpPr/>
          <p:nvPr/>
        </p:nvSpPr>
        <p:spPr>
          <a:xfrm>
            <a:off x="899160" y="6092825"/>
            <a:ext cx="7345680" cy="246221"/>
          </a:xfrm>
          <a:prstGeom prst="rect">
            <a:avLst/>
          </a:prstGeom>
          <a:noFill/>
          <a:ln>
            <a:noFill/>
          </a:ln>
        </p:spPr>
        <p:txBody>
          <a:bodyPr anchor="t">
            <a:spAutoFit/>
          </a:bodyPr>
          <a:lstStyle/>
          <a:p>
            <a:pPr algn="ctr"/>
            <a:r>
              <a:rPr lang="fr-CA" altLang="en-US" sz="1000" dirty="0" smtClean="0">
                <a:latin typeface="+mj-lt"/>
              </a:rPr>
              <a:t>Droit international et constitutionnel des droits fondamentaux</a:t>
            </a:r>
            <a:r>
              <a:rPr lang="fr-FR" altLang="en-US" sz="1000" dirty="0">
                <a:latin typeface="+mj-lt"/>
              </a:rPr>
              <a:t> »,</a:t>
            </a:r>
            <a:r>
              <a:rPr lang="fr-FR" altLang="en-US" sz="1000" dirty="0" smtClean="0">
                <a:latin typeface="+mj-lt"/>
              </a:rPr>
              <a:t> DRT-3103</a:t>
            </a:r>
            <a:endParaRPr lang="fr-FR" altLang="en-US" sz="1000" dirty="0">
              <a:latin typeface="+mj-lt"/>
            </a:endParaRPr>
          </a:p>
        </p:txBody>
      </p:sp>
      <p:pic>
        <p:nvPicPr>
          <p:cNvPr id="11"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Les institutions spécialisées de l’ONU et les droits </a:t>
            </a:r>
            <a:r>
              <a:rPr lang="fr-CA" sz="1800" b="1" dirty="0" err="1" smtClean="0"/>
              <a:t>fondametnaux</a:t>
            </a:r>
            <a:r>
              <a:rPr lang="fr-CA" sz="1800" dirty="0" smtClean="0"/>
              <a:t/>
            </a:r>
            <a:br>
              <a:rPr lang="fr-CA" sz="1800" dirty="0" smtClean="0"/>
            </a:br>
            <a:r>
              <a:rPr lang="fr-CA" sz="1800" dirty="0" smtClean="0">
                <a:solidFill>
                  <a:srgbClr val="002060"/>
                </a:solidFill>
                <a:latin typeface="Times New Roman"/>
                <a:cs typeface="Times New Roman"/>
              </a:rPr>
              <a:t>Plan du </a:t>
            </a:r>
            <a:r>
              <a:rPr lang="fr-CA" sz="1800" dirty="0" smtClean="0">
                <a:solidFill>
                  <a:srgbClr val="002060"/>
                </a:solidFill>
                <a:latin typeface="Times New Roman"/>
                <a:cs typeface="Times New Roman"/>
              </a:rPr>
              <a:t>cours </a:t>
            </a:r>
            <a:r>
              <a:rPr lang="fr-CA" sz="1800" b="1" dirty="0" smtClean="0"/>
              <a:t>n</a:t>
            </a:r>
            <a:r>
              <a:rPr lang="fr-CA" sz="1800" b="1" baseline="30000" dirty="0" smtClean="0"/>
              <a:t>o </a:t>
            </a:r>
            <a:r>
              <a:rPr lang="fr-CA" sz="1800" dirty="0" smtClean="0">
                <a:solidFill>
                  <a:srgbClr val="002060"/>
                </a:solidFill>
                <a:latin typeface="Times New Roman"/>
                <a:cs typeface="Times New Roman"/>
              </a:rPr>
              <a:t>4</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rmAutofit fontScale="40000" lnSpcReduction="20000"/>
          </a:bodyPr>
          <a:lstStyle/>
          <a:p>
            <a:pPr>
              <a:buNone/>
            </a:pPr>
            <a:r>
              <a:rPr lang="fr-CA" sz="2800" b="1" dirty="0" smtClean="0"/>
              <a:t>I-	L’Organisation internationale du travail (OIT) et les droits fondamentaux </a:t>
            </a:r>
          </a:p>
          <a:p>
            <a:pPr>
              <a:buNone/>
            </a:pPr>
            <a:r>
              <a:rPr lang="fr-CA" sz="2800" dirty="0" smtClean="0"/>
              <a:t>      A-  La </a:t>
            </a:r>
            <a:r>
              <a:rPr lang="fr-CA" sz="2800" i="1" dirty="0" smtClean="0"/>
              <a:t>Constitution de l’OIT</a:t>
            </a:r>
            <a:r>
              <a:rPr lang="fr-CA" sz="2800" dirty="0" smtClean="0"/>
              <a:t> et la </a:t>
            </a:r>
            <a:r>
              <a:rPr lang="fr-FR" sz="2800" i="1" dirty="0" smtClean="0"/>
              <a:t>Déclaration de l'OIT relative aux principes et droits fondamentaux au travail</a:t>
            </a:r>
            <a:r>
              <a:rPr lang="fr-FR" sz="2800" dirty="0" smtClean="0"/>
              <a:t> et les conventions et recommandations de l’OIT</a:t>
            </a:r>
            <a:endParaRPr lang="fr-CA" sz="2800" i="1" dirty="0" smtClean="0"/>
          </a:p>
          <a:p>
            <a:pPr>
              <a:buNone/>
            </a:pPr>
            <a:r>
              <a:rPr lang="fr-CA" sz="2800" dirty="0" smtClean="0"/>
              <a:t>      B-  La mise en œuvre des normes internationales du travail </a:t>
            </a:r>
            <a:endParaRPr lang="fr-CA" sz="2800" dirty="0" smtClean="0"/>
          </a:p>
          <a:p>
            <a:pPr>
              <a:buNone/>
            </a:pPr>
            <a:r>
              <a:rPr lang="fr-CA" sz="2800" b="1" dirty="0" smtClean="0"/>
              <a:t>II-	L’Organisation des Nations Unies pour l’éducation, la science et la culture et les  droits fondamentaux</a:t>
            </a:r>
            <a:r>
              <a:rPr lang="fr-CA" sz="2800" dirty="0" smtClean="0"/>
              <a:t> </a:t>
            </a:r>
          </a:p>
          <a:p>
            <a:pPr>
              <a:buNone/>
            </a:pPr>
            <a:r>
              <a:rPr lang="fr-CA" sz="2800" dirty="0" smtClean="0"/>
              <a:t>      A-  L’</a:t>
            </a:r>
            <a:r>
              <a:rPr lang="fr-CA" sz="2800" i="1" dirty="0" smtClean="0"/>
              <a:t>Acte constitutif de l’UNESCO </a:t>
            </a:r>
            <a:r>
              <a:rPr lang="fr-CA" sz="2800" dirty="0" smtClean="0"/>
              <a:t>et les conventions, recommandations et déclarations de l’UNESCO</a:t>
            </a:r>
            <a:endParaRPr lang="fr-CA" sz="2800" i="1" dirty="0" smtClean="0"/>
          </a:p>
          <a:p>
            <a:pPr>
              <a:buNone/>
            </a:pPr>
            <a:r>
              <a:rPr lang="fr-CA" sz="2800" dirty="0" smtClean="0"/>
              <a:t>      B-  La </a:t>
            </a:r>
            <a:r>
              <a:rPr lang="fr-FR" sz="2800" dirty="0" smtClean="0"/>
              <a:t>procédure pour l’examen des communications relatives à des cas et des questions concernant l’exercice des droits de l’homme dans les domaines de compétence de l’UNESCO (Procédure 104 EX/3.3)</a:t>
            </a:r>
            <a:endParaRPr lang="fr-CA" sz="2800" dirty="0" smtClean="0"/>
          </a:p>
          <a:p>
            <a:pPr algn="ctr">
              <a:buNone/>
            </a:pPr>
            <a:r>
              <a:rPr lang="fr-CA" sz="2800" b="1" dirty="0" smtClean="0"/>
              <a:t>PROGRAMME </a:t>
            </a:r>
            <a:r>
              <a:rPr lang="fr-CA" sz="2800" b="1" dirty="0" smtClean="0"/>
              <a:t>DE LECTURES</a:t>
            </a:r>
            <a:r>
              <a:rPr lang="fr-CA" sz="2800" dirty="0" smtClean="0"/>
              <a:t> </a:t>
            </a:r>
          </a:p>
          <a:p>
            <a:pPr>
              <a:buNone/>
            </a:pPr>
            <a:r>
              <a:rPr lang="fr-FR" sz="2800" b="1" i="1" dirty="0" smtClean="0"/>
              <a:t>Lectures obligatoires</a:t>
            </a:r>
            <a:r>
              <a:rPr lang="fr-FR" sz="2800" b="1" dirty="0" smtClean="0"/>
              <a:t> : </a:t>
            </a:r>
            <a:endParaRPr lang="fr-CA" sz="2800" dirty="0" smtClean="0"/>
          </a:p>
          <a:p>
            <a:pPr>
              <a:buNone/>
            </a:pPr>
            <a:r>
              <a:rPr lang="fr-FR" sz="2800" dirty="0" smtClean="0"/>
              <a:t>Document n</a:t>
            </a:r>
            <a:r>
              <a:rPr lang="fr-FR" sz="2800" baseline="30000" dirty="0" smtClean="0"/>
              <a:t>o </a:t>
            </a:r>
            <a:r>
              <a:rPr lang="fr-FR" sz="2800" dirty="0" smtClean="0"/>
              <a:t>42 : </a:t>
            </a:r>
            <a:r>
              <a:rPr lang="fr-FR" sz="2800" b="1" i="1" u="sng" dirty="0" smtClean="0">
                <a:hlinkClick r:id="rId2"/>
              </a:rPr>
              <a:t>Constitution de l’OIT</a:t>
            </a:r>
            <a:r>
              <a:rPr lang="fr-FR" sz="2800" dirty="0" smtClean="0"/>
              <a:t>, préambule et art. 22 à 34</a:t>
            </a:r>
            <a:endParaRPr lang="fr-CA" sz="2800" dirty="0" smtClean="0"/>
          </a:p>
          <a:p>
            <a:pPr>
              <a:buNone/>
            </a:pPr>
            <a:r>
              <a:rPr lang="fr-FR" sz="2800" dirty="0" smtClean="0"/>
              <a:t>Document n</a:t>
            </a:r>
            <a:r>
              <a:rPr lang="fr-FR" sz="2800" baseline="30000" dirty="0" smtClean="0"/>
              <a:t>o</a:t>
            </a:r>
            <a:r>
              <a:rPr lang="fr-FR" sz="2800" dirty="0" smtClean="0"/>
              <a:t> 43 : </a:t>
            </a:r>
            <a:r>
              <a:rPr lang="fr-FR" sz="2800" b="1" i="1" u="sng" dirty="0" smtClean="0">
                <a:hlinkClick r:id="rId3"/>
              </a:rPr>
              <a:t>Déclaration de l’OIT relative aux principes et droits fondamentaux du travail</a:t>
            </a:r>
            <a:r>
              <a:rPr lang="fr-FR" sz="2800" dirty="0" smtClean="0"/>
              <a:t> </a:t>
            </a:r>
            <a:endParaRPr lang="fr-CA" sz="2800" dirty="0" smtClean="0"/>
          </a:p>
          <a:p>
            <a:pPr>
              <a:buNone/>
            </a:pPr>
            <a:r>
              <a:rPr lang="fr-FR" sz="2800" dirty="0" smtClean="0"/>
              <a:t>Document n</a:t>
            </a:r>
            <a:r>
              <a:rPr lang="fr-FR" sz="2800" baseline="30000" dirty="0" smtClean="0"/>
              <a:t>o</a:t>
            </a:r>
            <a:r>
              <a:rPr lang="fr-FR" sz="2800" dirty="0" smtClean="0"/>
              <a:t> 45 : </a:t>
            </a:r>
            <a:r>
              <a:rPr lang="fr-FR" sz="2800" b="1" i="1" u="sng" dirty="0" smtClean="0">
                <a:hlinkClick r:id="rId4"/>
              </a:rPr>
              <a:t>Convention (n</a:t>
            </a:r>
            <a:r>
              <a:rPr lang="fr-FR" sz="2800" b="1" i="1" u="sng" baseline="30000" dirty="0" smtClean="0">
                <a:hlinkClick r:id="rId4"/>
              </a:rPr>
              <a:t>o</a:t>
            </a:r>
            <a:r>
              <a:rPr lang="fr-FR" sz="2800" b="1" i="1" u="sng" dirty="0" smtClean="0">
                <a:hlinkClick r:id="rId4"/>
              </a:rPr>
              <a:t> 87) sur la liberté syndicale et la protection du droit syndical, 1948</a:t>
            </a:r>
            <a:endParaRPr lang="fr-CA" sz="2800" dirty="0" smtClean="0"/>
          </a:p>
          <a:p>
            <a:pPr>
              <a:buNone/>
            </a:pPr>
            <a:r>
              <a:rPr lang="fr-FR" sz="2800" dirty="0" smtClean="0"/>
              <a:t>Document n</a:t>
            </a:r>
            <a:r>
              <a:rPr lang="fr-FR" sz="2800" baseline="30000" dirty="0" smtClean="0"/>
              <a:t>o</a:t>
            </a:r>
            <a:r>
              <a:rPr lang="fr-FR" sz="2800" dirty="0" smtClean="0"/>
              <a:t> 54: </a:t>
            </a:r>
            <a:r>
              <a:rPr lang="fr-FR" sz="2800" b="1" i="1" u="sng" dirty="0" smtClean="0">
                <a:hlinkClick r:id="rId5"/>
              </a:rPr>
              <a:t>Acte constitutif de l’UNESCO</a:t>
            </a:r>
            <a:r>
              <a:rPr lang="fr-FR" sz="2800" dirty="0" smtClean="0"/>
              <a:t>, préambule et art. 1</a:t>
            </a:r>
            <a:endParaRPr lang="fr-CA" sz="2800" dirty="0" smtClean="0"/>
          </a:p>
          <a:p>
            <a:pPr>
              <a:buNone/>
            </a:pPr>
            <a:r>
              <a:rPr lang="fr-CA" sz="2800" b="1" i="1" dirty="0" smtClean="0"/>
              <a:t>Lectures optionnelles </a:t>
            </a:r>
            <a:r>
              <a:rPr lang="fr-CA" sz="2800" b="1" dirty="0" smtClean="0"/>
              <a:t>:</a:t>
            </a:r>
            <a:endParaRPr lang="fr-CA" sz="2800" dirty="0" smtClean="0"/>
          </a:p>
          <a:p>
            <a:pPr>
              <a:buNone/>
            </a:pPr>
            <a:r>
              <a:rPr lang="fr-FR" sz="2800" dirty="0" smtClean="0"/>
              <a:t>Document n</a:t>
            </a:r>
            <a:r>
              <a:rPr lang="fr-FR" sz="2800" baseline="30000" dirty="0" smtClean="0"/>
              <a:t>o</a:t>
            </a:r>
            <a:r>
              <a:rPr lang="fr-FR" sz="2800" dirty="0" smtClean="0"/>
              <a:t> 53 : </a:t>
            </a:r>
            <a:r>
              <a:rPr lang="fr-FR" sz="2800" b="1" i="1" u="sng" dirty="0" smtClean="0">
                <a:hlinkClick r:id="rId6"/>
              </a:rPr>
              <a:t>Convention (n</a:t>
            </a:r>
            <a:r>
              <a:rPr lang="fr-FR" sz="2800" b="1" i="1" u="sng" baseline="30000" dirty="0" smtClean="0">
                <a:hlinkClick r:id="rId6"/>
              </a:rPr>
              <a:t>o</a:t>
            </a:r>
            <a:r>
              <a:rPr lang="fr-FR" sz="2800" b="1" i="1" u="sng" dirty="0" smtClean="0">
                <a:hlinkClick r:id="rId6"/>
              </a:rPr>
              <a:t> 169) relative aux peuples indigènes et tribaux, 1989</a:t>
            </a:r>
            <a:endParaRPr lang="fr-CA" sz="2800" dirty="0" smtClean="0"/>
          </a:p>
          <a:p>
            <a:pPr>
              <a:buNone/>
            </a:pPr>
            <a:r>
              <a:rPr lang="fr-FR" sz="2800" dirty="0" smtClean="0"/>
              <a:t>Document n</a:t>
            </a:r>
            <a:r>
              <a:rPr lang="fr-FR" sz="2800" baseline="30000" dirty="0" smtClean="0"/>
              <a:t>o</a:t>
            </a:r>
            <a:r>
              <a:rPr lang="fr-FR" sz="2800" dirty="0" smtClean="0"/>
              <a:t> 55 : </a:t>
            </a:r>
            <a:r>
              <a:rPr lang="fr-FR" sz="2800" b="1" i="1" u="sng" dirty="0" smtClean="0">
                <a:hlinkClick r:id="rId7"/>
              </a:rPr>
              <a:t>Convention concernant la lutte contre la discrimination dans le domaine de l'enseignement, </a:t>
            </a:r>
            <a:endParaRPr lang="fr-FR" sz="2800" b="1" i="1" u="sng" dirty="0" smtClean="0"/>
          </a:p>
          <a:p>
            <a:pPr>
              <a:buNone/>
            </a:pPr>
            <a:r>
              <a:rPr lang="fr-CA" sz="2800" dirty="0" smtClean="0"/>
              <a:t>Document 60.1 : </a:t>
            </a:r>
            <a:r>
              <a:rPr lang="fr-CA" sz="2800" b="1" i="1" u="sng" dirty="0" smtClean="0">
                <a:hlinkClick r:id="rId8"/>
              </a:rPr>
              <a:t>Procédure pour l’examen des communications relatives à des cas et des questions concernant l’exercice des droits de l’homme dans les domaines de compétence de l’UNESCO</a:t>
            </a:r>
            <a:r>
              <a:rPr lang="fr-CA" sz="2800" i="1" dirty="0" smtClean="0"/>
              <a:t> </a:t>
            </a:r>
            <a:r>
              <a:rPr lang="fr-CA" sz="2800" dirty="0" smtClean="0"/>
              <a:t>(Procédure 104 EX/3.3). p. 262-265  (sur le site)</a:t>
            </a:r>
          </a:p>
          <a:p>
            <a:pPr>
              <a:lnSpc>
                <a:spcPct val="120000"/>
              </a:lnSpc>
              <a:buNone/>
            </a:pPr>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4</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Les institutions spécialisées de l’ONU et les droits </a:t>
            </a:r>
            <a:r>
              <a:rPr lang="fr-CA" sz="1800" b="1" dirty="0" err="1" smtClean="0"/>
              <a:t>fondametnaux</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1219200"/>
            <a:ext cx="8229600" cy="5105400"/>
          </a:xfrm>
        </p:spPr>
        <p:txBody>
          <a:bodyPr>
            <a:normAutofit/>
          </a:bodyPr>
          <a:lstStyle/>
          <a:p>
            <a:pPr algn="just">
              <a:buNone/>
            </a:pPr>
            <a:r>
              <a:rPr lang="fr-CA" altLang="en-US" sz="1200" dirty="0" smtClean="0"/>
              <a:t>INTRODUCTION</a:t>
            </a:r>
          </a:p>
          <a:p>
            <a:pPr algn="just">
              <a:buNone/>
            </a:pPr>
            <a:endParaRPr lang="fr-CA" altLang="en-US" sz="1200" dirty="0" smtClean="0"/>
          </a:p>
          <a:p>
            <a:pPr algn="just">
              <a:buNone/>
            </a:pPr>
            <a:r>
              <a:rPr lang="fr-CA" altLang="en-US" sz="1200" dirty="0" smtClean="0"/>
              <a:t>- La présence des institutions spécialisées au sein syst</a:t>
            </a:r>
            <a:r>
              <a:rPr lang="fr-CA" altLang="en-US" sz="1200" dirty="0" smtClean="0"/>
              <a:t>ème de l’ONU :</a:t>
            </a:r>
            <a:endParaRPr lang="fr-CA" altLang="en-US" sz="1200" dirty="0" smtClean="0"/>
          </a:p>
          <a:p>
            <a:pPr lvl="1" algn="just">
              <a:buNone/>
            </a:pPr>
            <a:r>
              <a:rPr lang="fr-CA" altLang="en-US" sz="1200" i="1" dirty="0" smtClean="0"/>
              <a:t>Charte des Nations Unie</a:t>
            </a:r>
            <a:r>
              <a:rPr lang="fr-CA" altLang="en-US" sz="1200" dirty="0" smtClean="0"/>
              <a:t>s, articles 57  et : 63</a:t>
            </a:r>
          </a:p>
          <a:p>
            <a:pPr lvl="1" algn="just">
              <a:buNone/>
            </a:pPr>
            <a:endParaRPr lang="fr-CA" altLang="en-US" sz="1200" dirty="0" smtClean="0"/>
          </a:p>
          <a:p>
            <a:pPr lvl="1" algn="ctr">
              <a:buNone/>
            </a:pPr>
            <a:r>
              <a:rPr lang="fr-CA" altLang="en-US" sz="1200" b="1" dirty="0" smtClean="0"/>
              <a:t>Article 57</a:t>
            </a:r>
            <a:br>
              <a:rPr lang="fr-CA" altLang="en-US" sz="1200" b="1" dirty="0" smtClean="0"/>
            </a:br>
            <a:r>
              <a:rPr lang="fr-CA" altLang="en-US" sz="1200" dirty="0" smtClean="0"/>
              <a:t> </a:t>
            </a:r>
          </a:p>
          <a:p>
            <a:pPr lvl="1" algn="just">
              <a:buNone/>
            </a:pPr>
            <a:r>
              <a:rPr lang="fr-CA" altLang="en-US" sz="1200" dirty="0" smtClean="0"/>
              <a:t>I</a:t>
            </a:r>
            <a:r>
              <a:rPr lang="fr-CA" altLang="en-US" sz="1200" dirty="0" smtClean="0"/>
              <a:t>. Les diverses institutions spécialisées créées par accords intergouvernementaux et pourvues, aux termes de leurs statuts, d’attributions internationales étendues dans les domaines économique, social, de la culture intellectuelle et de l’éducation, de la santé publique et autres domaines connexes, sont reliées à l’Organisation conformément aux dispositions de l’article </a:t>
            </a:r>
            <a:r>
              <a:rPr lang="fr-CA" altLang="en-US" sz="1200" dirty="0" smtClean="0"/>
              <a:t>63.</a:t>
            </a:r>
          </a:p>
          <a:p>
            <a:pPr lvl="1" algn="just">
              <a:buNone/>
            </a:pPr>
            <a:r>
              <a:rPr lang="fr-CA" altLang="en-US" sz="1200" dirty="0" smtClean="0"/>
              <a:t>2</a:t>
            </a:r>
            <a:r>
              <a:rPr lang="fr-CA" altLang="en-US" sz="1200" dirty="0" smtClean="0"/>
              <a:t>. Les institutions ainsi reliées à l’Organisation sont désignées ci-après par l’expression "institutions </a:t>
            </a:r>
            <a:r>
              <a:rPr lang="fr-CA" altLang="en-US" sz="1200" dirty="0" smtClean="0"/>
              <a:t>spécialisées ».</a:t>
            </a:r>
          </a:p>
          <a:p>
            <a:pPr lvl="1" algn="ctr">
              <a:buNone/>
            </a:pPr>
            <a:endParaRPr lang="fr-CA" altLang="en-US" sz="1200" b="1" dirty="0" smtClean="0"/>
          </a:p>
          <a:p>
            <a:pPr lvl="1" algn="ctr">
              <a:buNone/>
            </a:pPr>
            <a:r>
              <a:rPr lang="fr-CA" altLang="en-US" sz="1200" b="1" dirty="0" smtClean="0"/>
              <a:t>Article 63</a:t>
            </a:r>
            <a:br>
              <a:rPr lang="fr-CA" altLang="en-US" sz="1200" b="1" dirty="0" smtClean="0"/>
            </a:br>
            <a:endParaRPr lang="fr-CA" altLang="en-US" sz="1200" b="1" dirty="0" smtClean="0"/>
          </a:p>
          <a:p>
            <a:pPr lvl="1" algn="just">
              <a:buNone/>
            </a:pPr>
            <a:r>
              <a:rPr lang="fr-CA" altLang="en-US" sz="1200" dirty="0" smtClean="0"/>
              <a:t>1 Le </a:t>
            </a:r>
            <a:r>
              <a:rPr lang="fr-CA" altLang="en-US" sz="1200" dirty="0" smtClean="0"/>
              <a:t>Conseil économique et social peut conclure avec toute institution visée à l’article 57 des accords fixant les conditions dans lesquelles cette institution sera reliée à l’Organisation. Ces accords sont soumis à l’approbation de l’Assemblée générale</a:t>
            </a:r>
            <a:r>
              <a:rPr lang="fr-CA" altLang="en-US" sz="1200" dirty="0" smtClean="0"/>
              <a:t>.</a:t>
            </a:r>
          </a:p>
          <a:p>
            <a:pPr lvl="1" algn="just">
              <a:buNone/>
            </a:pPr>
            <a:r>
              <a:rPr lang="fr-CA" altLang="en-US" sz="1200" dirty="0" smtClean="0"/>
              <a:t>2</a:t>
            </a:r>
            <a:r>
              <a:rPr lang="fr-CA" altLang="en-US" sz="1200" dirty="0" smtClean="0"/>
              <a:t>. Il peut coordonner l’activité des institutions spécialisées en se concertant avec elles, en leur adressant des recommandations, ainsi qu’en adressant des recommandations à l’Assemblée générale et aux Membres des Nations Unies.</a:t>
            </a:r>
            <a:endParaRPr lang="fr-FR" altLang="en-US" sz="1200" dirty="0" smtClean="0"/>
          </a:p>
          <a:p>
            <a:pPr>
              <a:buNone/>
            </a:pPr>
            <a:endParaRPr lang="fr-CA" altLang="en-US"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4</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81000"/>
            <a:ext cx="8229600" cy="533400"/>
          </a:xfrm>
        </p:spPr>
        <p:txBody>
          <a:bodyPr>
            <a:normAutofit fontScale="90000"/>
          </a:bodyPr>
          <a:lstStyle/>
          <a:p>
            <a:pPr algn="ctr"/>
            <a:r>
              <a:rPr lang="fr-CA" sz="1800" b="1" dirty="0" smtClean="0"/>
              <a:t>Les institutions spécialisées de l’ONU et les droits fondamentaux</a:t>
            </a:r>
            <a:r>
              <a:rPr lang="fr-CA" sz="1800" dirty="0" smtClean="0"/>
              <a:t/>
            </a:r>
            <a:br>
              <a:rPr lang="fr-CA" sz="1800" dirty="0" smtClean="0"/>
            </a:br>
            <a:endParaRPr lang="fr-FR" sz="1800" dirty="0">
              <a:solidFill>
                <a:srgbClr val="002060"/>
              </a:solidFill>
              <a:latin typeface="Times New Roman"/>
              <a:cs typeface="Times New Roman"/>
            </a:endParaRPr>
          </a:p>
        </p:txBody>
      </p:sp>
      <p:sp>
        <p:nvSpPr>
          <p:cNvPr id="3" name="Espace réservé du contenu 2"/>
          <p:cNvSpPr>
            <a:spLocks noGrp="1"/>
          </p:cNvSpPr>
          <p:nvPr>
            <p:ph sz="quarter" idx="1"/>
          </p:nvPr>
        </p:nvSpPr>
        <p:spPr>
          <a:xfrm>
            <a:off x="457200" y="914400"/>
            <a:ext cx="8229600" cy="5410200"/>
          </a:xfrm>
        </p:spPr>
        <p:txBody>
          <a:bodyPr>
            <a:normAutofit fontScale="85000" lnSpcReduction="20000"/>
          </a:bodyPr>
          <a:lstStyle/>
          <a:p>
            <a:pPr algn="ctr">
              <a:buNone/>
            </a:pPr>
            <a:endParaRPr lang="fr-CA" altLang="en-US" sz="1400" dirty="0" smtClean="0"/>
          </a:p>
          <a:p>
            <a:pPr algn="ctr">
              <a:buNone/>
            </a:pPr>
            <a:r>
              <a:rPr lang="fr-CA" altLang="en-US" sz="1400" dirty="0" smtClean="0"/>
              <a:t>INTRODUCTION (suite)</a:t>
            </a:r>
          </a:p>
          <a:p>
            <a:pPr algn="ctr">
              <a:buNone/>
            </a:pPr>
            <a:r>
              <a:rPr lang="fr-CA" altLang="en-US" sz="1400" b="1" dirty="0" smtClean="0"/>
              <a:t>Liste des institutions spécialisées</a:t>
            </a:r>
          </a:p>
          <a:p>
            <a:pPr algn="just">
              <a:buNone/>
            </a:pPr>
            <a:endParaRPr lang="fr-CA" altLang="en-US" sz="1400" dirty="0" smtClean="0"/>
          </a:p>
          <a:p>
            <a:pPr algn="just">
              <a:buNone/>
            </a:pPr>
            <a:r>
              <a:rPr lang="fr-CA" altLang="en-US" sz="1400" dirty="0" smtClean="0"/>
              <a:t>1) Fonds </a:t>
            </a:r>
            <a:r>
              <a:rPr lang="fr-CA" altLang="en-US" sz="1400" dirty="0" smtClean="0"/>
              <a:t>international de développement agricole (FIDA</a:t>
            </a:r>
            <a:r>
              <a:rPr lang="fr-CA" altLang="en-US" sz="1400" dirty="0" smtClean="0"/>
              <a:t>)</a:t>
            </a:r>
          </a:p>
          <a:p>
            <a:pPr algn="just">
              <a:buNone/>
            </a:pPr>
            <a:r>
              <a:rPr lang="fr-CA" altLang="en-US" sz="1400" dirty="0" smtClean="0"/>
              <a:t>2) Fonds </a:t>
            </a:r>
            <a:r>
              <a:rPr lang="fr-CA" altLang="en-US" sz="1400" dirty="0" smtClean="0"/>
              <a:t>monétaire international (FMI</a:t>
            </a:r>
            <a:r>
              <a:rPr lang="fr-CA" altLang="en-US" sz="1400" dirty="0" smtClean="0"/>
              <a:t>)</a:t>
            </a:r>
          </a:p>
          <a:p>
            <a:pPr>
              <a:buNone/>
            </a:pPr>
            <a:r>
              <a:rPr lang="fr-FR" sz="1400" b="1" dirty="0" smtClean="0"/>
              <a:t>	Groupe de </a:t>
            </a:r>
            <a:r>
              <a:rPr lang="fr-FR" sz="1400" b="1" dirty="0" smtClean="0"/>
              <a:t>la Banque mondiale</a:t>
            </a:r>
            <a:endParaRPr lang="fr-CA" sz="1400" dirty="0" smtClean="0"/>
          </a:p>
          <a:p>
            <a:pPr lvl="0">
              <a:buNone/>
            </a:pPr>
            <a:r>
              <a:rPr lang="fr-FR" sz="1400" b="1" dirty="0" smtClean="0"/>
              <a:t>	3) </a:t>
            </a:r>
            <a:r>
              <a:rPr lang="fr-FR" sz="1400" dirty="0" smtClean="0"/>
              <a:t>Agence </a:t>
            </a:r>
            <a:r>
              <a:rPr lang="fr-FR" sz="1400" dirty="0" smtClean="0"/>
              <a:t>multilatérale de garantie des </a:t>
            </a:r>
            <a:r>
              <a:rPr lang="fr-FR" sz="1400" dirty="0" smtClean="0"/>
              <a:t>investissements (AMGI)</a:t>
            </a:r>
            <a:endParaRPr lang="fr-CA" sz="1400" dirty="0" smtClean="0"/>
          </a:p>
          <a:p>
            <a:pPr lvl="0">
              <a:buNone/>
            </a:pPr>
            <a:r>
              <a:rPr lang="fr-FR" sz="1400" b="1" dirty="0" smtClean="0"/>
              <a:t>	4) </a:t>
            </a:r>
            <a:r>
              <a:rPr lang="fr-FR" sz="1400" dirty="0" smtClean="0"/>
              <a:t>Association </a:t>
            </a:r>
            <a:r>
              <a:rPr lang="fr-FR" sz="1400" dirty="0" smtClean="0"/>
              <a:t>internationale de développement (</a:t>
            </a:r>
            <a:r>
              <a:rPr lang="fr-FR" sz="1400" dirty="0" smtClean="0"/>
              <a:t>AID</a:t>
            </a:r>
            <a:br>
              <a:rPr lang="fr-FR" sz="1400" dirty="0" smtClean="0"/>
            </a:br>
            <a:r>
              <a:rPr lang="fr-FR" sz="1400" b="1" dirty="0" smtClean="0"/>
              <a:t>5)</a:t>
            </a:r>
            <a:r>
              <a:rPr lang="fr-FR" sz="1400" dirty="0" smtClean="0"/>
              <a:t> )Banque </a:t>
            </a:r>
            <a:r>
              <a:rPr lang="fr-FR" sz="1400" dirty="0" smtClean="0"/>
              <a:t>internationale pour la reconstruction et le </a:t>
            </a:r>
            <a:r>
              <a:rPr lang="fr-FR" sz="1400" dirty="0" smtClean="0"/>
              <a:t>développement (BIRD)</a:t>
            </a:r>
            <a:endParaRPr lang="fr-CA" sz="1400" dirty="0" smtClean="0"/>
          </a:p>
          <a:p>
            <a:pPr lvl="0">
              <a:buNone/>
            </a:pPr>
            <a:r>
              <a:rPr lang="fr-FR" sz="1400" b="1" dirty="0" smtClean="0"/>
              <a:t>	6) </a:t>
            </a:r>
            <a:r>
              <a:rPr lang="fr-FR" sz="1400" dirty="0" smtClean="0"/>
              <a:t>Centre </a:t>
            </a:r>
            <a:r>
              <a:rPr lang="fr-FR" sz="1400" dirty="0" smtClean="0"/>
              <a:t>international pour le règlement des différends relatifs aux </a:t>
            </a:r>
            <a:r>
              <a:rPr lang="fr-FR" sz="1400" dirty="0" smtClean="0"/>
              <a:t>investissements (CIRDI)</a:t>
            </a:r>
            <a:endParaRPr lang="fr-CA" sz="1400" dirty="0" smtClean="0"/>
          </a:p>
          <a:p>
            <a:pPr lvl="0">
              <a:buNone/>
            </a:pPr>
            <a:r>
              <a:rPr lang="fr-FR" sz="1400" b="1" dirty="0" smtClean="0"/>
              <a:t>	7) </a:t>
            </a:r>
            <a:r>
              <a:rPr lang="fr-FR" sz="1400" dirty="0" smtClean="0"/>
              <a:t>Société </a:t>
            </a:r>
            <a:r>
              <a:rPr lang="fr-FR" sz="1400" dirty="0" smtClean="0"/>
              <a:t>financière </a:t>
            </a:r>
            <a:r>
              <a:rPr lang="fr-FR" sz="1400" dirty="0" smtClean="0"/>
              <a:t>internationale (SFI)</a:t>
            </a:r>
            <a:endParaRPr lang="fr-CA" altLang="en-US" sz="1400" dirty="0" smtClean="0"/>
          </a:p>
          <a:p>
            <a:pPr algn="just">
              <a:buNone/>
            </a:pPr>
            <a:r>
              <a:rPr lang="fr-CA" altLang="en-US" sz="1400" dirty="0" smtClean="0"/>
              <a:t>8) Organisation </a:t>
            </a:r>
            <a:r>
              <a:rPr lang="fr-CA" altLang="en-US" sz="1400" dirty="0" smtClean="0"/>
              <a:t>de l'aviation civile internationale (OACI</a:t>
            </a:r>
            <a:r>
              <a:rPr lang="fr-CA" altLang="en-US" sz="1400" dirty="0" smtClean="0"/>
              <a:t>)</a:t>
            </a:r>
          </a:p>
          <a:p>
            <a:pPr algn="just">
              <a:buNone/>
            </a:pPr>
            <a:r>
              <a:rPr lang="fr-CA" altLang="en-US" sz="1400" dirty="0" smtClean="0"/>
              <a:t>9) Organisation </a:t>
            </a:r>
            <a:r>
              <a:rPr lang="fr-CA" altLang="en-US" sz="1400" dirty="0" smtClean="0"/>
              <a:t>des Nations Unies pour l'alimentation et l'agriculture (FAO</a:t>
            </a:r>
            <a:r>
              <a:rPr lang="fr-CA" altLang="en-US" sz="1400" dirty="0" smtClean="0"/>
              <a:t>)</a:t>
            </a:r>
          </a:p>
          <a:p>
            <a:pPr algn="just">
              <a:buNone/>
            </a:pPr>
            <a:r>
              <a:rPr lang="fr-CA" altLang="en-US" sz="1400" b="1" dirty="0" smtClean="0"/>
              <a:t>10)</a:t>
            </a:r>
            <a:r>
              <a:rPr lang="fr-CA" altLang="en-US" sz="1400" b="1" dirty="0" smtClean="0">
                <a:solidFill>
                  <a:srgbClr val="FF0000"/>
                </a:solidFill>
              </a:rPr>
              <a:t> Organisation </a:t>
            </a:r>
            <a:r>
              <a:rPr lang="fr-CA" altLang="en-US" sz="1400" b="1" dirty="0" smtClean="0">
                <a:solidFill>
                  <a:srgbClr val="FF0000"/>
                </a:solidFill>
              </a:rPr>
              <a:t>des Nations Unies pour l'éducation, la science et la culture (UNESCO</a:t>
            </a:r>
            <a:r>
              <a:rPr lang="fr-CA" altLang="en-US" sz="1400" b="1" dirty="0" smtClean="0">
                <a:solidFill>
                  <a:srgbClr val="FF0000"/>
                </a:solidFill>
              </a:rPr>
              <a:t>)</a:t>
            </a:r>
          </a:p>
          <a:p>
            <a:pPr algn="just">
              <a:buNone/>
            </a:pPr>
            <a:r>
              <a:rPr lang="fr-CA" altLang="en-US" sz="1400" dirty="0" smtClean="0"/>
              <a:t>11) Organisation </a:t>
            </a:r>
            <a:r>
              <a:rPr lang="fr-CA" altLang="en-US" sz="1400" dirty="0" smtClean="0"/>
              <a:t>des Nations Unies pour le développement industriel (ONUDI</a:t>
            </a:r>
            <a:r>
              <a:rPr lang="fr-CA" altLang="en-US" sz="1400" dirty="0" smtClean="0"/>
              <a:t>)</a:t>
            </a:r>
          </a:p>
          <a:p>
            <a:pPr algn="just">
              <a:buNone/>
            </a:pPr>
            <a:r>
              <a:rPr lang="fr-CA" altLang="en-US" sz="1400" dirty="0" smtClean="0"/>
              <a:t>12) </a:t>
            </a:r>
            <a:r>
              <a:rPr lang="fr-CA" altLang="en-US" sz="1400" b="1" dirty="0" smtClean="0">
                <a:solidFill>
                  <a:srgbClr val="FF0000"/>
                </a:solidFill>
              </a:rPr>
              <a:t>Organisation </a:t>
            </a:r>
            <a:r>
              <a:rPr lang="fr-CA" altLang="en-US" sz="1400" b="1" dirty="0" smtClean="0">
                <a:solidFill>
                  <a:srgbClr val="FF0000"/>
                </a:solidFill>
              </a:rPr>
              <a:t>internationale du Travail (OIT)</a:t>
            </a:r>
            <a:r>
              <a:rPr lang="fr-CA" altLang="en-US" sz="1400" b="1" dirty="0" smtClean="0">
                <a:solidFill>
                  <a:srgbClr val="FF0000"/>
                </a:solidFill>
              </a:rPr>
              <a:t> </a:t>
            </a:r>
            <a:r>
              <a:rPr lang="fr-CA" altLang="en-US" sz="1400" dirty="0" smtClean="0"/>
              <a:t>   </a:t>
            </a:r>
          </a:p>
          <a:p>
            <a:pPr algn="just">
              <a:buNone/>
            </a:pPr>
            <a:r>
              <a:rPr lang="fr-CA" altLang="en-US" sz="1400" dirty="0" smtClean="0"/>
              <a:t>13) Organisation </a:t>
            </a:r>
            <a:r>
              <a:rPr lang="fr-CA" altLang="en-US" sz="1400" dirty="0" smtClean="0"/>
              <a:t>maritime internationale (</a:t>
            </a:r>
            <a:r>
              <a:rPr lang="fr-CA" altLang="en-US" sz="1400" dirty="0" smtClean="0"/>
              <a:t>OMI)</a:t>
            </a:r>
          </a:p>
          <a:p>
            <a:pPr algn="just">
              <a:buNone/>
            </a:pPr>
            <a:r>
              <a:rPr lang="fr-CA" altLang="en-US" sz="1400" dirty="0" smtClean="0"/>
              <a:t>14) Organisation </a:t>
            </a:r>
            <a:r>
              <a:rPr lang="fr-CA" altLang="en-US" sz="1400" dirty="0" smtClean="0"/>
              <a:t>météorologique mondiale (OMM</a:t>
            </a:r>
            <a:r>
              <a:rPr lang="fr-CA" altLang="en-US" sz="1400" dirty="0" smtClean="0"/>
              <a:t>)</a:t>
            </a:r>
          </a:p>
          <a:p>
            <a:pPr algn="just">
              <a:buNone/>
            </a:pPr>
            <a:r>
              <a:rPr lang="fr-CA" altLang="en-US" sz="1400" dirty="0" smtClean="0"/>
              <a:t>15) Organisation </a:t>
            </a:r>
            <a:r>
              <a:rPr lang="fr-CA" altLang="en-US" sz="1400" dirty="0" smtClean="0"/>
              <a:t>mondiale de la propriété intellectuelle (OMPI</a:t>
            </a:r>
            <a:r>
              <a:rPr lang="fr-CA" altLang="en-US" sz="1400" dirty="0" smtClean="0"/>
              <a:t>)</a:t>
            </a:r>
          </a:p>
          <a:p>
            <a:pPr algn="just">
              <a:buNone/>
            </a:pPr>
            <a:r>
              <a:rPr lang="fr-CA" altLang="en-US" sz="1400" dirty="0" smtClean="0"/>
              <a:t>16) Organisation </a:t>
            </a:r>
            <a:r>
              <a:rPr lang="fr-CA" altLang="en-US" sz="1400" dirty="0" smtClean="0"/>
              <a:t>mondiale de la santé (OMS</a:t>
            </a:r>
            <a:r>
              <a:rPr lang="fr-CA" altLang="en-US" sz="1400" dirty="0" smtClean="0"/>
              <a:t>)</a:t>
            </a:r>
          </a:p>
          <a:p>
            <a:pPr algn="just">
              <a:buNone/>
            </a:pPr>
            <a:r>
              <a:rPr lang="fr-CA" altLang="en-US" sz="1400" dirty="0" smtClean="0"/>
              <a:t>17) Union </a:t>
            </a:r>
            <a:r>
              <a:rPr lang="fr-CA" altLang="en-US" sz="1400" dirty="0" smtClean="0"/>
              <a:t>internationale des télécommunications (UIT) </a:t>
            </a:r>
            <a:endParaRPr lang="fr-CA" altLang="en-US" sz="1400" dirty="0" smtClean="0"/>
          </a:p>
          <a:p>
            <a:pPr algn="just">
              <a:buNone/>
            </a:pPr>
            <a:r>
              <a:rPr lang="fr-CA" altLang="en-US" sz="1400" dirty="0" smtClean="0"/>
              <a:t>18) Union </a:t>
            </a:r>
            <a:r>
              <a:rPr lang="fr-CA" altLang="en-US" sz="1400" dirty="0" smtClean="0"/>
              <a:t>postale universelle (UPU)</a:t>
            </a:r>
            <a:r>
              <a:rPr lang="fr-CA" altLang="en-US" sz="1400" dirty="0" smtClean="0"/>
              <a:t>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a:t>
            </a:r>
            <a:r>
              <a:rPr lang="fr-FR" sz="1100" dirty="0" smtClean="0"/>
              <a:t> 4</a:t>
            </a:r>
            <a:endParaRPr lang="fr-BE" sz="1100" dirty="0"/>
          </a:p>
        </p:txBody>
      </p:sp>
      <p:sp>
        <p:nvSpPr>
          <p:cNvPr id="4" name="ZoneTexte 3"/>
          <p:cNvSpPr txBox="1"/>
          <p:nvPr/>
        </p:nvSpPr>
        <p:spPr>
          <a:xfrm>
            <a:off x="467544" y="6021288"/>
            <a:ext cx="8219256" cy="215444"/>
          </a:xfrm>
          <a:prstGeom prst="rect">
            <a:avLst/>
          </a:prstGeom>
          <a:noFill/>
        </p:spPr>
        <p:txBody>
          <a:bodyPr wrap="square" rtlCol="0">
            <a:spAutoFit/>
          </a:bodyPr>
          <a:lstStyle/>
          <a:p>
            <a:pPr algn="r"/>
            <a:r>
              <a:rPr lang="fr-CA" sz="800" dirty="0" smtClean="0"/>
              <a:t>S</a:t>
            </a:r>
            <a:endParaRPr lang="fr-FR" sz="8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8303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228600"/>
            <a:ext cx="8305800" cy="457200"/>
          </a:xfrm>
        </p:spPr>
        <p:txBody>
          <a:bodyPr>
            <a:normAutofit fontScale="90000"/>
          </a:bodyPr>
          <a:lstStyle/>
          <a:p>
            <a:pPr algn="ct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b="1" dirty="0" smtClean="0">
                <a:latin typeface="Times New Roman"/>
                <a:cs typeface="Times New Roman"/>
              </a:rPr>
              <a:t/>
            </a:r>
            <a:br>
              <a:rPr lang="fr-CA" b="1"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r>
              <a:rPr lang="fr-CA" sz="2000" b="1" dirty="0" smtClean="0"/>
              <a:t>Les institutions spécialisées de l’ONU et les droits fondamentaux</a:t>
            </a:r>
            <a:endParaRPr lang="fr-CA" sz="2000" b="1" dirty="0" smtClean="0">
              <a:solidFill>
                <a:schemeClr val="tx1"/>
              </a:solidFill>
              <a:latin typeface="Times New Roman"/>
              <a:cs typeface="Times New Roman"/>
            </a:endParaRPr>
          </a:p>
        </p:txBody>
      </p:sp>
      <p:sp>
        <p:nvSpPr>
          <p:cNvPr id="3" name="Espace réservé du contenu 2"/>
          <p:cNvSpPr>
            <a:spLocks noGrp="1"/>
          </p:cNvSpPr>
          <p:nvPr>
            <p:ph sz="quarter" idx="1"/>
          </p:nvPr>
        </p:nvSpPr>
        <p:spPr/>
        <p:txBody>
          <a:bodyPr>
            <a:normAutofit/>
          </a:bodyPr>
          <a:lstStyle/>
          <a:p>
            <a:pPr algn="ctr">
              <a:buNone/>
            </a:pPr>
            <a:r>
              <a:rPr lang="fr-CA" sz="1800" dirty="0" smtClean="0">
                <a:latin typeface="Times New Roman"/>
                <a:cs typeface="Times New Roman"/>
              </a:rPr>
              <a:t>- </a:t>
            </a:r>
          </a:p>
          <a:p>
            <a:pPr algn="ctr">
              <a:buNone/>
            </a:pPr>
            <a:endParaRPr lang="fr-CA" sz="1800" dirty="0" smtClean="0">
              <a:latin typeface="Times New Roman"/>
              <a:cs typeface="Times New Roman"/>
            </a:endParaRPr>
          </a:p>
          <a:p>
            <a:pPr algn="ctr">
              <a:buNone/>
            </a:pPr>
            <a:r>
              <a:rPr lang="fr-CA" sz="1800" dirty="0" smtClean="0">
                <a:latin typeface="Times New Roman"/>
                <a:cs typeface="Times New Roman"/>
              </a:rPr>
              <a:t>-- </a:t>
            </a:r>
            <a:r>
              <a:rPr lang="fr-CA" sz="1800" dirty="0" smtClean="0">
                <a:latin typeface="Times New Roman"/>
                <a:cs typeface="Times New Roman"/>
              </a:rPr>
              <a:t/>
            </a:r>
            <a:br>
              <a:rPr lang="fr-CA" sz="1800" dirty="0" smtClean="0">
                <a:latin typeface="Times New Roman"/>
                <a:cs typeface="Times New Roman"/>
              </a:rPr>
            </a:br>
            <a:r>
              <a:rPr lang="fr-CA" sz="1800" dirty="0" smtClean="0">
                <a:latin typeface="Times New Roman"/>
                <a:cs typeface="Times New Roman"/>
              </a:rPr>
              <a:t>-  -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n°3</a:t>
            </a:r>
            <a:endParaRPr lang="fr-BE" sz="1100" dirty="0"/>
          </a:p>
        </p:txBody>
      </p:sp>
      <p:sp>
        <p:nvSpPr>
          <p:cNvPr id="10" name="Rectangle 9"/>
          <p:cNvSpPr/>
          <p:nvPr/>
        </p:nvSpPr>
        <p:spPr>
          <a:xfrm>
            <a:off x="533400" y="457200"/>
            <a:ext cx="8229600" cy="415498"/>
          </a:xfrm>
          <a:prstGeom prst="rect">
            <a:avLst/>
          </a:prstGeom>
        </p:spPr>
        <p:txBody>
          <a:bodyPr wrap="square">
            <a:spAutoFit/>
          </a:bodyPr>
          <a:lstStyle/>
          <a:p>
            <a:pPr>
              <a:lnSpc>
                <a:spcPct val="120000"/>
              </a:lnSpc>
              <a:spcBef>
                <a:spcPts val="0"/>
              </a:spcBef>
              <a:buNone/>
            </a:pPr>
            <a:endParaRPr lang="fr-CA" dirty="0" smtClean="0">
              <a:latin typeface="Times New Roman"/>
              <a:cs typeface="Times New Roman"/>
            </a:endParaRPr>
          </a:p>
          <a:p>
            <a:pPr marL="1143000" indent="-1143000">
              <a:lnSpc>
                <a:spcPct val="120000"/>
              </a:lnSpc>
              <a:spcBef>
                <a:spcPts val="0"/>
              </a:spcBef>
            </a:pPr>
            <a:endParaRPr lang="fr-CA" sz="1600" dirty="0" smtClean="0">
              <a:latin typeface="Times New Roman"/>
              <a:cs typeface="Times New Roman"/>
            </a:endParaRPr>
          </a:p>
        </p:txBody>
      </p:sp>
      <p:sp>
        <p:nvSpPr>
          <p:cNvPr id="8" name="Rectangle 7"/>
          <p:cNvSpPr/>
          <p:nvPr/>
        </p:nvSpPr>
        <p:spPr>
          <a:xfrm>
            <a:off x="533400" y="990600"/>
            <a:ext cx="7924800" cy="9694957"/>
          </a:xfrm>
          <a:prstGeom prst="rect">
            <a:avLst/>
          </a:prstGeom>
        </p:spPr>
        <p:txBody>
          <a:bodyPr wrap="square">
            <a:spAutoFit/>
          </a:bodyPr>
          <a:lstStyle/>
          <a:p>
            <a:pPr>
              <a:buNone/>
            </a:pPr>
            <a:r>
              <a:rPr lang="fr-CA" sz="1400" dirty="0" smtClean="0"/>
              <a:t> </a:t>
            </a:r>
            <a:r>
              <a:rPr lang="fr-CA" sz="1400" b="1" dirty="0" smtClean="0"/>
              <a:t>I</a:t>
            </a:r>
            <a:r>
              <a:rPr lang="fr-CA" sz="1400" b="1" dirty="0" smtClean="0"/>
              <a:t>- L’Organisation </a:t>
            </a:r>
            <a:r>
              <a:rPr lang="fr-CA" sz="1400" b="1" dirty="0" smtClean="0"/>
              <a:t>internationale du travail (OIT) et les droits fondamentaux</a:t>
            </a:r>
            <a:r>
              <a:rPr lang="fr-CA" sz="1400" b="1" dirty="0" smtClean="0"/>
              <a:t> </a:t>
            </a:r>
          </a:p>
          <a:p>
            <a:pPr>
              <a:buNone/>
            </a:pPr>
            <a:endParaRPr lang="fr-CA" sz="1400" b="1" dirty="0" smtClean="0"/>
          </a:p>
          <a:p>
            <a:pPr>
              <a:buNone/>
            </a:pPr>
            <a:r>
              <a:rPr lang="fr-CA" sz="1400" dirty="0" smtClean="0"/>
              <a:t>A</a:t>
            </a:r>
            <a:r>
              <a:rPr lang="fr-CA" sz="1400" dirty="0" smtClean="0"/>
              <a:t>-  La </a:t>
            </a:r>
            <a:r>
              <a:rPr lang="fr-CA" sz="1400" i="1" dirty="0" smtClean="0"/>
              <a:t>Constitution de l’OIT</a:t>
            </a:r>
            <a:r>
              <a:rPr lang="fr-CA" sz="1400" dirty="0" smtClean="0"/>
              <a:t> et la </a:t>
            </a:r>
            <a:r>
              <a:rPr lang="fr-FR" sz="1400" i="1" dirty="0" smtClean="0"/>
              <a:t>Déclaration de l'OIT relative aux principes et droits fondamentaux au travail</a:t>
            </a:r>
            <a:r>
              <a:rPr lang="fr-FR" sz="1400" dirty="0" smtClean="0"/>
              <a:t> et les conventions et recommandations de </a:t>
            </a:r>
            <a:r>
              <a:rPr lang="fr-FR" sz="1400" dirty="0" smtClean="0"/>
              <a:t>l’OIT</a:t>
            </a:r>
          </a:p>
          <a:p>
            <a:pPr>
              <a:buNone/>
            </a:pPr>
            <a:endParaRPr lang="fr-FR" sz="1400" dirty="0" smtClean="0"/>
          </a:p>
          <a:p>
            <a:pPr>
              <a:buNone/>
            </a:pPr>
            <a:r>
              <a:rPr lang="fr-FR" sz="1400" dirty="0" smtClean="0"/>
              <a:t>- </a:t>
            </a:r>
            <a:r>
              <a:rPr lang="fr-FR" sz="1400" i="1" dirty="0" smtClean="0"/>
              <a:t>Constitution de l’OIT</a:t>
            </a:r>
            <a:r>
              <a:rPr lang="fr-FR" sz="1400" dirty="0" smtClean="0"/>
              <a:t>, préambule :  </a:t>
            </a:r>
          </a:p>
          <a:p>
            <a:pPr lvl="1" algn="just"/>
            <a:r>
              <a:rPr lang="fr-CA" altLang="en-US" sz="1200" dirty="0" smtClean="0"/>
              <a:t/>
            </a:r>
            <a:br>
              <a:rPr lang="fr-CA" altLang="en-US" sz="1200" dirty="0" smtClean="0"/>
            </a:br>
            <a:r>
              <a:rPr lang="fr-CA" altLang="en-US" sz="1200" dirty="0" smtClean="0"/>
              <a:t>Attendu </a:t>
            </a:r>
            <a:r>
              <a:rPr lang="fr-CA" altLang="en-US" sz="1200" dirty="0" smtClean="0"/>
              <a:t>qu’il existe des conditions de travail impliquant pour un grand nombre de personnes l’injustice, la misère et les privations, ce qui engendre un tel mécontentement que la paix et l’harmonie universelles sont mises en danger, et attendu qu’il est urgent d’améliorer ces conditions: par exemple, en ce qui concerne la réglementation des heures de travail, la fixation d’une durée maximum de la journée et de la semaine de travail, le recrutement de la main-d'œuvre, la lutte contre le chômage, la garantie d’un salaire assurant des conditions d’existence convenables, la protection des travailleurs contre les maladies générales ou professionnelles et les accidents résultant du travail, la protection des enfants, des adolescents et des femmes, les pensions de vieillesse et d’invalidité, la défense des intérêts des travailleurs occupés à l’étranger, l’affirmation du principe «à travail égal, salaire égal», l’affirmation du principe de la liberté syndicale, l’organisation de l’enseignement professionnel et technique et autres mesures analogues</a:t>
            </a:r>
            <a:r>
              <a:rPr lang="fr-CA" altLang="en-US" sz="1200" dirty="0" smtClean="0"/>
              <a:t>; […];</a:t>
            </a:r>
          </a:p>
          <a:p>
            <a:pPr lvl="1" algn="just"/>
            <a:endParaRPr lang="fr-CA" sz="1200" dirty="0" smtClean="0"/>
          </a:p>
          <a:p>
            <a:pPr algn="just">
              <a:buFontTx/>
              <a:buChar char="-"/>
            </a:pPr>
            <a:r>
              <a:rPr lang="fr-CA" altLang="en-US" sz="1400" dirty="0" smtClean="0"/>
              <a:t> Plus </a:t>
            </a:r>
            <a:r>
              <a:rPr lang="fr-CA" altLang="en-US" sz="1400" dirty="0" smtClean="0"/>
              <a:t>de </a:t>
            </a:r>
            <a:r>
              <a:rPr lang="fr-CA" altLang="en-US" sz="1400" dirty="0" smtClean="0"/>
              <a:t>195 conventions et protocoles adoptées par l’OIT et 202 recommandations </a:t>
            </a:r>
            <a:r>
              <a:rPr lang="fr-CA" altLang="en-US" sz="1400" dirty="0" smtClean="0"/>
              <a:t>adoptées lors des Conférences internationales du </a:t>
            </a:r>
            <a:r>
              <a:rPr lang="fr-CA" altLang="en-US" sz="1400" dirty="0" smtClean="0"/>
              <a:t>travail (</a:t>
            </a:r>
            <a:r>
              <a:rPr lang="fr-CA" altLang="en-US" sz="1400" dirty="0" smtClean="0"/>
              <a:t>(</a:t>
            </a:r>
            <a:r>
              <a:rPr lang="fr-CA" altLang="en-US" sz="1400" i="1" dirty="0" smtClean="0"/>
              <a:t>Code international du travail</a:t>
            </a:r>
            <a:r>
              <a:rPr lang="fr-CA" altLang="en-US" sz="1400" dirty="0" smtClean="0"/>
              <a:t>) </a:t>
            </a:r>
            <a:endParaRPr lang="fr-CA" altLang="en-US" sz="1400" dirty="0" smtClean="0"/>
          </a:p>
          <a:p>
            <a:pPr lvl="1" algn="just"/>
            <a:endParaRPr lang="fr-CA" altLang="en-US" sz="1400" dirty="0" smtClean="0"/>
          </a:p>
          <a:p>
            <a:pPr algn="just">
              <a:buFontTx/>
              <a:buChar char="-"/>
            </a:pPr>
            <a:r>
              <a:rPr lang="fr-CA" altLang="en-US" sz="1400" dirty="0" smtClean="0"/>
              <a:t>Voir aussi la </a:t>
            </a:r>
            <a:r>
              <a:rPr lang="fr-CA" altLang="en-US" sz="1400" i="1" dirty="0" smtClean="0"/>
              <a:t>Déclaration </a:t>
            </a:r>
            <a:r>
              <a:rPr lang="fr-CA" altLang="en-US" sz="1400" i="1" dirty="0" smtClean="0"/>
              <a:t>de l'OIT relative aux principes et droits fondamentaux au travail et son </a:t>
            </a:r>
            <a:r>
              <a:rPr lang="fr-CA" altLang="en-US" sz="1400" i="1" dirty="0" smtClean="0"/>
              <a:t>suivi</a:t>
            </a:r>
            <a:r>
              <a:rPr lang="fr-CA" altLang="en-US" sz="1400" dirty="0" smtClean="0"/>
              <a:t>, et en particulier son § 2;</a:t>
            </a:r>
          </a:p>
          <a:p>
            <a:pPr algn="just">
              <a:buFontTx/>
              <a:buChar char="-"/>
            </a:pPr>
            <a:endParaRPr lang="fr-CA" altLang="en-US" sz="1400" dirty="0" smtClean="0"/>
          </a:p>
          <a:p>
            <a:pPr algn="just">
              <a:buFontTx/>
              <a:buChar char="-"/>
            </a:pPr>
            <a:r>
              <a:rPr lang="fr-CA" altLang="en-US" sz="1400" dirty="0" smtClean="0"/>
              <a:t> </a:t>
            </a:r>
            <a:r>
              <a:rPr sz="1400" dirty="0" smtClean="0"/>
              <a:t>Ratifications des conventions fondamentales et protocoles par </a:t>
            </a:r>
            <a:r>
              <a:rPr sz="1400" dirty="0" smtClean="0"/>
              <a:t>pays</a:t>
            </a:r>
            <a:r>
              <a:rPr lang="fr-CA" sz="1400" dirty="0" smtClean="0"/>
              <a:t> </a:t>
            </a:r>
            <a:r>
              <a:rPr lang="fr-CA" sz="1400" b="1" dirty="0" smtClean="0"/>
              <a:t>:</a:t>
            </a:r>
            <a:r>
              <a:rPr lang="fr-CA" sz="1200" b="1" dirty="0" smtClean="0"/>
              <a:t> </a:t>
            </a:r>
            <a:r>
              <a:rPr lang="fr-CA" sz="1200" b="1" dirty="0" smtClean="0">
                <a:hlinkClick r:id="rId2"/>
              </a:rPr>
              <a:t>http://www.ilo.org/dyn/normlex/fr/f?p=1000:10011:0::NO:10011:P10011_DISPLAY_BY,P10011_CONVENTION_TYPE_CODE:2,</a:t>
            </a:r>
            <a:r>
              <a:rPr lang="fr-CA" sz="1200" b="1" dirty="0" smtClean="0">
                <a:hlinkClick r:id="rId2"/>
              </a:rPr>
              <a:t>F</a:t>
            </a:r>
            <a:r>
              <a:rPr lang="fr-CA" sz="1200" b="1" dirty="0" smtClean="0"/>
              <a:t> </a:t>
            </a:r>
            <a:endParaRPr sz="1200" b="1" dirty="0" smtClean="0"/>
          </a:p>
          <a:p>
            <a:pPr algn="just">
              <a:buFontTx/>
              <a:buChar char="-"/>
            </a:pPr>
            <a:endParaRPr lang="fr-CA" altLang="en-US" sz="1400" dirty="0" smtClean="0"/>
          </a:p>
          <a:p>
            <a:pPr lvl="1" algn="just"/>
            <a:endParaRPr lang="fr-FR" dirty="0" smtClean="0"/>
          </a:p>
          <a:p>
            <a:pPr>
              <a:buNone/>
            </a:pPr>
            <a:endParaRPr lang="fr-FR" i="1" dirty="0" smtClean="0"/>
          </a:p>
          <a:p>
            <a:pPr>
              <a:buNone/>
            </a:pPr>
            <a:endParaRPr lang="fr-FR" i="1" dirty="0" smtClean="0"/>
          </a:p>
          <a:p>
            <a:pPr>
              <a:buNone/>
            </a:pPr>
            <a:endParaRPr lang="fr-FR"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a:p>
            <a:pPr>
              <a:buNone/>
            </a:pPr>
            <a:endParaRPr lang="fr-CA" i="1"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7227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381000"/>
          </a:xfrm>
        </p:spPr>
        <p:txBody>
          <a:bodyPr>
            <a:noAutofit/>
          </a:bodyPr>
          <a:lstStyle/>
          <a:p>
            <a:pPr algn="ctr"/>
            <a:r>
              <a:rPr lang="fr-CA" sz="1600" b="1" dirty="0" smtClean="0"/>
              <a:t>Les institutions spécialisées de l’ONU et les droits fondamentaux</a:t>
            </a:r>
            <a:r>
              <a:rPr lang="fr-CA" sz="1600" dirty="0" smtClean="0">
                <a:latin typeface="Times New Roman"/>
                <a:cs typeface="Times New Roman"/>
              </a:rPr>
              <a:t/>
            </a:r>
            <a:br>
              <a:rPr lang="fr-CA" sz="1600" dirty="0" smtClean="0">
                <a:latin typeface="Times New Roman"/>
                <a:cs typeface="Times New Roman"/>
              </a:rPr>
            </a:br>
            <a:endParaRPr lang="fr-FR" sz="1600"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buNone/>
            </a:pPr>
            <a:r>
              <a:rPr lang="fr-CA" sz="1514" b="1" dirty="0" smtClean="0"/>
              <a:t>I-	L’Organisation internationale du travail (OIT) et les droits fondamentaux</a:t>
            </a:r>
            <a:r>
              <a:rPr lang="fr-CA" sz="1514" b="1" dirty="0" smtClean="0"/>
              <a:t> (suite)</a:t>
            </a:r>
            <a:r>
              <a:rPr lang="fr-CA" sz="1514" dirty="0" smtClean="0"/>
              <a:t>     </a:t>
            </a:r>
            <a:endParaRPr lang="fr-CA" sz="1514" i="1" dirty="0" smtClean="0"/>
          </a:p>
          <a:p>
            <a:pPr>
              <a:buNone/>
            </a:pPr>
            <a:r>
              <a:rPr lang="fr-CA" sz="1514" dirty="0" smtClean="0"/>
              <a:t>      B-  La mise en œuvre des normes internationales du travail</a:t>
            </a:r>
            <a:r>
              <a:rPr lang="fr-CA" sz="1514" dirty="0" smtClean="0"/>
              <a:t> </a:t>
            </a:r>
            <a:endParaRPr lang="fr-CA" sz="1514" dirty="0" smtClean="0">
              <a:latin typeface="Arial"/>
              <a:cs typeface="Arial"/>
            </a:endParaRPr>
          </a:p>
          <a:p>
            <a:pPr algn="just"/>
            <a:r>
              <a:rPr lang="fr-CA" altLang="en-US" sz="1514" b="1" dirty="0" smtClean="0"/>
              <a:t>Trois mécanismes généraux </a:t>
            </a:r>
            <a:r>
              <a:rPr lang="fr-CA" altLang="en-US" sz="1514" dirty="0" smtClean="0"/>
              <a:t>: </a:t>
            </a:r>
          </a:p>
          <a:p>
            <a:pPr lvl="1" algn="just"/>
            <a:r>
              <a:rPr lang="fr-CA" altLang="en-US" sz="1514" i="1" dirty="0" smtClean="0"/>
              <a:t>Constitution de l’OIT </a:t>
            </a:r>
            <a:r>
              <a:rPr lang="fr-CA" altLang="en-US" sz="1514" dirty="0" smtClean="0"/>
              <a:t>:</a:t>
            </a:r>
          </a:p>
          <a:p>
            <a:pPr lvl="1" algn="just"/>
            <a:r>
              <a:rPr lang="fr-CA" altLang="en-US" sz="1514" dirty="0" smtClean="0"/>
              <a:t>Rapports </a:t>
            </a:r>
            <a:r>
              <a:rPr lang="fr-CA" altLang="en-US" sz="1514" dirty="0" smtClean="0"/>
              <a:t>obligatoires</a:t>
            </a:r>
            <a:r>
              <a:rPr lang="fr-CA" altLang="en-US" sz="1514" dirty="0" smtClean="0"/>
              <a:t> : articles </a:t>
            </a:r>
            <a:r>
              <a:rPr lang="fr-CA" altLang="en-US" sz="1514" dirty="0" smtClean="0"/>
              <a:t>19, 22 et 23 de la </a:t>
            </a:r>
            <a:r>
              <a:rPr lang="fr-CA" altLang="en-US" sz="1514" dirty="0" smtClean="0"/>
              <a:t>Constitution;</a:t>
            </a:r>
          </a:p>
          <a:p>
            <a:pPr lvl="1" algn="just"/>
            <a:r>
              <a:rPr lang="fr-CA" altLang="en-US" sz="1514" dirty="0" smtClean="0"/>
              <a:t>Plaintes : articles </a:t>
            </a:r>
            <a:r>
              <a:rPr lang="fr-CA" altLang="en-US" sz="1514" dirty="0" smtClean="0"/>
              <a:t>24 à </a:t>
            </a:r>
            <a:r>
              <a:rPr lang="fr-CA" altLang="en-US" sz="1514" dirty="0" smtClean="0"/>
              <a:t>34 (et en particulier plaintes </a:t>
            </a:r>
            <a:r>
              <a:rPr lang="fr-CA" altLang="en-US" sz="1514" dirty="0" smtClean="0"/>
              <a:t>par des organisations de travailleurs ou d’employeurs </a:t>
            </a:r>
            <a:r>
              <a:rPr lang="fr-CA" altLang="en-US" sz="1514" dirty="0" smtClean="0"/>
              <a:t>(articles 24 et 25);</a:t>
            </a:r>
          </a:p>
          <a:p>
            <a:pPr lvl="1" algn="just"/>
            <a:r>
              <a:rPr lang="fr-CA" altLang="en-US" sz="1514" dirty="0" smtClean="0"/>
              <a:t>Procédures </a:t>
            </a:r>
            <a:r>
              <a:rPr lang="fr-CA" altLang="en-US" sz="1514" dirty="0" smtClean="0"/>
              <a:t>d’enquêtes et </a:t>
            </a:r>
            <a:r>
              <a:rPr lang="fr-CA" altLang="en-US" sz="1514" dirty="0" smtClean="0"/>
              <a:t>études.</a:t>
            </a:r>
          </a:p>
          <a:p>
            <a:pPr marL="274320" lvl="1" algn="just">
              <a:spcBef>
                <a:spcPts val="600"/>
              </a:spcBef>
              <a:buClr>
                <a:schemeClr val="accent1"/>
              </a:buClr>
            </a:pPr>
            <a:r>
              <a:rPr lang="fr-CA" altLang="en-US" sz="1514" b="1" dirty="0" smtClean="0"/>
              <a:t>Procédure spéciale du Comité de la liberté syndicale</a:t>
            </a:r>
            <a:endParaRPr lang="fr-CA" altLang="en-US" sz="1514" b="1" dirty="0" smtClean="0"/>
          </a:p>
          <a:p>
            <a:pPr algn="just">
              <a:buFontTx/>
              <a:buChar char="-"/>
            </a:pPr>
            <a:r>
              <a:rPr lang="fr-CA" altLang="en-US" sz="1514" i="1" dirty="0" smtClean="0"/>
              <a:t>Convention </a:t>
            </a:r>
            <a:r>
              <a:rPr lang="fr-CA" altLang="en-US" sz="1514" i="1" dirty="0" smtClean="0"/>
              <a:t>(n°87) concernant la liberté syndicale et la protection du droit syndical, </a:t>
            </a:r>
            <a:r>
              <a:rPr lang="fr-CA" altLang="en-US" sz="1514" i="1" dirty="0" smtClean="0"/>
              <a:t>1948 </a:t>
            </a:r>
          </a:p>
          <a:p>
            <a:pPr algn="just">
              <a:buFontTx/>
              <a:buChar char="-"/>
            </a:pPr>
            <a:r>
              <a:rPr lang="fr-CA" sz="1400" dirty="0" smtClean="0"/>
              <a:t>  </a:t>
            </a:r>
            <a:r>
              <a:rPr sz="1400" dirty="0" smtClean="0"/>
              <a:t>Comité institué </a:t>
            </a:r>
            <a:r>
              <a:rPr lang="fr-CA" sz="1400" dirty="0" smtClean="0"/>
              <a:t>en 1951 et </a:t>
            </a:r>
            <a:r>
              <a:rPr sz="1400" dirty="0" smtClean="0"/>
              <a:t>hargé </a:t>
            </a:r>
            <a:r>
              <a:rPr sz="1400" dirty="0" smtClean="0"/>
              <a:t>d'examiner les plaintes faisant état de violations des principes de la liberté syndicale, même si l'État en cause n'a pas ratifié les conventions s'y </a:t>
            </a:r>
            <a:r>
              <a:rPr sz="1400" dirty="0" smtClean="0"/>
              <a:t>rapportant</a:t>
            </a:r>
            <a:endParaRPr lang="fr-CA" sz="1400" dirty="0" smtClean="0"/>
          </a:p>
          <a:p>
            <a:pPr lvl="1" algn="just">
              <a:buFontTx/>
              <a:buChar char="-"/>
            </a:pPr>
            <a:r>
              <a:rPr lang="fr-CA" sz="1400" dirty="0" smtClean="0">
                <a:solidFill>
                  <a:schemeClr val="tx1"/>
                </a:solidFill>
              </a:rPr>
              <a:t> Dép</a:t>
            </a:r>
            <a:r>
              <a:rPr lang="fr-CA" sz="1400" dirty="0" smtClean="0">
                <a:solidFill>
                  <a:schemeClr val="tx1"/>
                </a:solidFill>
              </a:rPr>
              <a:t>ôt de</a:t>
            </a:r>
            <a:r>
              <a:rPr sz="1400" dirty="0" smtClean="0">
                <a:solidFill>
                  <a:schemeClr val="tx1"/>
                </a:solidFill>
              </a:rPr>
              <a:t>s </a:t>
            </a:r>
            <a:r>
              <a:rPr sz="1400" dirty="0" smtClean="0">
                <a:solidFill>
                  <a:schemeClr val="tx1"/>
                </a:solidFill>
              </a:rPr>
              <a:t>plaintes</a:t>
            </a:r>
            <a:r>
              <a:rPr sz="1400" dirty="0" smtClean="0">
                <a:solidFill>
                  <a:schemeClr val="tx1"/>
                </a:solidFill>
              </a:rPr>
              <a:t> par </a:t>
            </a:r>
            <a:r>
              <a:rPr sz="1400" dirty="0" smtClean="0">
                <a:solidFill>
                  <a:schemeClr val="tx1"/>
                </a:solidFill>
              </a:rPr>
              <a:t>des organisations de travailleurs ou d'employeurs contre un État </a:t>
            </a:r>
            <a:r>
              <a:rPr sz="1400" dirty="0" smtClean="0">
                <a:solidFill>
                  <a:schemeClr val="tx1"/>
                </a:solidFill>
              </a:rPr>
              <a:t>Membre.</a:t>
            </a:r>
            <a:endParaRPr lang="fr-CA" sz="1400" dirty="0" smtClean="0">
              <a:solidFill>
                <a:schemeClr val="tx1"/>
              </a:solidFill>
            </a:endParaRPr>
          </a:p>
          <a:p>
            <a:pPr lvl="1" algn="just">
              <a:buFontTx/>
              <a:buChar char="-"/>
            </a:pPr>
            <a:r>
              <a:rPr lang="fr-CA" sz="1400" dirty="0" smtClean="0">
                <a:solidFill>
                  <a:schemeClr val="tx1"/>
                </a:solidFill>
              </a:rPr>
              <a:t>Composition : </a:t>
            </a:r>
            <a:r>
              <a:rPr sz="1400" dirty="0" smtClean="0">
                <a:solidFill>
                  <a:schemeClr val="tx1"/>
                </a:solidFill>
              </a:rPr>
              <a:t>un </a:t>
            </a:r>
            <a:r>
              <a:rPr sz="1400" dirty="0" smtClean="0">
                <a:solidFill>
                  <a:schemeClr val="tx1"/>
                </a:solidFill>
              </a:rPr>
              <a:t>président indépendant</a:t>
            </a:r>
            <a:r>
              <a:rPr sz="1400" dirty="0" smtClean="0">
                <a:solidFill>
                  <a:schemeClr val="tx1"/>
                </a:solidFill>
              </a:rPr>
              <a:t>, </a:t>
            </a:r>
            <a:r>
              <a:rPr sz="1400" dirty="0" smtClean="0">
                <a:solidFill>
                  <a:schemeClr val="tx1"/>
                </a:solidFill>
              </a:rPr>
              <a:t>trois représentants des gouvernements, trois représentants des employeurs et trois représentants des </a:t>
            </a:r>
            <a:r>
              <a:rPr sz="1400" dirty="0" smtClean="0">
                <a:solidFill>
                  <a:schemeClr val="tx1"/>
                </a:solidFill>
              </a:rPr>
              <a:t>travailleurs.</a:t>
            </a:r>
            <a:endParaRPr lang="fr-CA" sz="1400" dirty="0" smtClean="0">
              <a:solidFill>
                <a:schemeClr val="tx1"/>
              </a:solidFill>
            </a:endParaRPr>
          </a:p>
          <a:p>
            <a:pPr lvl="1" algn="just">
              <a:buFontTx/>
              <a:buChar char="-"/>
            </a:pPr>
            <a:r>
              <a:rPr sz="1400" dirty="0" smtClean="0">
                <a:solidFill>
                  <a:schemeClr val="tx1"/>
                </a:solidFill>
              </a:rPr>
              <a:t>S'il </a:t>
            </a:r>
            <a:r>
              <a:rPr sz="1400" dirty="0" smtClean="0">
                <a:solidFill>
                  <a:schemeClr val="tx1"/>
                </a:solidFill>
              </a:rPr>
              <a:t>estime</a:t>
            </a:r>
            <a:r>
              <a:rPr sz="1400" dirty="0" smtClean="0">
                <a:solidFill>
                  <a:schemeClr val="tx1"/>
                </a:solidFill>
              </a:rPr>
              <a:t> </a:t>
            </a:r>
            <a:r>
              <a:rPr lang="fr-CA" sz="1400" dirty="0" smtClean="0">
                <a:solidFill>
                  <a:schemeClr val="tx1"/>
                </a:solidFill>
              </a:rPr>
              <a:t>une</a:t>
            </a:r>
            <a:r>
              <a:rPr sz="1400" dirty="0" smtClean="0">
                <a:solidFill>
                  <a:schemeClr val="tx1"/>
                </a:solidFill>
              </a:rPr>
              <a:t> </a:t>
            </a:r>
            <a:r>
              <a:rPr sz="1400" dirty="0" smtClean="0">
                <a:solidFill>
                  <a:schemeClr val="tx1"/>
                </a:solidFill>
              </a:rPr>
              <a:t>plainte recevable, il établit les faits en instaurant un dialogue avec le pays concerné. S'il conclut qu'il y eu violation des normes ou des principes relatifs à la liberté syndicale, il prépare un rapport qu'il soumet au Conseil d'administration et formule ses recommandations sur la façon de remédier à la situation.</a:t>
            </a:r>
            <a:r>
              <a:rPr lang="fr-CA" altLang="en-US" sz="1400" dirty="0" smtClean="0">
                <a:solidFill>
                  <a:schemeClr val="tx1"/>
                </a:solidFill>
              </a:rPr>
              <a:t>:</a:t>
            </a:r>
          </a:p>
          <a:p>
            <a:pPr algn="just">
              <a:buFontTx/>
              <a:buChar char="-"/>
            </a:pPr>
            <a:endParaRPr lang="fr-CA" altLang="en-US" sz="1514" dirty="0" smtClean="0"/>
          </a:p>
          <a:p>
            <a:pPr>
              <a:buNone/>
            </a:pPr>
            <a:endParaRPr lang="fr-CA" sz="1400" dirty="0" smtClean="0">
              <a:latin typeface="Arial"/>
              <a:cs typeface="Aria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3</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7024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04800"/>
            <a:ext cx="8229600" cy="457200"/>
          </a:xfrm>
        </p:spPr>
        <p:txBody>
          <a:bodyPr>
            <a:normAutofit fontScale="90000"/>
          </a:bodyPr>
          <a:lstStyle/>
          <a:p>
            <a:pPr algn="ctr"/>
            <a:r>
              <a:rPr lang="fr-CA" sz="2000" b="1" dirty="0" smtClean="0"/>
              <a:t>Les institutions spécialisées de l’ONU et les droits fondamentaux</a:t>
            </a:r>
            <a:r>
              <a:rPr lang="fr-CA" sz="2000" dirty="0" smtClean="0">
                <a:solidFill>
                  <a:schemeClr val="tx1"/>
                </a:solidFill>
                <a:latin typeface="Times New Roman"/>
                <a:cs typeface="Times New Roman"/>
              </a:rPr>
              <a:t> </a:t>
            </a:r>
            <a:r>
              <a:rPr lang="fr-CA" dirty="0" smtClean="0">
                <a:latin typeface="Times New Roman"/>
                <a:cs typeface="Times New Roman"/>
              </a:rPr>
              <a:t/>
            </a:r>
            <a:br>
              <a:rPr lang="fr-CA" dirty="0" smtClean="0">
                <a:latin typeface="Times New Roman"/>
                <a:cs typeface="Times New Roman"/>
              </a:rPr>
            </a:br>
            <a:endParaRPr lang="fr-FR" dirty="0">
              <a:solidFill>
                <a:srgbClr val="002060"/>
              </a:solidFill>
            </a:endParaRPr>
          </a:p>
        </p:txBody>
      </p:sp>
      <p:sp>
        <p:nvSpPr>
          <p:cNvPr id="3" name="Espace réservé du contenu 2"/>
          <p:cNvSpPr>
            <a:spLocks noGrp="1"/>
          </p:cNvSpPr>
          <p:nvPr>
            <p:ph sz="quarter" idx="1"/>
          </p:nvPr>
        </p:nvSpPr>
        <p:spPr>
          <a:xfrm>
            <a:off x="457200" y="838200"/>
            <a:ext cx="8229600" cy="5318760"/>
          </a:xfrm>
        </p:spPr>
        <p:txBody>
          <a:bodyPr>
            <a:normAutofit/>
          </a:bodyPr>
          <a:lstStyle/>
          <a:p>
            <a:pPr>
              <a:buNone/>
            </a:pPr>
            <a:endParaRPr lang="fr-CA" sz="1800" dirty="0" smtClean="0">
              <a:latin typeface="Times New Roman"/>
              <a:cs typeface="Times New Roman"/>
            </a:endParaRPr>
          </a:p>
          <a:p>
            <a:pPr>
              <a:buNone/>
            </a:pPr>
            <a:endParaRPr lang="fr-CA" sz="1800" dirty="0" smtClean="0">
              <a:latin typeface="Times New Roman"/>
              <a:cs typeface="Times New Roman"/>
            </a:endParaRPr>
          </a:p>
          <a:p>
            <a:pPr>
              <a:buNone/>
            </a:pPr>
            <a:r>
              <a:rPr lang="fr-CA" sz="1800" dirty="0" smtClean="0">
                <a:latin typeface="Times New Roman"/>
                <a:cs typeface="Times New Roman"/>
              </a:rPr>
              <a:t>-  -   </a:t>
            </a:r>
            <a:r>
              <a:rPr lang="fr-CA" sz="1800" i="1" dirty="0" smtClean="0">
                <a:latin typeface="Times New Roman"/>
                <a:cs typeface="Times New Roman"/>
              </a:rPr>
              <a:t> </a:t>
            </a:r>
            <a:endParaRPr lang="fr-CA" sz="1800" dirty="0" smtClean="0">
              <a:latin typeface="Times New Roman"/>
              <a:cs typeface="Times New Roman"/>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FR" sz="1100" dirty="0" smtClean="0"/>
              <a:t>Daniel Turp, Université de Montréal, « </a:t>
            </a:r>
            <a:r>
              <a:rPr lang="fr-CA" sz="1100" dirty="0" smtClean="0"/>
              <a:t>Droit international et constitutionnel des droits fondamentaux</a:t>
            </a:r>
            <a:r>
              <a:rPr lang="fr-FR" sz="1100" dirty="0" smtClean="0"/>
              <a:t> », Cours n° 3</a:t>
            </a:r>
            <a:endParaRPr lang="fr-BE" sz="1100" dirty="0"/>
          </a:p>
        </p:txBody>
      </p:sp>
      <p:sp>
        <p:nvSpPr>
          <p:cNvPr id="6" name="Rectangle 5"/>
          <p:cNvSpPr/>
          <p:nvPr/>
        </p:nvSpPr>
        <p:spPr>
          <a:xfrm>
            <a:off x="457200" y="63462"/>
            <a:ext cx="8153400" cy="9199441"/>
          </a:xfrm>
          <a:prstGeom prst="rect">
            <a:avLst/>
          </a:prstGeom>
        </p:spPr>
        <p:txBody>
          <a:bodyPr wrap="square">
            <a:spAutoFit/>
          </a:bodyPr>
          <a:lstStyle/>
          <a:p>
            <a:pPr>
              <a:lnSpc>
                <a:spcPct val="120000"/>
              </a:lnSpc>
              <a:spcBef>
                <a:spcPts val="0"/>
              </a:spcBef>
              <a:buNone/>
            </a:pPr>
            <a:endParaRPr lang="fr-CA" dirty="0" smtClean="0">
              <a:latin typeface="Times New Roman"/>
              <a:cs typeface="Times New Roman"/>
            </a:endParaRPr>
          </a:p>
          <a:p>
            <a:pPr>
              <a:lnSpc>
                <a:spcPct val="120000"/>
              </a:lnSpc>
              <a:spcBef>
                <a:spcPts val="0"/>
              </a:spcBef>
              <a:buNone/>
            </a:pPr>
            <a:r>
              <a:rPr lang="fr-CA" dirty="0" smtClean="0">
                <a:latin typeface="Times New Roman"/>
                <a:cs typeface="Times New Roman"/>
              </a:rPr>
              <a:t>      </a:t>
            </a:r>
          </a:p>
          <a:p>
            <a:pPr>
              <a:buNone/>
            </a:pPr>
            <a:endParaRPr lang="fr-CA" b="1" dirty="0" smtClean="0"/>
          </a:p>
          <a:p>
            <a:pPr>
              <a:buNone/>
            </a:pPr>
            <a:endParaRPr lang="fr-CA" b="1" dirty="0" smtClean="0"/>
          </a:p>
          <a:p>
            <a:pPr>
              <a:buNone/>
            </a:pPr>
            <a:r>
              <a:rPr lang="fr-CA" sz="1100" b="1" dirty="0" smtClean="0"/>
              <a:t>II</a:t>
            </a:r>
            <a:r>
              <a:rPr lang="fr-CA" sz="1100" b="1" dirty="0" smtClean="0"/>
              <a:t>- L’Organisation </a:t>
            </a:r>
            <a:r>
              <a:rPr lang="fr-CA" sz="1100" b="1" dirty="0" smtClean="0"/>
              <a:t>des Nations Unies pour l’éducation, la science et la culture et les  droits fondamentaux</a:t>
            </a:r>
            <a:r>
              <a:rPr lang="fr-CA" sz="1100" dirty="0" smtClean="0"/>
              <a:t> </a:t>
            </a:r>
          </a:p>
          <a:p>
            <a:pPr>
              <a:buNone/>
            </a:pPr>
            <a:endParaRPr lang="fr-CA" sz="1100" dirty="0" smtClean="0"/>
          </a:p>
          <a:p>
            <a:pPr>
              <a:buNone/>
            </a:pPr>
            <a:r>
              <a:rPr lang="fr-CA" sz="1100" dirty="0" smtClean="0"/>
              <a:t>      A-  L’</a:t>
            </a:r>
            <a:r>
              <a:rPr lang="fr-CA" sz="1100" i="1" dirty="0" smtClean="0"/>
              <a:t>Acte constitutif de l’UNESCO </a:t>
            </a:r>
            <a:r>
              <a:rPr lang="fr-CA" sz="1100" dirty="0" smtClean="0"/>
              <a:t>et les conventions, recommandations et déclarations de </a:t>
            </a:r>
            <a:r>
              <a:rPr lang="fr-CA" sz="1100" dirty="0" smtClean="0"/>
              <a:t>l’UNESCO</a:t>
            </a:r>
            <a:endParaRPr lang="fr-CA" sz="1100" i="1" dirty="0" smtClean="0"/>
          </a:p>
          <a:p>
            <a:pPr algn="ctr"/>
            <a:endParaRPr lang="fr-CA" altLang="en-US" sz="1100" i="1" dirty="0" smtClean="0"/>
          </a:p>
          <a:p>
            <a:pPr algn="ctr"/>
            <a:r>
              <a:rPr lang="fr-CA" altLang="en-US" sz="1100" i="1" dirty="0" smtClean="0"/>
              <a:t>Acte constitutif de l’UNESCO</a:t>
            </a:r>
          </a:p>
          <a:p>
            <a:pPr algn="ctr"/>
            <a:r>
              <a:rPr lang="fr-CA" altLang="en-US" sz="1100" b="1" dirty="0" smtClean="0"/>
              <a:t>Préambule</a:t>
            </a:r>
          </a:p>
          <a:p>
            <a:pPr lvl="1" algn="just"/>
            <a:r>
              <a:rPr lang="fr-CA" altLang="en-US" sz="1100" dirty="0" smtClean="0"/>
              <a:t>Que, la dignité de l’homme exigeant la diffusion de la culture et l’éducation de tous en vue de la justice, de la liberté et de la paix, il y a là, pour toutes les nations, des devoirs sacrés à remplir dans un esprit de mutuelle assistance ;</a:t>
            </a:r>
            <a:r>
              <a:rPr lang="fr-CA" altLang="en-US" sz="1100" dirty="0" smtClean="0"/>
              <a:t> </a:t>
            </a:r>
          </a:p>
          <a:p>
            <a:pPr algn="ctr"/>
            <a:r>
              <a:rPr lang="fr-CA" altLang="en-US" sz="1100" b="1" dirty="0" smtClean="0"/>
              <a:t>Article 1 </a:t>
            </a:r>
          </a:p>
          <a:p>
            <a:pPr lvl="1" algn="just"/>
            <a:r>
              <a:rPr lang="fr-CA" altLang="en-US" sz="1100" dirty="0" smtClean="0"/>
              <a:t>L’Organisation se propose de contribuer au maintien de la paix et de la sécurité en resserrant, par l’éducation, la science et la culture, la collaboration entre nations, afin d’assurer le respect universel de la justice, de la loi, des droits de l’homme et des libertés fondamentales pour tous, sans distinction de race, de sexe, de langue ou de religion, que la Charte des Nations Unies reconnaît à tous les peuples.</a:t>
            </a:r>
            <a:r>
              <a:rPr lang="fr-CA" altLang="en-US" sz="1100" dirty="0" smtClean="0"/>
              <a:t> </a:t>
            </a:r>
            <a:endParaRPr lang="fr-CA" altLang="en-US" sz="1100" i="1" dirty="0" smtClean="0"/>
          </a:p>
          <a:p>
            <a:pPr lvl="1" algn="just"/>
            <a:endParaRPr lang="fr-CA" altLang="en-US" sz="1100" i="1" dirty="0" smtClean="0"/>
          </a:p>
          <a:p>
            <a:pPr lvl="1" algn="just"/>
            <a:r>
              <a:rPr lang="fr-CA" altLang="en-US" sz="1100" i="1" dirty="0" smtClean="0"/>
              <a:t>Voir aussi  la </a:t>
            </a:r>
            <a:r>
              <a:rPr lang="fr-CA" altLang="en-US" sz="1100" dirty="0" smtClean="0"/>
              <a:t>Convention </a:t>
            </a:r>
            <a:r>
              <a:rPr lang="fr-CA" altLang="en-US" sz="1100" dirty="0" smtClean="0"/>
              <a:t>concernant la lutte contre la discrimination dans le domaine de l'enseignement, </a:t>
            </a:r>
            <a:r>
              <a:rPr lang="fr-CA" altLang="en-US" sz="1100" dirty="0" smtClean="0"/>
              <a:t>1960 et Protocole </a:t>
            </a:r>
            <a:r>
              <a:rPr lang="fr-CA" altLang="en-US" sz="1100" dirty="0" smtClean="0"/>
              <a:t>du 18 décembre </a:t>
            </a:r>
            <a:r>
              <a:rPr lang="fr-CA" altLang="en-US" sz="1100" dirty="0" smtClean="0"/>
              <a:t>1962</a:t>
            </a:r>
            <a:endParaRPr lang="fr-CA" sz="1100" i="1" dirty="0" smtClean="0"/>
          </a:p>
          <a:p>
            <a:pPr>
              <a:buNone/>
            </a:pPr>
            <a:r>
              <a:rPr lang="fr-CA" sz="1100" dirty="0" smtClean="0"/>
              <a:t>    </a:t>
            </a:r>
            <a:r>
              <a:rPr lang="fr-CA" sz="1100" dirty="0" smtClean="0"/>
              <a:t> </a:t>
            </a:r>
          </a:p>
          <a:p>
            <a:pPr>
              <a:buNone/>
            </a:pPr>
            <a:r>
              <a:rPr lang="fr-CA" sz="1100" dirty="0" smtClean="0"/>
              <a:t> </a:t>
            </a:r>
            <a:r>
              <a:rPr lang="fr-CA" sz="1100" b="1" dirty="0" smtClean="0"/>
              <a:t>B-  La </a:t>
            </a:r>
            <a:r>
              <a:rPr lang="fr-FR" sz="1100" b="1" dirty="0" smtClean="0"/>
              <a:t>procédure pour l’examen des communications relatives à des cas et des questions concernant l’exercice des droits de l’homme dans les domaines de compétence de l’UNESCO (Procédure 104 EX/3.3</a:t>
            </a:r>
            <a:r>
              <a:rPr lang="fr-FR" sz="1100" b="1" dirty="0" smtClean="0"/>
              <a:t>)</a:t>
            </a:r>
          </a:p>
          <a:p>
            <a:pPr>
              <a:buNone/>
            </a:pPr>
            <a:endParaRPr lang="fr-FR" sz="1100" b="1" dirty="0" smtClean="0"/>
          </a:p>
          <a:p>
            <a:pPr>
              <a:buNone/>
            </a:pPr>
            <a:r>
              <a:rPr lang="fr-CA" sz="1100" dirty="0" smtClean="0"/>
              <a:t>- Examen d’</a:t>
            </a:r>
            <a:r>
              <a:rPr sz="1100" dirty="0" smtClean="0"/>
              <a:t>une </a:t>
            </a:r>
            <a:r>
              <a:rPr sz="1100" dirty="0" smtClean="0"/>
              <a:t>« question » relative à des « violations massives, systématiques ou flagrantes des droits de l’homme qui sont la conséquence soit d’une politique contraire aux droits de l’homme, pratiquée en droit ou en fait par un État, soit d’une accumulation de cas individuels qui constituent un ensemble concordant » (104 EX/Déc., 3.3, paragraphe 10</a:t>
            </a:r>
            <a:r>
              <a:rPr sz="1100" dirty="0" smtClean="0"/>
              <a:t>)</a:t>
            </a:r>
            <a:r>
              <a:rPr lang="fr-CA" sz="1100" dirty="0" smtClean="0"/>
              <a:t>. </a:t>
            </a:r>
            <a:r>
              <a:rPr sz="1100" dirty="0" smtClean="0"/>
              <a:t/>
            </a:r>
            <a:br>
              <a:rPr sz="1100" dirty="0" smtClean="0"/>
            </a:br>
            <a:r>
              <a:rPr sz="1100" dirty="0" smtClean="0"/>
              <a:t/>
            </a:r>
            <a:br>
              <a:rPr sz="1100" dirty="0" smtClean="0"/>
            </a:br>
            <a:r>
              <a:rPr lang="fr-CA" sz="1100" dirty="0" smtClean="0"/>
              <a:t>- Le </a:t>
            </a:r>
            <a:r>
              <a:rPr sz="1100" dirty="0" smtClean="0"/>
              <a:t>Comité </a:t>
            </a:r>
            <a:r>
              <a:rPr sz="1100" dirty="0" smtClean="0"/>
              <a:t>adopte un rapport confidentiel contenant « tous renseignements appropriés résultant de l’examen des communications par le Comité, que celui-ci jugera utile de porter à la connaissance du Conseil exécutif. Les rapports contiendront également les recommandations que le Comité peut souhaiter formuler, soit d’une manière générale, soit quant à la suite à donner à la communication soumise à son examen » (</a:t>
            </a:r>
            <a:r>
              <a:rPr sz="1100" dirty="0" smtClean="0">
                <a:hlinkClick r:id="rId2"/>
              </a:rPr>
              <a:t>décision 104 EX/3.3</a:t>
            </a:r>
            <a:r>
              <a:rPr sz="1100" dirty="0" smtClean="0"/>
              <a:t>, paragraphe 15).</a:t>
            </a:r>
            <a:endParaRPr lang="fr-CA" sz="1100" dirty="0" smtClean="0"/>
          </a:p>
          <a:p>
            <a:pPr>
              <a:buNone/>
            </a:pPr>
            <a:endParaRPr lang="fr-CA" dirty="0" smtClean="0"/>
          </a:p>
          <a:p>
            <a:pPr>
              <a:buNone/>
            </a:pPr>
            <a:endParaRPr lang="fr-CA" dirty="0" smtClean="0"/>
          </a:p>
          <a:p>
            <a:pPr>
              <a:buNone/>
            </a:pPr>
            <a:endParaRPr lang="fr-CA" dirty="0" smtClean="0"/>
          </a:p>
          <a:p>
            <a:pPr>
              <a:buNone/>
            </a:pPr>
            <a:endParaRPr lang="fr-CA" dirty="0" smtClean="0"/>
          </a:p>
          <a:p>
            <a:pPr>
              <a:buNone/>
            </a:pPr>
            <a:endParaRPr lang="fr-CA" dirty="0" smtClean="0"/>
          </a:p>
          <a:p>
            <a:pPr>
              <a:buNone/>
            </a:pPr>
            <a:endParaRPr lang="fr-CA" dirty="0" smtClean="0"/>
          </a:p>
          <a:p>
            <a:pPr>
              <a:buNone/>
            </a:pPr>
            <a:endParaRPr lang="fr-CA" dirty="0" smtClean="0"/>
          </a:p>
          <a:p>
            <a:pPr>
              <a:buNone/>
            </a:pPr>
            <a:r>
              <a:rPr lang="fr-CA" dirty="0" smtClean="0"/>
              <a:t> </a:t>
            </a:r>
          </a:p>
          <a:p>
            <a:pPr>
              <a:buNone/>
            </a:pPr>
            <a:r>
              <a:rPr lang="fr-CA" b="1" dirty="0" smtClean="0"/>
              <a:t>	</a:t>
            </a:r>
            <a:endParaRPr lang="fr-CA" dirty="0" smtClean="0">
              <a:latin typeface="Times New Roman"/>
              <a:cs typeface="Times New Roman"/>
            </a:endParaRPr>
          </a:p>
          <a:p>
            <a:pPr marL="1143000" indent="-1143000">
              <a:lnSpc>
                <a:spcPct val="120000"/>
              </a:lnSpc>
              <a:spcBef>
                <a:spcPts val="0"/>
              </a:spcBef>
              <a:buNone/>
            </a:pPr>
            <a:endParaRPr lang="fr-CA" dirty="0" smtClean="0">
              <a:latin typeface="Times New Roman"/>
              <a:cs typeface="Times New Roman"/>
            </a:endParaRPr>
          </a:p>
          <a:p>
            <a:pPr marL="1143000" indent="-1143000">
              <a:lnSpc>
                <a:spcPct val="120000"/>
              </a:lnSpc>
              <a:spcBef>
                <a:spcPts val="0"/>
              </a:spcBef>
              <a:buNone/>
            </a:pPr>
            <a:r>
              <a:rPr lang="fr-CA" dirty="0" smtClean="0">
                <a:latin typeface="Times New Roman"/>
                <a:cs typeface="Times New Roman"/>
              </a:rPr>
              <a:t>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7751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457200"/>
          </a:xfrm>
        </p:spPr>
        <p:txBody>
          <a:bodyPr>
            <a:normAutofit/>
          </a:bodyPr>
          <a:lstStyle/>
          <a:p>
            <a:pPr algn="ctr">
              <a:lnSpc>
                <a:spcPct val="120000"/>
              </a:lnSpc>
            </a:pPr>
            <a:r>
              <a:rPr lang="fr-CA" sz="1800" b="1" dirty="0" smtClean="0"/>
              <a:t>Cours n</a:t>
            </a:r>
            <a:r>
              <a:rPr lang="fr-CA" sz="1800" b="1" baseline="30000" dirty="0" smtClean="0"/>
              <a:t>o</a:t>
            </a:r>
            <a:r>
              <a:rPr lang="fr-CA" sz="1800" b="1" dirty="0" smtClean="0"/>
              <a:t> 5 </a:t>
            </a:r>
            <a:r>
              <a:rPr lang="fr-CA" sz="1800" b="1" dirty="0" smtClean="0"/>
              <a:t>:</a:t>
            </a:r>
            <a:r>
              <a:rPr lang="fr-CA" sz="1800" b="1" dirty="0" smtClean="0"/>
              <a:t> Le système interaméricain des droits </a:t>
            </a:r>
            <a:r>
              <a:rPr lang="fr-CA" sz="1800" b="1" dirty="0" smtClean="0"/>
              <a:t>fondamentaux</a:t>
            </a:r>
            <a:endParaRPr lang="fr-CA" sz="1800" dirty="0" smtClean="0"/>
          </a:p>
        </p:txBody>
      </p:sp>
      <p:sp>
        <p:nvSpPr>
          <p:cNvPr id="3" name="Espace réservé du contenu 2"/>
          <p:cNvSpPr>
            <a:spLocks noGrp="1"/>
          </p:cNvSpPr>
          <p:nvPr>
            <p:ph sz="quarter" idx="1"/>
          </p:nvPr>
        </p:nvSpPr>
        <p:spPr>
          <a:xfrm>
            <a:off x="457200" y="838200"/>
            <a:ext cx="8229600" cy="5486400"/>
          </a:xfrm>
        </p:spPr>
        <p:txBody>
          <a:bodyPr>
            <a:noAutofit/>
          </a:bodyPr>
          <a:lstStyle/>
          <a:p>
            <a:pPr algn="ctr">
              <a:buNone/>
            </a:pPr>
            <a:r>
              <a:rPr lang="fr-FR" sz="1200" dirty="0" smtClean="0"/>
              <a:t> </a:t>
            </a:r>
            <a:r>
              <a:rPr lang="fr-CA" sz="1200" b="1" dirty="0" smtClean="0"/>
              <a:t>PLAN DE COURS</a:t>
            </a:r>
          </a:p>
          <a:p>
            <a:pPr>
              <a:buNone/>
            </a:pPr>
            <a:r>
              <a:rPr lang="fr-CA" sz="1200" dirty="0" smtClean="0"/>
              <a:t>I</a:t>
            </a:r>
            <a:r>
              <a:rPr lang="fr-CA" sz="1200" dirty="0" smtClean="0"/>
              <a:t>-	</a:t>
            </a:r>
            <a:r>
              <a:rPr lang="fr-CA" sz="1200" u="sng" dirty="0" smtClean="0"/>
              <a:t>Les normes interaméricaines de protection des droits fondamentaux</a:t>
            </a:r>
            <a:r>
              <a:rPr lang="fr-CA" sz="1200" dirty="0" smtClean="0"/>
              <a:t/>
            </a:r>
            <a:br>
              <a:rPr lang="fr-CA" sz="1200" dirty="0" smtClean="0"/>
            </a:br>
            <a:r>
              <a:rPr lang="fr-CA" sz="1200" dirty="0" smtClean="0"/>
              <a:t/>
            </a:r>
            <a:br>
              <a:rPr lang="fr-CA" sz="1200" dirty="0" smtClean="0"/>
            </a:br>
            <a:r>
              <a:rPr lang="fr-CA" sz="1200" dirty="0" smtClean="0"/>
              <a:t>A- Les </a:t>
            </a:r>
            <a:r>
              <a:rPr lang="fr-CA" sz="1200" dirty="0" smtClean="0"/>
              <a:t>normes de</a:t>
            </a:r>
            <a:r>
              <a:rPr lang="fr-CA" sz="1200" i="1" dirty="0" smtClean="0"/>
              <a:t> </a:t>
            </a:r>
            <a:r>
              <a:rPr lang="fr-CA" sz="1200" dirty="0" smtClean="0"/>
              <a:t>la</a:t>
            </a:r>
            <a:r>
              <a:rPr lang="fr-CA" sz="1200" i="1" dirty="0" smtClean="0"/>
              <a:t> Déclaration américaine des droits et devoirs de </a:t>
            </a:r>
            <a:r>
              <a:rPr lang="fr-CA" sz="1200" i="1" dirty="0" smtClean="0"/>
              <a:t>l'Homme</a:t>
            </a:r>
            <a:r>
              <a:rPr lang="fr-CA" sz="1200" i="1" dirty="0" smtClean="0"/>
              <a:t/>
            </a:r>
            <a:br>
              <a:rPr lang="fr-CA" sz="1200" i="1" dirty="0" smtClean="0"/>
            </a:br>
            <a:r>
              <a:rPr lang="fr-CA" sz="1200" dirty="0" smtClean="0"/>
              <a:t>B- Les </a:t>
            </a:r>
            <a:r>
              <a:rPr lang="fr-CA" sz="1200" dirty="0" smtClean="0"/>
              <a:t>normes de</a:t>
            </a:r>
            <a:r>
              <a:rPr lang="fr-CA" sz="1200" i="1" dirty="0" smtClean="0"/>
              <a:t> </a:t>
            </a:r>
            <a:r>
              <a:rPr lang="fr-CA" sz="1200" dirty="0" smtClean="0"/>
              <a:t>la</a:t>
            </a:r>
            <a:r>
              <a:rPr lang="fr-CA" sz="1200" i="1" dirty="0" smtClean="0"/>
              <a:t> Convention interaméricaine des droits de l'Homme</a:t>
            </a:r>
            <a:r>
              <a:rPr lang="fr-CA" sz="1200" dirty="0" smtClean="0"/>
              <a:t>, de ses protocoles et</a:t>
            </a:r>
            <a:r>
              <a:rPr lang="fr-CA" sz="1200" dirty="0" smtClean="0"/>
              <a:t> des </a:t>
            </a:r>
            <a:r>
              <a:rPr lang="fr-CA" sz="1200" dirty="0" smtClean="0"/>
              <a:t>autres traités interaméricains relatifs aux droits </a:t>
            </a:r>
            <a:r>
              <a:rPr lang="fr-CA" sz="1200" dirty="0" smtClean="0"/>
              <a:t>fondamentaux</a:t>
            </a:r>
            <a:endParaRPr lang="fr-CA" sz="1200" dirty="0" smtClean="0"/>
          </a:p>
          <a:p>
            <a:pPr>
              <a:buNone/>
            </a:pPr>
            <a:r>
              <a:rPr lang="fr-CA" sz="1200" dirty="0" smtClean="0"/>
              <a:t>II</a:t>
            </a:r>
            <a:r>
              <a:rPr lang="fr-CA" sz="1200" dirty="0" smtClean="0"/>
              <a:t>- 	</a:t>
            </a:r>
            <a:r>
              <a:rPr lang="fr-CA" sz="1200" u="sng" dirty="0" smtClean="0"/>
              <a:t>Les mécanismes de mise en œuvre des normes interaméricaines de protection des droits </a:t>
            </a:r>
            <a:r>
              <a:rPr lang="fr-CA" sz="1200" dirty="0" smtClean="0"/>
              <a:t>	</a:t>
            </a:r>
            <a:r>
              <a:rPr lang="fr-CA" sz="1200" u="sng" dirty="0" smtClean="0"/>
              <a:t>fondamentaux</a:t>
            </a:r>
            <a:r>
              <a:rPr lang="fr-CA" sz="1200" dirty="0" smtClean="0"/>
              <a:t/>
            </a:r>
            <a:br>
              <a:rPr lang="fr-CA" sz="1200" dirty="0" smtClean="0"/>
            </a:br>
            <a:r>
              <a:rPr lang="fr-CA" sz="1200" dirty="0" smtClean="0"/>
              <a:t/>
            </a:r>
            <a:br>
              <a:rPr lang="fr-CA" sz="1200" dirty="0" smtClean="0"/>
            </a:br>
            <a:r>
              <a:rPr lang="fr-CA" sz="1200" dirty="0" smtClean="0"/>
              <a:t>A</a:t>
            </a:r>
            <a:r>
              <a:rPr lang="fr-CA" sz="1200" dirty="0" smtClean="0"/>
              <a:t>-</a:t>
            </a:r>
            <a:r>
              <a:rPr lang="fr-CA" sz="1200" dirty="0" smtClean="0"/>
              <a:t> Les </a:t>
            </a:r>
            <a:r>
              <a:rPr lang="fr-CA" sz="1200" dirty="0" smtClean="0"/>
              <a:t>mécanismes de mise en </a:t>
            </a:r>
            <a:r>
              <a:rPr lang="fr-CA" sz="1200" dirty="0" err="1" smtClean="0"/>
              <a:t>oeuvre</a:t>
            </a:r>
            <a:r>
              <a:rPr lang="fr-CA" sz="1200" dirty="0" smtClean="0"/>
              <a:t> de </a:t>
            </a:r>
            <a:r>
              <a:rPr lang="fr-CA" sz="1200" i="1" dirty="0" smtClean="0"/>
              <a:t>la</a:t>
            </a:r>
            <a:r>
              <a:rPr lang="fr-CA" sz="1200" dirty="0" smtClean="0"/>
              <a:t> </a:t>
            </a:r>
            <a:r>
              <a:rPr lang="fr-CA" sz="1200" i="1" dirty="0" smtClean="0"/>
              <a:t>Déclaration américaine des droits et devoirs de</a:t>
            </a:r>
            <a:r>
              <a:rPr lang="fr-CA" sz="1200" i="1" dirty="0" smtClean="0"/>
              <a:t>  l'Homme</a:t>
            </a:r>
            <a:r>
              <a:rPr lang="fr-CA" sz="1200" dirty="0" smtClean="0"/>
              <a:t> </a:t>
            </a:r>
          </a:p>
          <a:p>
            <a:pPr>
              <a:buNone/>
            </a:pPr>
            <a:r>
              <a:rPr lang="fr-CA" sz="1200" dirty="0" smtClean="0"/>
              <a:t>	</a:t>
            </a:r>
            <a:r>
              <a:rPr lang="fr-CA" sz="1200" dirty="0" smtClean="0"/>
              <a:t>B</a:t>
            </a:r>
            <a:r>
              <a:rPr lang="fr-CA" sz="1200" dirty="0" smtClean="0"/>
              <a:t>-</a:t>
            </a:r>
            <a:r>
              <a:rPr lang="fr-CA" sz="1200" dirty="0" smtClean="0"/>
              <a:t>  Les </a:t>
            </a:r>
            <a:r>
              <a:rPr lang="fr-CA" sz="1200" dirty="0" smtClean="0"/>
              <a:t>mécanismes de mise en </a:t>
            </a:r>
            <a:r>
              <a:rPr lang="fr-CA" sz="1200" dirty="0" err="1" smtClean="0"/>
              <a:t>oeuvre</a:t>
            </a:r>
            <a:r>
              <a:rPr lang="fr-CA" sz="1200" dirty="0" smtClean="0"/>
              <a:t> de </a:t>
            </a:r>
            <a:r>
              <a:rPr lang="fr-CA" sz="1200" i="1" dirty="0" smtClean="0"/>
              <a:t>la Convention américaine des droits de l'Homme</a:t>
            </a:r>
            <a:r>
              <a:rPr lang="fr-CA" sz="1200" dirty="0" smtClean="0"/>
              <a:t> et</a:t>
            </a:r>
            <a:r>
              <a:rPr lang="fr-CA" sz="1200" dirty="0" smtClean="0"/>
              <a:t> des </a:t>
            </a:r>
            <a:r>
              <a:rPr lang="fr-CA" sz="1200" dirty="0" smtClean="0"/>
              <a:t>autres traités interaméricains relatifs aux droits fondamentaux</a:t>
            </a:r>
            <a:r>
              <a:rPr lang="fr-CA" sz="1200" dirty="0" smtClean="0"/>
              <a:t>  </a:t>
            </a:r>
            <a:br>
              <a:rPr lang="fr-CA" sz="1200" dirty="0" smtClean="0"/>
            </a:br>
            <a:endParaRPr lang="fr-CA" sz="1200" dirty="0" smtClean="0"/>
          </a:p>
          <a:p>
            <a:pPr algn="ctr">
              <a:buNone/>
            </a:pPr>
            <a:r>
              <a:rPr lang="fr-CA" sz="1200" b="1" dirty="0" smtClean="0"/>
              <a:t>PROGRAMME DE LECTURES</a:t>
            </a:r>
            <a:r>
              <a:rPr lang="fr-CA" sz="1200" dirty="0" smtClean="0"/>
              <a:t> </a:t>
            </a:r>
            <a:endParaRPr lang="fr-CA" sz="1200" dirty="0" smtClean="0"/>
          </a:p>
          <a:p>
            <a:pPr>
              <a:buNone/>
            </a:pPr>
            <a:r>
              <a:rPr lang="fr-FR" sz="1200" b="1" i="1" dirty="0" smtClean="0"/>
              <a:t>Lectures obligatoires</a:t>
            </a:r>
            <a:r>
              <a:rPr lang="fr-FR" sz="1200" b="1" dirty="0" smtClean="0"/>
              <a:t> </a:t>
            </a:r>
            <a:r>
              <a:rPr lang="fr-FR" sz="1200" b="1" dirty="0" smtClean="0"/>
              <a:t>:</a:t>
            </a:r>
            <a:r>
              <a:rPr lang="fr-FR" sz="1200" dirty="0" smtClean="0"/>
              <a:t> </a:t>
            </a:r>
            <a:endParaRPr lang="fr-CA" sz="1200" dirty="0" smtClean="0"/>
          </a:p>
          <a:p>
            <a:r>
              <a:rPr lang="fr-FR" sz="1200" dirty="0" smtClean="0"/>
              <a:t>Document n</a:t>
            </a:r>
            <a:r>
              <a:rPr lang="fr-FR" sz="1200" baseline="30000" dirty="0" smtClean="0"/>
              <a:t>o </a:t>
            </a:r>
            <a:r>
              <a:rPr lang="fr-FR" sz="1200" dirty="0" smtClean="0"/>
              <a:t>68 </a:t>
            </a:r>
            <a:r>
              <a:rPr lang="fr-FR" sz="1200" dirty="0" smtClean="0"/>
              <a:t>: </a:t>
            </a:r>
            <a:r>
              <a:rPr lang="fr-FR" sz="1200" b="1" i="1" u="sng" dirty="0" smtClean="0">
                <a:hlinkClick r:id="rId2"/>
              </a:rPr>
              <a:t>Charte de l’Organisation des États américains</a:t>
            </a:r>
            <a:r>
              <a:rPr lang="fr-FR" sz="1200" dirty="0" smtClean="0"/>
              <a:t> (extraits)</a:t>
            </a:r>
            <a:endParaRPr lang="fr-CA" sz="1200" dirty="0" smtClean="0"/>
          </a:p>
          <a:p>
            <a:r>
              <a:rPr lang="fr-FR" sz="1200" dirty="0" smtClean="0"/>
              <a:t>Document</a:t>
            </a:r>
            <a:r>
              <a:rPr lang="fr-FR" sz="1200" dirty="0" smtClean="0"/>
              <a:t> </a:t>
            </a:r>
            <a:r>
              <a:rPr lang="fr-FR" sz="1200" dirty="0" smtClean="0"/>
              <a:t>n</a:t>
            </a:r>
            <a:r>
              <a:rPr lang="fr-FR" sz="1200" baseline="30000" dirty="0" smtClean="0"/>
              <a:t>o </a:t>
            </a:r>
            <a:r>
              <a:rPr lang="fr-FR" sz="1200" dirty="0" smtClean="0"/>
              <a:t>69  </a:t>
            </a:r>
            <a:r>
              <a:rPr lang="fr-FR" sz="1200" dirty="0" smtClean="0"/>
              <a:t>: </a:t>
            </a:r>
            <a:r>
              <a:rPr lang="fr-FR" sz="1200" b="1" i="1" u="sng" dirty="0" smtClean="0">
                <a:hlinkClick r:id="rId3"/>
              </a:rPr>
              <a:t>Déclaration américaine des droits et devoirs de l'Homme</a:t>
            </a:r>
            <a:r>
              <a:rPr lang="fr-FR" sz="1200" dirty="0" smtClean="0"/>
              <a:t> </a:t>
            </a:r>
            <a:endParaRPr lang="fr-CA" sz="1200" dirty="0" smtClean="0"/>
          </a:p>
          <a:p>
            <a:r>
              <a:rPr lang="fr-FR" sz="1200" dirty="0" smtClean="0"/>
              <a:t>Document </a:t>
            </a:r>
            <a:r>
              <a:rPr lang="fr-FR" sz="1200" dirty="0" smtClean="0"/>
              <a:t>n</a:t>
            </a:r>
            <a:r>
              <a:rPr lang="fr-FR" sz="1200" baseline="30000" dirty="0" smtClean="0"/>
              <a:t>o</a:t>
            </a:r>
            <a:r>
              <a:rPr lang="fr-FR" sz="1200" dirty="0" smtClean="0"/>
              <a:t> 70  </a:t>
            </a:r>
            <a:r>
              <a:rPr lang="fr-FR" sz="1200" dirty="0" smtClean="0"/>
              <a:t>: </a:t>
            </a:r>
            <a:r>
              <a:rPr lang="fr-FR" sz="1200" b="1" i="1" u="sng" dirty="0" smtClean="0">
                <a:hlinkClick r:id="rId4"/>
              </a:rPr>
              <a:t>Convention américaine des droits de l'Homme</a:t>
            </a:r>
            <a:r>
              <a:rPr lang="fr-FR" sz="1200" dirty="0" smtClean="0"/>
              <a:t> </a:t>
            </a:r>
            <a:r>
              <a:rPr lang="fr-CA" sz="1200" i="1" dirty="0" smtClean="0"/>
              <a:t> </a:t>
            </a:r>
            <a:endParaRPr lang="fr-CA" sz="1200" dirty="0" smtClean="0"/>
          </a:p>
          <a:p>
            <a:r>
              <a:rPr lang="fr-FR" sz="1200" dirty="0" smtClean="0"/>
              <a:t>Document</a:t>
            </a:r>
            <a:r>
              <a:rPr lang="fr-FR" sz="1200" dirty="0" smtClean="0"/>
              <a:t> n</a:t>
            </a:r>
            <a:r>
              <a:rPr lang="fr-FR" sz="1200" baseline="30000" dirty="0" smtClean="0"/>
              <a:t>o </a:t>
            </a:r>
            <a:r>
              <a:rPr lang="fr-FR" sz="1200" dirty="0" smtClean="0"/>
              <a:t>74 </a:t>
            </a:r>
            <a:r>
              <a:rPr lang="fr-FR" sz="1200" dirty="0" smtClean="0"/>
              <a:t>: </a:t>
            </a:r>
            <a:r>
              <a:rPr lang="fr-FR" sz="1200" b="1" i="1" u="sng" dirty="0" smtClean="0">
                <a:hlinkClick r:id="rId5"/>
              </a:rPr>
              <a:t>Convention interaméricaine sur la violence exercée à l'encontre de la femme</a:t>
            </a:r>
            <a:r>
              <a:rPr lang="fr-FR" sz="1200" i="1" dirty="0" smtClean="0"/>
              <a:t> </a:t>
            </a:r>
            <a:endParaRPr lang="fr-CA" sz="1200" dirty="0" smtClean="0"/>
          </a:p>
          <a:p>
            <a:r>
              <a:rPr lang="fr-CA" sz="1200" dirty="0" smtClean="0"/>
              <a:t>Document </a:t>
            </a:r>
            <a:r>
              <a:rPr lang="fr-FR" sz="1200" dirty="0" smtClean="0"/>
              <a:t>n</a:t>
            </a:r>
            <a:r>
              <a:rPr lang="fr-FR" sz="1200" baseline="30000" dirty="0" smtClean="0"/>
              <a:t>o </a:t>
            </a:r>
            <a:r>
              <a:rPr lang="fr-CA" sz="1200" dirty="0" smtClean="0"/>
              <a:t>74.1</a:t>
            </a:r>
            <a:r>
              <a:rPr lang="fr-CA" sz="1200" b="1" i="1" dirty="0" smtClean="0"/>
              <a:t> : </a:t>
            </a:r>
            <a:r>
              <a:rPr sz="1200" dirty="0" smtClean="0"/>
              <a:t>Case </a:t>
            </a:r>
            <a:r>
              <a:rPr sz="1200" dirty="0" smtClean="0"/>
              <a:t>of </a:t>
            </a:r>
            <a:r>
              <a:rPr sz="1200" i="1" dirty="0" smtClean="0"/>
              <a:t>González</a:t>
            </a:r>
            <a:r>
              <a:rPr sz="1200" i="1" dirty="0" smtClean="0"/>
              <a:t> et </a:t>
            </a:r>
            <a:r>
              <a:rPr sz="1200" i="1" dirty="0" smtClean="0"/>
              <a:t>a</a:t>
            </a:r>
            <a:r>
              <a:rPr sz="1200" dirty="0" smtClean="0"/>
              <a:t>l</a:t>
            </a:r>
            <a:r>
              <a:rPr sz="1200" i="1" dirty="0" smtClean="0"/>
              <a:t>.</a:t>
            </a:r>
            <a:r>
              <a:rPr lang="fr-CA" sz="1200" i="1" dirty="0" smtClean="0"/>
              <a:t> </a:t>
            </a:r>
            <a:r>
              <a:rPr sz="1200" i="1" dirty="0" smtClean="0"/>
              <a:t>(“Cotton Field”</a:t>
            </a:r>
            <a:r>
              <a:rPr sz="1200" dirty="0" smtClean="0"/>
              <a:t>)</a:t>
            </a:r>
            <a:r>
              <a:rPr lang="fr-CA" sz="1200" dirty="0" smtClean="0"/>
              <a:t> </a:t>
            </a:r>
            <a:r>
              <a:rPr sz="1200" dirty="0" smtClean="0"/>
              <a:t>v.</a:t>
            </a:r>
            <a:r>
              <a:rPr lang="fr-CA" sz="1200" dirty="0" smtClean="0"/>
              <a:t> </a:t>
            </a:r>
            <a:r>
              <a:rPr sz="1200" i="1" dirty="0" smtClean="0"/>
              <a:t>Mexico</a:t>
            </a:r>
            <a:r>
              <a:rPr lang="fr-CA" sz="1200" dirty="0" smtClean="0"/>
              <a:t>, </a:t>
            </a:r>
            <a:r>
              <a:rPr sz="1200" dirty="0" smtClean="0"/>
              <a:t>Judgment </a:t>
            </a:r>
            <a:r>
              <a:rPr sz="1200" dirty="0" smtClean="0"/>
              <a:t>of November 16, 2009</a:t>
            </a:r>
            <a:r>
              <a:rPr sz="1200" dirty="0" smtClean="0"/>
              <a:t> </a:t>
            </a:r>
            <a:r>
              <a:rPr lang="fr-CA" sz="1200" dirty="0" smtClean="0"/>
              <a:t>(</a:t>
            </a:r>
            <a:r>
              <a:rPr lang="fr-CA" sz="1200" b="1" dirty="0" smtClean="0">
                <a:hlinkClick r:id="rId6"/>
              </a:rPr>
              <a:t>http</a:t>
            </a:r>
            <a:r>
              <a:rPr lang="fr-CA" sz="1200" b="1" dirty="0" smtClean="0">
                <a:hlinkClick r:id="rId6"/>
              </a:rPr>
              <a:t>://www.corteidh.or.cr/docs/casos/articulos/</a:t>
            </a:r>
            <a:r>
              <a:rPr lang="fr-CA" sz="1200" b="1" dirty="0" smtClean="0">
                <a:hlinkClick r:id="rId6"/>
              </a:rPr>
              <a:t>seriec_205_ing.pdf</a:t>
            </a:r>
            <a:r>
              <a:rPr lang="fr-CA" sz="1200" b="1" dirty="0" smtClean="0"/>
              <a:t>) </a:t>
            </a:r>
          </a:p>
          <a:p>
            <a:pPr>
              <a:buNone/>
            </a:pPr>
            <a:r>
              <a:rPr lang="fr-CA" sz="1200" b="1" i="1" dirty="0" smtClean="0"/>
              <a:t>Lectures </a:t>
            </a:r>
            <a:r>
              <a:rPr lang="fr-CA" sz="1200" b="1" i="1" dirty="0" smtClean="0"/>
              <a:t>optionnelles</a:t>
            </a:r>
            <a:r>
              <a:rPr lang="fr-CA" sz="1200" i="1" dirty="0" smtClean="0"/>
              <a:t> </a:t>
            </a:r>
            <a:r>
              <a:rPr lang="fr-CA" sz="1200" dirty="0" smtClean="0"/>
              <a:t>:</a:t>
            </a:r>
            <a:r>
              <a:rPr lang="fr-CA" sz="1200" dirty="0" smtClean="0"/>
              <a:t>  </a:t>
            </a:r>
          </a:p>
          <a:p>
            <a:r>
              <a:rPr lang="fr-FR" sz="1200" dirty="0" smtClean="0"/>
              <a:t>Document </a:t>
            </a:r>
            <a:r>
              <a:rPr lang="fr-CA" sz="1200" dirty="0" smtClean="0"/>
              <a:t>n</a:t>
            </a:r>
            <a:r>
              <a:rPr lang="fr-CA" sz="1200" baseline="30000" dirty="0" smtClean="0"/>
              <a:t>o </a:t>
            </a:r>
            <a:r>
              <a:rPr lang="fr-FR" sz="1200" dirty="0" smtClean="0"/>
              <a:t>71 </a:t>
            </a:r>
            <a:r>
              <a:rPr lang="fr-FR" sz="1200" dirty="0" smtClean="0"/>
              <a:t>: </a:t>
            </a:r>
            <a:r>
              <a:rPr lang="fr-FR" sz="1200" b="1" i="1" u="sng" dirty="0" smtClean="0">
                <a:hlinkClick r:id="rId7"/>
              </a:rPr>
              <a:t>Protocole à la Convention américaine traitant des droits économiques, sociaux et </a:t>
            </a:r>
            <a:r>
              <a:rPr lang="fr-FR" sz="1200" b="1" i="1" u="sng" dirty="0" smtClean="0">
                <a:hlinkClick r:id="rId7"/>
              </a:rPr>
              <a:t>culturels</a:t>
            </a:r>
            <a:endParaRPr lang="fr-FR" sz="1200" b="1" i="1" u="sng" dirty="0" smtClean="0"/>
          </a:p>
          <a:p>
            <a:r>
              <a:rPr lang="fr-CA" sz="1200" dirty="0" smtClean="0"/>
              <a:t>Document </a:t>
            </a:r>
            <a:r>
              <a:rPr lang="fr-CA" sz="1200" dirty="0" smtClean="0"/>
              <a:t>n</a:t>
            </a:r>
            <a:r>
              <a:rPr lang="fr-CA" sz="1200" baseline="30000" dirty="0" smtClean="0"/>
              <a:t>o</a:t>
            </a:r>
            <a:r>
              <a:rPr lang="fr-CA" sz="1200" dirty="0" smtClean="0"/>
              <a:t> 72 </a:t>
            </a:r>
            <a:r>
              <a:rPr lang="fr-CA" sz="1200" dirty="0" smtClean="0"/>
              <a:t>: </a:t>
            </a:r>
            <a:r>
              <a:rPr lang="fr-CA" sz="1200" b="1" i="1" u="sng" dirty="0" smtClean="0">
                <a:hlinkClick r:id="rId8"/>
              </a:rPr>
              <a:t>Protocole à la Convention américaine traitant de l’abolition de la peine de mort</a:t>
            </a:r>
            <a:r>
              <a:rPr lang="fr-CA" sz="1200" i="1" u="sng" dirty="0" smtClean="0">
                <a:hlinkClick r:id="rId8"/>
              </a:rPr>
              <a:t> </a:t>
            </a:r>
            <a:r>
              <a:rPr lang="fr-CA" sz="1200" dirty="0" smtClean="0"/>
              <a:t> </a:t>
            </a:r>
            <a:endParaRPr lang="fr-CA" sz="1200" dirty="0" smtClean="0"/>
          </a:p>
          <a:p>
            <a:r>
              <a:rPr lang="fr-FR" sz="1200" dirty="0" smtClean="0"/>
              <a:t>Document </a:t>
            </a:r>
            <a:r>
              <a:rPr lang="fr-FR" sz="1200" dirty="0" smtClean="0"/>
              <a:t>n</a:t>
            </a:r>
            <a:r>
              <a:rPr lang="fr-FR" sz="1200" baseline="30000" dirty="0" smtClean="0"/>
              <a:t>o</a:t>
            </a:r>
            <a:r>
              <a:rPr lang="fr-FR" sz="1200" dirty="0" smtClean="0"/>
              <a:t> 73 </a:t>
            </a:r>
            <a:r>
              <a:rPr lang="fr-FR" sz="1200" dirty="0" smtClean="0"/>
              <a:t>: </a:t>
            </a:r>
            <a:r>
              <a:rPr lang="fr-FR" sz="1200" b="1" i="1" u="sng" dirty="0" smtClean="0">
                <a:hlinkClick r:id="rId9"/>
              </a:rPr>
              <a:t>Convention interaméricaine pour la prévention et la répression de la torture</a:t>
            </a:r>
            <a:r>
              <a:rPr lang="fr-CA" sz="1200" dirty="0" smtClean="0"/>
              <a:t> </a:t>
            </a:r>
            <a:endParaRPr lang="fr-FR" altLang="en-US" sz="1200" dirty="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7" name="Espace réservé du pied de page 6"/>
          <p:cNvSpPr>
            <a:spLocks noGrp="1"/>
          </p:cNvSpPr>
          <p:nvPr>
            <p:ph type="ftr" sz="quarter" idx="11"/>
          </p:nvPr>
        </p:nvSpPr>
        <p:spPr>
          <a:xfrm>
            <a:off x="467544" y="6356350"/>
            <a:ext cx="8280920" cy="365760"/>
          </a:xfrm>
        </p:spPr>
        <p:txBody>
          <a:bodyPr/>
          <a:lstStyle/>
          <a:p>
            <a:r>
              <a:rPr lang="fr-CA" sz="1100" dirty="0" smtClean="0"/>
              <a:t>Droit international et constitutionnel des droits fondamentaux</a:t>
            </a:r>
            <a:r>
              <a:rPr lang="fr-FR" sz="1100" dirty="0" smtClean="0"/>
              <a:t> », Cours n°</a:t>
            </a:r>
            <a:r>
              <a:rPr lang="fr-FR" sz="1100" dirty="0" smtClean="0"/>
              <a:t> 4</a:t>
            </a:r>
            <a:endParaRPr lang="fr-BE" sz="11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6615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5320</TotalTime>
  <Words>2207</Words>
  <Application>Microsoft Office PowerPoint</Application>
  <PresentationFormat>Présentation à l'écran (4:3)</PresentationFormat>
  <Paragraphs>168</Paragraphs>
  <Slides>8</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8</vt:i4>
      </vt:variant>
    </vt:vector>
  </HeadingPairs>
  <TitlesOfParts>
    <vt:vector size="9" baseType="lpstr">
      <vt:lpstr>Origine</vt:lpstr>
      <vt:lpstr> Cours n° 3 Les institutions spécialisées de l’ONU et les droits fondamentaux</vt:lpstr>
      <vt:lpstr>Les institutions spécialisées de l’ONU et les droits fondametnaux Plan du cours no 4 </vt:lpstr>
      <vt:lpstr>Les institutions spécialisées de l’ONU et les droits fondametnaux </vt:lpstr>
      <vt:lpstr>Les institutions spécialisées de l’ONU et les droits fondamentaux </vt:lpstr>
      <vt:lpstr>      Les institutions spécialisées de l’ONU et les droits fondamentaux</vt:lpstr>
      <vt:lpstr>Les institutions spécialisées de l’ONU et les droits fondamentaux </vt:lpstr>
      <vt:lpstr>Les institutions spécialisées de l’ONU et les droits fondamentaux  </vt:lpstr>
      <vt:lpstr>Cours no 5 : Le système interaméricain des droits fondamentaux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698</cp:revision>
  <dcterms:created xsi:type="dcterms:W3CDTF">2015-09-17T13:45:28Z</dcterms:created>
  <dcterms:modified xsi:type="dcterms:W3CDTF">2015-09-17T16:33:38Z</dcterms:modified>
</cp:coreProperties>
</file>