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Default Extension="xml" ContentType="application/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r:id="rId1"/>
  </p:sldMasterIdLst>
  <p:notesMasterIdLst>
    <p:notesMasterId r:id="rId9"/>
  </p:notesMasterIdLst>
  <p:sldIdLst>
    <p:sldId id="256" r:id="rId2"/>
    <p:sldId id="314" r:id="rId3"/>
    <p:sldId id="312" r:id="rId4"/>
    <p:sldId id="308" r:id="rId5"/>
    <p:sldId id="310" r:id="rId6"/>
    <p:sldId id="313" r:id="rId7"/>
    <p:sldId id="315" r:id="rId8"/>
  </p:sldIdLst>
  <p:sldSz cx="9144000" cy="6858000" type="screen4x3"/>
  <p:notesSz cx="6858000" cy="9296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4429" autoAdjust="0"/>
    <p:restoredTop sz="94714" autoAdjust="0"/>
  </p:normalViewPr>
  <p:slideViewPr>
    <p:cSldViewPr>
      <p:cViewPr>
        <p:scale>
          <a:sx n="100" d="100"/>
          <a:sy n="100" d="100"/>
        </p:scale>
        <p:origin x="-632" y="3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64820"/>
          </a:xfrm>
          <a:prstGeom prst="rect">
            <a:avLst/>
          </a:prstGeom>
        </p:spPr>
        <p:txBody>
          <a:bodyPr vert="horz" lIns="92302" tIns="46151" rIns="92302" bIns="46151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64820"/>
          </a:xfrm>
          <a:prstGeom prst="rect">
            <a:avLst/>
          </a:prstGeom>
        </p:spPr>
        <p:txBody>
          <a:bodyPr vert="horz" lIns="92302" tIns="46151" rIns="92302" bIns="46151" rtlCol="0"/>
          <a:lstStyle>
            <a:lvl1pPr algn="r">
              <a:defRPr sz="1200"/>
            </a:lvl1pPr>
          </a:lstStyle>
          <a:p>
            <a:fld id="{085B873A-3D22-49B4-8278-133A34355E05}" type="datetimeFigureOut">
              <a:rPr lang="fr-FR" smtClean="0"/>
              <a:pPr/>
              <a:t>10/09/15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2" tIns="46151" rIns="92302" bIns="46151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2302" tIns="46151" rIns="92302" bIns="46151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8829966"/>
            <a:ext cx="2971800" cy="464820"/>
          </a:xfrm>
          <a:prstGeom prst="rect">
            <a:avLst/>
          </a:prstGeom>
        </p:spPr>
        <p:txBody>
          <a:bodyPr vert="horz" lIns="92302" tIns="46151" rIns="92302" bIns="46151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4" y="8829966"/>
            <a:ext cx="2971800" cy="464820"/>
          </a:xfrm>
          <a:prstGeom prst="rect">
            <a:avLst/>
          </a:prstGeom>
        </p:spPr>
        <p:txBody>
          <a:bodyPr vert="horz" lIns="92302" tIns="46151" rIns="92302" bIns="46151" rtlCol="0" anchor="b"/>
          <a:lstStyle>
            <a:lvl1pPr algn="r">
              <a:defRPr sz="1200"/>
            </a:lvl1pPr>
          </a:lstStyle>
          <a:p>
            <a:fld id="{33D3BF32-9641-4BCD-A107-20C6662F9941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36098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C6D6ED15-47D5-47C0-A695-52840CE292CE}" type="datetime1">
              <a:rPr lang="fr-FR" smtClean="0"/>
              <a:pPr/>
              <a:t>10/09/15</a:t>
            </a:fld>
            <a:endParaRPr lang="fr-BE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fr-FR" dirty="0" smtClean="0"/>
              <a:t>François Xavier Saluden, UQAM, « La personne et le droit international », JUR6650-10, Automne 2011, 19 septembre 2011</a:t>
            </a:r>
            <a:endParaRPr lang="fr-BE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4413B-9F3F-47E3-872B-C570CDBDCEA0}" type="datetime1">
              <a:rPr lang="fr-FR" smtClean="0"/>
              <a:pPr/>
              <a:t>10/09/15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François Xavier Saluden, UQAM, « La personne et le droit international », JUR6650-10, Automne 2011, 19 septembre 2011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A9BB-A10B-4B4B-AC21-4C8FE0FA67D9}" type="datetime1">
              <a:rPr lang="fr-FR" smtClean="0"/>
              <a:pPr/>
              <a:t>10/09/15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François Xavier Saluden, UQAM, « La personne et le droit international », JUR6650-10, Automne 2011, 19 septembre 2011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Triangle isocè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08AD2-A03A-406F-BE0B-71E3612A69FF}" type="datetime1">
              <a:rPr lang="fr-FR" smtClean="0"/>
              <a:pPr/>
              <a:t>10/09/15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François Xavier Saluden, UQAM, « La personne et le droit international », JUR6650-10, Automne 2011, 19 septembre 2011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531FB41-B088-42E0-8A49-96DCC72AE889}" type="datetime1">
              <a:rPr lang="fr-FR" smtClean="0"/>
              <a:pPr/>
              <a:t>10/09/15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fr-FR" dirty="0" smtClean="0"/>
              <a:t>François Xavier Saluden, UQAM, « La personne et le droit international », JUR6650-10, Automne 2011, 19 septembre 2011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36505-3D1A-49E3-8EB4-857833F3222C}" type="datetime1">
              <a:rPr lang="fr-FR" smtClean="0"/>
              <a:pPr/>
              <a:t>10/09/15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François Xavier Saluden, UQAM, « La personne et le droit international », JUR6650-10, Automne 2011, 19 septembre 2011</a:t>
            </a:r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23CB7-EA97-4FC0-8C9A-B95A4EB22C1B}" type="datetime1">
              <a:rPr lang="fr-FR" smtClean="0"/>
              <a:pPr/>
              <a:t>10/09/15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François Xavier Saluden, UQAM, « La personne et le droit international », JUR6650-10, Automne 2011, 19 septembre 2011</a:t>
            </a:r>
            <a:endParaRPr lang="fr-BE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E8C9F-3D7B-4B99-A27C-67DDC9F5105C}" type="datetime1">
              <a:rPr lang="fr-FR" smtClean="0"/>
              <a:pPr/>
              <a:t>10/09/15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François Xavier Saluden, UQAM, « La personne et le droit international », JUR6650-10, Automne 2011, 19 septembre 2011</a:t>
            </a:r>
            <a:endParaRPr lang="fr-BE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  <p:sp>
        <p:nvSpPr>
          <p:cNvPr id="6" name="Triangle isocè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3C178-EFA7-49D8-A7F5-88794A3B26B1}" type="datetime1">
              <a:rPr lang="fr-FR" smtClean="0"/>
              <a:pPr/>
              <a:t>10/09/15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François Xavier Saluden, UQAM, « La personne et le droit international », JUR6650-10, Automne 2011, 19 septembre 2011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  <p:sp>
        <p:nvSpPr>
          <p:cNvPr id="5" name="Connecteur droit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Triangle isocè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BB71-9A28-4ECD-BF93-991C34394E51}" type="datetime1">
              <a:rPr lang="fr-FR" smtClean="0"/>
              <a:pPr/>
              <a:t>10/09/15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François Xavier Saluden, UQAM, « La personne et le droit international », JUR6650-10, Automne 2011, 19 septembre 2011</a:t>
            </a:r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angle isocè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Image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fr-FR" dirty="0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F5CD9-3906-4723-9D56-A9F759391866}" type="datetime1">
              <a:rPr lang="fr-FR" smtClean="0"/>
              <a:pPr/>
              <a:t>10/09/15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François Xavier Saluden, UQAM, « La personne et le droit international », JUR6650-10, Automne 2011, 19 septembre 2011</a:t>
            </a:r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angle isocè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90E234-0255-4F64-99C2-69574BB6FA9F}" type="datetime1">
              <a:rPr lang="fr-FR" smtClean="0"/>
              <a:pPr/>
              <a:t>10/09/15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fr-FR" dirty="0" smtClean="0"/>
              <a:t>François Xavier Saluden, UQAM, « La personne et le droit international », JUR6650-10, Automne 2011, 19 septembre 2011</a:t>
            </a:r>
            <a:endParaRPr lang="fr-BE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  <p:sp>
        <p:nvSpPr>
          <p:cNvPr id="28" name="Connecteur droit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Connecteur droit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Triangle isocè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anielturpqc.org/upload/2014findoc/DRT-3103_2014-_Document_n_12-_Resolution_51_du_Conseil_des_droits_de_lhomme.doc" TargetMode="External"/><Relationship Id="rId4" Type="http://schemas.openxmlformats.org/officeDocument/2006/relationships/hyperlink" Target="http://www.ohchr.org/FR/ProfessionalInterest/Pages/OPCCPR1.aspx" TargetMode="External"/><Relationship Id="rId5" Type="http://schemas.openxmlformats.org/officeDocument/2006/relationships/hyperlink" Target="http://www.ohchr.org/FR/ProfessionalInterest/Pages/OPCAT.aspx" TargetMode="External"/><Relationship Id="rId6" Type="http://schemas.openxmlformats.org/officeDocument/2006/relationships/hyperlink" Target="http://www2.ohchr.org/french/bodies/hrcouncil" TargetMode="External"/><Relationship Id="rId7" Type="http://schemas.openxmlformats.org/officeDocument/2006/relationships/hyperlink" Target="http://www.ohchr.org/FR/Pages/WelcomePage.aspx" TargetMode="External"/><Relationship Id="rId8" Type="http://schemas.openxmlformats.org/officeDocument/2006/relationships/hyperlink" Target="http://upr-epu.com/index_fr.php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2.ohchr.org/french/bodies/hrcouncil/docs/A.RES.60.251_Fr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pinternet.ohchr.org/_Layouts/SpecialProceduresInternet/ViewAllCountryMandates.aspx?Lang=Fr" TargetMode="External"/><Relationship Id="rId4" Type="http://schemas.openxmlformats.org/officeDocument/2006/relationships/hyperlink" Target="http://www.ohchr.org/FR/HRBodies/SP/Pages/WelcomePage.aspx" TargetMode="External"/><Relationship Id="rId5" Type="http://schemas.openxmlformats.org/officeDocument/2006/relationships/hyperlink" Target="http://www2.ohchr.org/french/bodies/chr/complaints.htm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pinternet.ohchr.org/_Layouts/SpecialProceduresInternet/ViewAllCountryMandates.aspx?Type=TM&amp;Lang=Fr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lo.org/declaration/thedeclaration/textdeclaration/lang--fr/index.htm" TargetMode="External"/><Relationship Id="rId4" Type="http://schemas.openxmlformats.org/officeDocument/2006/relationships/hyperlink" Target="http://www.ilo.org/dyn/normlex/fr/f?p=NORMLEXPUB:12100:0::NO::P12100_INSTRUMENT_ID:312232" TargetMode="External"/><Relationship Id="rId5" Type="http://schemas.openxmlformats.org/officeDocument/2006/relationships/hyperlink" Target="http://portal.unesco.org/fr/ev.php-URL_ID=15244&amp;URL_DO=DO_TOPIC&amp;URL_SECTION=201.html" TargetMode="External"/><Relationship Id="rId6" Type="http://schemas.openxmlformats.org/officeDocument/2006/relationships/hyperlink" Target="http://www.ilo.org/dyn/normlex/fr/f?p=NORMLEXPUB:12100:0::NO:12100:P12100_INSTRUMENT_ID:312314:NO" TargetMode="External"/><Relationship Id="rId7" Type="http://schemas.openxmlformats.org/officeDocument/2006/relationships/hyperlink" Target="http://www.unesco.org/education/nfsunesco/pdf/DISCRI_F.PDF" TargetMode="External"/><Relationship Id="rId8" Type="http://schemas.openxmlformats.org/officeDocument/2006/relationships/hyperlink" Target="http://unesdoc.unesco.org/images/0018/001818/181839f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lo.org/public/french/bureau/leg/download/constitution-18092012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"/>
          <p:cNvSpPr>
            <a:spLocks noGrp="1"/>
          </p:cNvSpPr>
          <p:nvPr>
            <p:ph type="ctrTitle"/>
          </p:nvPr>
        </p:nvSpPr>
        <p:spPr>
          <a:xfrm>
            <a:off x="1115060" y="3644900"/>
            <a:ext cx="7129780" cy="12319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fr-FR" altLang="en-US" sz="2700" dirty="0" smtClean="0">
                <a:solidFill>
                  <a:srgbClr val="002060"/>
                </a:solidFill>
              </a:rPr>
              <a:t> Cours n°</a:t>
            </a:r>
            <a:r>
              <a:rPr lang="fr-FR" altLang="en-US" sz="2700" dirty="0" smtClean="0">
                <a:solidFill>
                  <a:srgbClr val="002060"/>
                </a:solidFill>
              </a:rPr>
              <a:t> 3</a:t>
            </a:r>
            <a:br>
              <a:rPr lang="fr-FR" altLang="en-US" sz="2700" dirty="0" smtClean="0">
                <a:solidFill>
                  <a:srgbClr val="002060"/>
                </a:solidFill>
              </a:rPr>
            </a:br>
            <a:r>
              <a:rPr lang="fr-CA" sz="2000" b="1" dirty="0" smtClean="0"/>
              <a:t>L’examen périodique universel et les autres mécanismes de l’ONU</a:t>
            </a:r>
            <a:endParaRPr lang="fr-FR" altLang="en-US" sz="2000" i="1" dirty="0" smtClean="0">
              <a:solidFill>
                <a:srgbClr val="002060"/>
              </a:solidFill>
            </a:endParaRPr>
          </a:p>
        </p:txBody>
      </p:sp>
      <p:sp>
        <p:nvSpPr>
          <p:cNvPr id="1027" name="Shape"/>
          <p:cNvSpPr>
            <a:spLocks noGrp="1"/>
          </p:cNvSpPr>
          <p:nvPr>
            <p:ph type="subTitle" idx="1"/>
          </p:nvPr>
        </p:nvSpPr>
        <p:spPr>
          <a:prstGeom prst="rect">
            <a:avLst/>
          </a:prstGeom>
          <a:effectLst/>
        </p:spPr>
        <p:txBody>
          <a:bodyPr>
            <a:normAutofit fontScale="92500" lnSpcReduction="20000"/>
          </a:bodyPr>
          <a:lstStyle/>
          <a:p>
            <a:r>
              <a:rPr lang="fr-FR" altLang="en-US" sz="1800" dirty="0" smtClean="0"/>
              <a:t>Daniel Turp</a:t>
            </a:r>
            <a:br>
              <a:rPr lang="fr-FR" altLang="en-US" sz="1800" dirty="0" smtClean="0"/>
            </a:br>
            <a:r>
              <a:rPr lang="fr-FR" altLang="en-US" sz="1800" i="1" dirty="0" smtClean="0"/>
              <a:t>Professeur titulaire</a:t>
            </a:r>
            <a:endParaRPr lang="fr-FR" altLang="en-US" sz="4200" i="1" dirty="0" smtClean="0"/>
          </a:p>
        </p:txBody>
      </p:sp>
      <p:sp>
        <p:nvSpPr>
          <p:cNvPr id="1028" name="Shape"/>
          <p:cNvSpPr/>
          <p:nvPr/>
        </p:nvSpPr>
        <p:spPr>
          <a:xfrm>
            <a:off x="155575" y="-144780"/>
            <a:ext cx="304800" cy="30543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numCol="1" anchor="t">
            <a:prstTxWarp prst="textNoShape">
              <a:avLst/>
            </a:prstTxWarp>
            <a:noAutofit/>
          </a:bodyPr>
          <a:lstStyle/>
          <a:p>
            <a:pPr algn="l"/>
            <a:endParaRPr lang="fr-FR" altLang="en-US" sz="1800" b="0" dirty="0" smtClean="0">
              <a:solidFill>
                <a:schemeClr val="tx1"/>
              </a:solidFill>
            </a:endParaRPr>
          </a:p>
        </p:txBody>
      </p:sp>
      <p:sp>
        <p:nvSpPr>
          <p:cNvPr id="1029" name="Shape"/>
          <p:cNvSpPr/>
          <p:nvPr/>
        </p:nvSpPr>
        <p:spPr>
          <a:xfrm>
            <a:off x="155575" y="-144780"/>
            <a:ext cx="304800" cy="30543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numCol="1" anchor="t">
            <a:prstTxWarp prst="textNoShape">
              <a:avLst/>
            </a:prstTxWarp>
            <a:noAutofit/>
          </a:bodyPr>
          <a:lstStyle/>
          <a:p>
            <a:pPr algn="l"/>
            <a:endParaRPr lang="fr-FR" altLang="en-US" sz="1800" b="0" dirty="0" smtClean="0">
              <a:solidFill>
                <a:schemeClr val="tx1"/>
              </a:solidFill>
            </a:endParaRPr>
          </a:p>
        </p:txBody>
      </p:sp>
      <p:sp>
        <p:nvSpPr>
          <p:cNvPr id="1030" name="Shape"/>
          <p:cNvSpPr/>
          <p:nvPr/>
        </p:nvSpPr>
        <p:spPr>
          <a:xfrm>
            <a:off x="155575" y="-144780"/>
            <a:ext cx="304800" cy="30543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numCol="1" anchor="t">
            <a:prstTxWarp prst="textNoShape">
              <a:avLst/>
            </a:prstTxWarp>
            <a:noAutofit/>
          </a:bodyPr>
          <a:lstStyle/>
          <a:p>
            <a:pPr algn="l"/>
            <a:endParaRPr lang="fr-FR" altLang="en-US" sz="1800" b="0" dirty="0" smtClean="0">
              <a:solidFill>
                <a:schemeClr val="tx1"/>
              </a:solidFill>
            </a:endParaRPr>
          </a:p>
        </p:txBody>
      </p:sp>
      <p:sp>
        <p:nvSpPr>
          <p:cNvPr id="1031" name="Shape"/>
          <p:cNvSpPr/>
          <p:nvPr/>
        </p:nvSpPr>
        <p:spPr>
          <a:xfrm>
            <a:off x="155575" y="-144780"/>
            <a:ext cx="304800" cy="30543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numCol="1" anchor="t">
            <a:prstTxWarp prst="textNoShape">
              <a:avLst/>
            </a:prstTxWarp>
            <a:noAutofit/>
          </a:bodyPr>
          <a:lstStyle/>
          <a:p>
            <a:pPr algn="l"/>
            <a:endParaRPr lang="fr-FR" altLang="en-US" sz="1800" b="0" dirty="0" smtClean="0">
              <a:solidFill>
                <a:schemeClr val="tx1"/>
              </a:solidFill>
            </a:endParaRPr>
          </a:p>
        </p:txBody>
      </p:sp>
      <p:sp>
        <p:nvSpPr>
          <p:cNvPr id="1032" name="Shape"/>
          <p:cNvSpPr/>
          <p:nvPr/>
        </p:nvSpPr>
        <p:spPr>
          <a:xfrm>
            <a:off x="155575" y="-144780"/>
            <a:ext cx="304800" cy="30543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numCol="1" anchor="t">
            <a:prstTxWarp prst="textNoShape">
              <a:avLst/>
            </a:prstTxWarp>
            <a:noAutofit/>
          </a:bodyPr>
          <a:lstStyle/>
          <a:p>
            <a:pPr algn="l"/>
            <a:endParaRPr lang="fr-FR" altLang="en-US" sz="1800" b="0" dirty="0" smtClean="0">
              <a:solidFill>
                <a:schemeClr val="tx1"/>
              </a:solidFill>
            </a:endParaRPr>
          </a:p>
        </p:txBody>
      </p:sp>
      <p:sp>
        <p:nvSpPr>
          <p:cNvPr id="1033" name="Shape"/>
          <p:cNvSpPr/>
          <p:nvPr/>
        </p:nvSpPr>
        <p:spPr>
          <a:xfrm>
            <a:off x="899160" y="6092825"/>
            <a:ext cx="7345680" cy="246221"/>
          </a:xfrm>
          <a:prstGeom prst="rect">
            <a:avLst/>
          </a:prstGeom>
          <a:noFill/>
          <a:ln>
            <a:noFill/>
          </a:ln>
        </p:spPr>
        <p:txBody>
          <a:bodyPr anchor="t">
            <a:spAutoFit/>
          </a:bodyPr>
          <a:lstStyle/>
          <a:p>
            <a:pPr algn="ctr"/>
            <a:r>
              <a:rPr lang="fr-CA" altLang="en-US" sz="1000" dirty="0" smtClean="0">
                <a:latin typeface="+mj-lt"/>
              </a:rPr>
              <a:t>Droit international et constitutionnel des droits fondamentaux</a:t>
            </a:r>
            <a:r>
              <a:rPr lang="fr-FR" altLang="en-US" sz="1000" dirty="0">
                <a:latin typeface="+mj-lt"/>
              </a:rPr>
              <a:t> »,</a:t>
            </a:r>
            <a:r>
              <a:rPr lang="fr-FR" altLang="en-US" sz="1000" dirty="0" smtClean="0">
                <a:latin typeface="+mj-lt"/>
              </a:rPr>
              <a:t> DRT-3103</a:t>
            </a:r>
            <a:endParaRPr lang="fr-FR" altLang="en-US" sz="1000" dirty="0">
              <a:latin typeface="+mj-lt"/>
            </a:endParaRPr>
          </a:p>
        </p:txBody>
      </p:sp>
      <p:pic>
        <p:nvPicPr>
          <p:cNvPr id="11" name="Picture 4" descr="http://www.bardagi.com/blog/wp-content/uploads/2012/03/udem_logo1.jpg"/>
          <p:cNvPicPr>
            <a:picLocks noChangeAspect="1" noChangeArrowheads="1"/>
          </p:cNvPicPr>
          <p:nvPr/>
        </p:nvPicPr>
        <p:blipFill>
          <a:blip r:embed="rId2" cstate="print"/>
          <a:srcRect t="25089" b="34749"/>
          <a:stretch>
            <a:fillRect/>
          </a:stretch>
        </p:blipFill>
        <p:spPr bwMode="auto">
          <a:xfrm>
            <a:off x="4139952" y="5791096"/>
            <a:ext cx="792088" cy="3181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fr-CA" sz="1800" b="1" dirty="0" smtClean="0"/>
              <a:t>L’examen périodique universel et les autres mécanismes de l’ONU</a:t>
            </a:r>
            <a:r>
              <a:rPr lang="fr-CA" sz="1800" dirty="0" smtClean="0"/>
              <a:t/>
            </a:r>
            <a:br>
              <a:rPr lang="fr-CA" sz="1800" dirty="0" smtClean="0"/>
            </a:br>
            <a:r>
              <a:rPr lang="fr-CA" sz="1800" dirty="0" smtClean="0">
                <a:solidFill>
                  <a:srgbClr val="002060"/>
                </a:solidFill>
                <a:latin typeface="Times New Roman"/>
                <a:cs typeface="Times New Roman"/>
              </a:rPr>
              <a:t>Plan du cours </a:t>
            </a:r>
            <a:r>
              <a:rPr lang="fr-CA" sz="1800" b="1" dirty="0" smtClean="0"/>
              <a:t>n</a:t>
            </a:r>
            <a:r>
              <a:rPr lang="fr-CA" sz="1800" b="1" baseline="30000" dirty="0" smtClean="0"/>
              <a:t>o </a:t>
            </a:r>
            <a:r>
              <a:rPr lang="fr-CA" sz="1800" dirty="0" smtClean="0">
                <a:solidFill>
                  <a:srgbClr val="002060"/>
                </a:solidFill>
                <a:latin typeface="Times New Roman"/>
                <a:cs typeface="Times New Roman"/>
              </a:rPr>
              <a:t>3</a:t>
            </a:r>
            <a:r>
              <a:rPr lang="fr-CA" sz="1800" dirty="0" smtClean="0"/>
              <a:t/>
            </a:r>
            <a:br>
              <a:rPr lang="fr-CA" sz="1800" dirty="0" smtClean="0"/>
            </a:br>
            <a:endParaRPr lang="fr-FR" sz="1800" dirty="0">
              <a:solidFill>
                <a:srgbClr val="002060"/>
              </a:solidFill>
              <a:latin typeface="Times New Roman"/>
              <a:cs typeface="Times New Roman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fr-CA" sz="2800" dirty="0" smtClean="0"/>
              <a:t> </a:t>
            </a:r>
            <a:r>
              <a:rPr lang="fr-CA" sz="2800" b="1" dirty="0" smtClean="0"/>
              <a:t>I-	L’examen périodique universel, le procédé des plaintes et les procédures spéciales</a:t>
            </a:r>
            <a:endParaRPr lang="fr-CA" sz="2800" dirty="0" smtClean="0"/>
          </a:p>
          <a:p>
            <a:pPr>
              <a:buNone/>
            </a:pPr>
            <a:r>
              <a:rPr lang="fr-CA" sz="2800" b="1" dirty="0" smtClean="0"/>
              <a:t>      A- L’examen périodique universel</a:t>
            </a:r>
            <a:endParaRPr lang="fr-CA" sz="2800" dirty="0" smtClean="0"/>
          </a:p>
          <a:p>
            <a:pPr>
              <a:buNone/>
            </a:pPr>
            <a:r>
              <a:rPr lang="fr-CA" sz="2800" dirty="0" smtClean="0"/>
              <a:t>	   1) Les principes et modalités de l’examen</a:t>
            </a:r>
            <a:br>
              <a:rPr lang="fr-CA" sz="2800" dirty="0" smtClean="0"/>
            </a:br>
            <a:r>
              <a:rPr lang="fr-CA" sz="2800" dirty="0" smtClean="0"/>
              <a:t> </a:t>
            </a:r>
            <a:r>
              <a:rPr lang="fr-CA" sz="2800" dirty="0" smtClean="0"/>
              <a:t>  2</a:t>
            </a:r>
            <a:r>
              <a:rPr lang="fr-CA" sz="2800" dirty="0" smtClean="0"/>
              <a:t>) L’examen et le suivi de l’examen</a:t>
            </a:r>
          </a:p>
          <a:p>
            <a:pPr>
              <a:buNone/>
            </a:pPr>
            <a:r>
              <a:rPr lang="fr-CA" sz="2800" b="1" dirty="0" smtClean="0"/>
              <a:t>      B- Le procédé des plaintes et les procédures spéciales </a:t>
            </a:r>
            <a:endParaRPr lang="fr-CA" sz="2800" dirty="0" smtClean="0"/>
          </a:p>
          <a:p>
            <a:pPr>
              <a:buNone/>
            </a:pPr>
            <a:r>
              <a:rPr lang="fr-CA" sz="2800" dirty="0" smtClean="0"/>
              <a:t>	   1) Le procédé des plaintes</a:t>
            </a:r>
          </a:p>
          <a:p>
            <a:pPr>
              <a:buNone/>
            </a:pPr>
            <a:r>
              <a:rPr lang="fr-CA" sz="2800" dirty="0" smtClean="0"/>
              <a:t>	   2) Les procédures spéciales</a:t>
            </a:r>
            <a:endParaRPr lang="fr-CA" sz="2800" i="1" dirty="0" smtClean="0"/>
          </a:p>
          <a:p>
            <a:pPr>
              <a:buNone/>
            </a:pPr>
            <a:r>
              <a:rPr lang="fr-CA" sz="2800" b="1" dirty="0" smtClean="0"/>
              <a:t>II-	Les autres mécanismes de l’ONU</a:t>
            </a:r>
            <a:endParaRPr lang="fr-CA" sz="2800" dirty="0" smtClean="0"/>
          </a:p>
          <a:p>
            <a:pPr>
              <a:buNone/>
            </a:pPr>
            <a:r>
              <a:rPr lang="fr-CA" sz="2800" b="1" dirty="0" smtClean="0"/>
              <a:t>      A- Les rapports, les enquêtes et les visites</a:t>
            </a:r>
            <a:endParaRPr lang="fr-CA" sz="2800" dirty="0" smtClean="0"/>
          </a:p>
          <a:p>
            <a:pPr>
              <a:buNone/>
            </a:pPr>
            <a:r>
              <a:rPr lang="fr-CA" sz="2800" b="1" i="1" dirty="0" smtClean="0"/>
              <a:t>	    </a:t>
            </a:r>
            <a:r>
              <a:rPr lang="fr-CA" sz="2800" dirty="0" smtClean="0"/>
              <a:t>1) Les rapports</a:t>
            </a:r>
            <a:r>
              <a:rPr lang="fr-CA" sz="2800" i="1" dirty="0" smtClean="0"/>
              <a:t/>
            </a:r>
            <a:br>
              <a:rPr lang="fr-CA" sz="2800" i="1" dirty="0" smtClean="0"/>
            </a:br>
            <a:r>
              <a:rPr lang="fr-CA" sz="2800" i="1" dirty="0" smtClean="0"/>
              <a:t>    </a:t>
            </a:r>
            <a:r>
              <a:rPr lang="fr-CA" sz="2800" dirty="0" smtClean="0"/>
              <a:t>2) Les enquêtes et les visites </a:t>
            </a:r>
          </a:p>
          <a:p>
            <a:pPr>
              <a:buNone/>
            </a:pPr>
            <a:r>
              <a:rPr lang="fr-CA" sz="2800" b="1" dirty="0" smtClean="0"/>
              <a:t>	B- Les communications individuelles et interétatiques</a:t>
            </a:r>
            <a:endParaRPr lang="fr-CA" sz="2800" dirty="0" smtClean="0"/>
          </a:p>
          <a:p>
            <a:pPr>
              <a:buNone/>
            </a:pPr>
            <a:r>
              <a:rPr lang="fr-CA" sz="2800" b="1" dirty="0" smtClean="0"/>
              <a:t>	    </a:t>
            </a:r>
            <a:r>
              <a:rPr lang="fr-CA" sz="2800" dirty="0" smtClean="0"/>
              <a:t>1) Les communications individuelles</a:t>
            </a:r>
            <a:r>
              <a:rPr lang="fr-CA" sz="2800" i="1" dirty="0" smtClean="0"/>
              <a:t> </a:t>
            </a:r>
            <a:br>
              <a:rPr lang="fr-CA" sz="2800" i="1" dirty="0" smtClean="0"/>
            </a:br>
            <a:r>
              <a:rPr lang="fr-CA" sz="2800" i="1" dirty="0" smtClean="0"/>
              <a:t>    </a:t>
            </a:r>
            <a:r>
              <a:rPr lang="fr-CA" sz="2800" dirty="0" smtClean="0"/>
              <a:t>2) Les communications interétatiques</a:t>
            </a:r>
          </a:p>
          <a:p>
            <a:pPr algn="ctr">
              <a:buNone/>
            </a:pPr>
            <a:r>
              <a:rPr lang="fr-CA" sz="2800" b="1" dirty="0" smtClean="0"/>
              <a:t>PROGRAMME DE LECTURES</a:t>
            </a:r>
            <a:endParaRPr lang="fr-CA" sz="2800" dirty="0" smtClean="0"/>
          </a:p>
          <a:p>
            <a:pPr>
              <a:buNone/>
            </a:pPr>
            <a:r>
              <a:rPr lang="fr-FR" sz="1800" i="1" dirty="0" smtClean="0"/>
              <a:t>Lectures obligatoires</a:t>
            </a:r>
            <a:r>
              <a:rPr lang="fr-FR" sz="1800" dirty="0" smtClean="0"/>
              <a:t> : </a:t>
            </a:r>
            <a:br>
              <a:rPr lang="fr-FR" sz="1800" dirty="0" smtClean="0"/>
            </a:br>
            <a:r>
              <a:rPr lang="fr-FR" sz="1800" dirty="0" smtClean="0"/>
              <a:t>Document n</a:t>
            </a:r>
            <a:r>
              <a:rPr lang="fr-FR" sz="1800" baseline="30000" dirty="0" smtClean="0"/>
              <a:t>o </a:t>
            </a:r>
            <a:r>
              <a:rPr lang="fr-FR" sz="1800" dirty="0" smtClean="0"/>
              <a:t>40  : </a:t>
            </a:r>
            <a:r>
              <a:rPr lang="fr-FR" sz="1800" b="1" u="sng" dirty="0" smtClean="0">
                <a:hlinkClick r:id="rId2"/>
              </a:rPr>
              <a:t>Résolution 60/251 de l’Assemblée générale des Nations Unies</a:t>
            </a:r>
            <a:r>
              <a:rPr lang="fr-CA" sz="1800" b="1" u="sng" dirty="0" smtClean="0"/>
              <a:t/>
            </a:r>
            <a:br>
              <a:rPr lang="fr-CA" sz="1800" b="1" u="sng" dirty="0" smtClean="0"/>
            </a:br>
            <a:r>
              <a:rPr lang="fr-FR" sz="1800" dirty="0" smtClean="0"/>
              <a:t>Document n</a:t>
            </a:r>
            <a:r>
              <a:rPr lang="fr-FR" sz="1800" baseline="30000" dirty="0" smtClean="0"/>
              <a:t>o </a:t>
            </a:r>
            <a:r>
              <a:rPr lang="fr-FR" sz="1800" dirty="0" smtClean="0"/>
              <a:t>41:   </a:t>
            </a:r>
            <a:r>
              <a:rPr lang="fr-FR" sz="1800" b="1" u="sng" dirty="0" smtClean="0">
                <a:hlinkClick r:id="rId3"/>
              </a:rPr>
              <a:t>Résolution 5/1 du Conseil des droits de l’homme</a:t>
            </a:r>
            <a:r>
              <a:rPr lang="fr-FR" sz="1800" dirty="0" smtClean="0"/>
              <a:t>, art 1 à 38</a:t>
            </a:r>
            <a:r>
              <a:rPr lang="fr-CA" sz="1800" dirty="0" smtClean="0"/>
              <a:t/>
            </a:r>
            <a:br>
              <a:rPr lang="fr-CA" sz="1800" dirty="0" smtClean="0"/>
            </a:br>
            <a:r>
              <a:rPr lang="fr-FR" sz="1800" dirty="0" smtClean="0"/>
              <a:t>Document n</a:t>
            </a:r>
            <a:r>
              <a:rPr lang="fr-FR" sz="1800" baseline="30000" dirty="0" smtClean="0"/>
              <a:t>o </a:t>
            </a:r>
            <a:r>
              <a:rPr lang="fr-FR" sz="1800" dirty="0" smtClean="0"/>
              <a:t>4 :    </a:t>
            </a:r>
            <a:r>
              <a:rPr lang="fr-FR" sz="1800" b="1" i="1" u="sng" dirty="0" smtClean="0">
                <a:hlinkClick r:id="rId4"/>
              </a:rPr>
              <a:t>Protocole facultatif au Pacte sur les droits civils</a:t>
            </a:r>
            <a:r>
              <a:rPr lang="fr-FR" sz="1800" i="1" dirty="0" smtClean="0"/>
              <a:t> </a:t>
            </a:r>
            <a:br>
              <a:rPr lang="fr-FR" sz="1800" i="1" dirty="0" smtClean="0"/>
            </a:br>
            <a:endParaRPr lang="fr-CA" sz="1800" dirty="0" smtClean="0"/>
          </a:p>
          <a:p>
            <a:pPr>
              <a:buNone/>
            </a:pPr>
            <a:r>
              <a:rPr lang="fr-FR" sz="1800" i="1" dirty="0" smtClean="0"/>
              <a:t>Lectures </a:t>
            </a:r>
            <a:r>
              <a:rPr lang="fr-FR" sz="1800" i="1" dirty="0" smtClean="0"/>
              <a:t>optionnelles </a:t>
            </a:r>
            <a:r>
              <a:rPr lang="fr-FR" sz="1800" dirty="0" smtClean="0"/>
              <a:t>:</a:t>
            </a:r>
            <a:br>
              <a:rPr lang="fr-FR" sz="1800" dirty="0" smtClean="0"/>
            </a:br>
            <a:r>
              <a:rPr lang="fr-FR" sz="1800" dirty="0" smtClean="0"/>
              <a:t>Document n</a:t>
            </a:r>
            <a:r>
              <a:rPr lang="fr-FR" sz="1800" baseline="30000" dirty="0" smtClean="0"/>
              <a:t>o </a:t>
            </a:r>
            <a:r>
              <a:rPr lang="fr-FR" sz="1800" dirty="0" smtClean="0"/>
              <a:t>12:</a:t>
            </a:r>
            <a:r>
              <a:rPr lang="fr-FR" sz="1800" i="1" dirty="0" smtClean="0"/>
              <a:t> </a:t>
            </a:r>
            <a:r>
              <a:rPr lang="fr-FR" sz="1800" b="1" i="1" u="sng" dirty="0" smtClean="0">
                <a:hlinkClick r:id="rId5"/>
              </a:rPr>
              <a:t>Protocole facultatif  à la Convention contre la </a:t>
            </a:r>
            <a:r>
              <a:rPr lang="fr-FR" sz="1800" b="1" i="1" u="sng" dirty="0" smtClean="0">
                <a:hlinkClick r:id="rId5"/>
              </a:rPr>
              <a:t>torture</a:t>
            </a:r>
            <a:r>
              <a:rPr lang="fr-CA" sz="1800" b="1" i="1" u="sng" dirty="0" smtClean="0"/>
              <a:t/>
            </a:r>
            <a:br>
              <a:rPr lang="fr-CA" sz="1800" b="1" i="1" u="sng" dirty="0" smtClean="0"/>
            </a:br>
            <a:endParaRPr lang="fr-FR" sz="1800" i="1" dirty="0" smtClean="0"/>
          </a:p>
          <a:p>
            <a:pPr>
              <a:buNone/>
            </a:pPr>
            <a:r>
              <a:rPr lang="fr-FR" sz="1800" i="1" dirty="0" smtClean="0"/>
              <a:t>Sites </a:t>
            </a:r>
            <a:r>
              <a:rPr lang="fr-FR" sz="1800" i="1" dirty="0" smtClean="0"/>
              <a:t>électroniques :</a:t>
            </a:r>
            <a:r>
              <a:rPr lang="fr-FR" sz="1800" i="1" dirty="0" smtClean="0"/>
              <a:t>    </a:t>
            </a:r>
            <a:r>
              <a:rPr lang="fr-FR" sz="1800" dirty="0" smtClean="0"/>
              <a:t>Conseil </a:t>
            </a:r>
            <a:r>
              <a:rPr lang="fr-FR" sz="1800" dirty="0" smtClean="0"/>
              <a:t>des droits de l’Homme : </a:t>
            </a:r>
            <a:r>
              <a:rPr lang="fr-FR" sz="1800" b="1" u="sng" dirty="0" smtClean="0">
                <a:hlinkClick r:id="rId6"/>
              </a:rPr>
              <a:t>http://www2.ohchr.org/french/bodies/hrcouncil</a:t>
            </a:r>
            <a:r>
              <a:rPr lang="fr-FR" sz="1800" dirty="0" smtClean="0"/>
              <a:t> </a:t>
            </a:r>
            <a:br>
              <a:rPr lang="fr-FR" sz="1800" dirty="0" smtClean="0"/>
            </a:br>
            <a:r>
              <a:rPr lang="fr-FR" sz="1800" dirty="0" smtClean="0"/>
              <a:t>           	        Haut-Commissariat des droits de l’Homme </a:t>
            </a:r>
            <a:r>
              <a:rPr lang="fr-FR" sz="1800" b="1" dirty="0" smtClean="0"/>
              <a:t>: </a:t>
            </a:r>
            <a:r>
              <a:rPr lang="fr-FR" sz="1800" b="1" u="sng" dirty="0" smtClean="0">
                <a:hlinkClick r:id="rId7"/>
              </a:rPr>
              <a:t>http://www.ohchr.org/FR/Pages/WelcomePage.aspx</a:t>
            </a:r>
            <a:r>
              <a:rPr lang="fr-FR" sz="1800" dirty="0" smtClean="0"/>
              <a:t/>
            </a:r>
            <a:br>
              <a:rPr lang="fr-FR" sz="1800" dirty="0" smtClean="0"/>
            </a:br>
            <a:r>
              <a:rPr lang="fr-FR" sz="1800" dirty="0" smtClean="0"/>
              <a:t>           	        Observatoire de l’Examen périodique universel : </a:t>
            </a:r>
            <a:r>
              <a:rPr lang="fr-FR" sz="1800" b="1" u="sng" dirty="0" smtClean="0">
                <a:hlinkClick r:id="rId8"/>
              </a:rPr>
              <a:t>http://upr-epu.com/</a:t>
            </a:r>
            <a:r>
              <a:rPr lang="fr-FR" sz="1800" b="1" u="sng" dirty="0" smtClean="0">
                <a:hlinkClick r:id="rId8"/>
              </a:rPr>
              <a:t>index_fr.php</a:t>
            </a:r>
          </a:p>
          <a:p>
            <a:pPr>
              <a:lnSpc>
                <a:spcPct val="120000"/>
              </a:lnSpc>
              <a:buNone/>
            </a:pPr>
            <a:endParaRPr lang="fr-CA" altLang="en-US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430960" cy="365760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2</a:t>
            </a:fld>
            <a:endParaRPr lang="fr-BE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80920" cy="365760"/>
          </a:xfrm>
        </p:spPr>
        <p:txBody>
          <a:bodyPr/>
          <a:lstStyle/>
          <a:p>
            <a:r>
              <a:rPr lang="fr-FR" sz="1100" dirty="0" smtClean="0"/>
              <a:t>Daniel Turp, Université de Montréal, « </a:t>
            </a:r>
            <a:r>
              <a:rPr lang="fr-CA" sz="1100" dirty="0" smtClean="0"/>
              <a:t>Droit international et constitutionnel des droits fondamentaux</a:t>
            </a:r>
            <a:r>
              <a:rPr lang="fr-FR" sz="1100" dirty="0" smtClean="0"/>
              <a:t> », Cours n°</a:t>
            </a:r>
            <a:r>
              <a:rPr lang="fr-FR" sz="1100" dirty="0" smtClean="0"/>
              <a:t> 3</a:t>
            </a:r>
            <a:endParaRPr lang="fr-BE" sz="1100" dirty="0"/>
          </a:p>
        </p:txBody>
      </p:sp>
      <p:sp>
        <p:nvSpPr>
          <p:cNvPr id="4" name="ZoneTexte 3"/>
          <p:cNvSpPr txBox="1"/>
          <p:nvPr/>
        </p:nvSpPr>
        <p:spPr>
          <a:xfrm>
            <a:off x="467544" y="6021288"/>
            <a:ext cx="82192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CA" sz="800" dirty="0" smtClean="0"/>
              <a:t>S</a:t>
            </a:r>
            <a:endParaRPr lang="fr-FR" sz="800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4830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05800" cy="457200"/>
          </a:xfrm>
        </p:spPr>
        <p:txBody>
          <a:bodyPr>
            <a:normAutofit fontScale="90000"/>
          </a:bodyPr>
          <a:lstStyle/>
          <a:p>
            <a:pPr algn="ctr"/>
            <a:r>
              <a:rPr lang="fr-CA" b="1" dirty="0" smtClean="0">
                <a:latin typeface="Times New Roman"/>
                <a:cs typeface="Times New Roman"/>
              </a:rPr>
              <a:t/>
            </a:r>
            <a:br>
              <a:rPr lang="fr-CA" b="1" dirty="0" smtClean="0">
                <a:latin typeface="Times New Roman"/>
                <a:cs typeface="Times New Roman"/>
              </a:rPr>
            </a:br>
            <a:r>
              <a:rPr lang="fr-CA" b="1" dirty="0" smtClean="0">
                <a:latin typeface="Times New Roman"/>
                <a:cs typeface="Times New Roman"/>
              </a:rPr>
              <a:t/>
            </a:r>
            <a:br>
              <a:rPr lang="fr-CA" b="1" dirty="0" smtClean="0">
                <a:latin typeface="Times New Roman"/>
                <a:cs typeface="Times New Roman"/>
              </a:rPr>
            </a:br>
            <a:r>
              <a:rPr lang="fr-CA" b="1" dirty="0" smtClean="0">
                <a:latin typeface="Times New Roman"/>
                <a:cs typeface="Times New Roman"/>
              </a:rPr>
              <a:t/>
            </a:r>
            <a:br>
              <a:rPr lang="fr-CA" b="1" dirty="0" smtClean="0">
                <a:latin typeface="Times New Roman"/>
                <a:cs typeface="Times New Roman"/>
              </a:rPr>
            </a:br>
            <a:r>
              <a:rPr lang="fr-CA" b="1" dirty="0" smtClean="0">
                <a:latin typeface="Times New Roman"/>
                <a:cs typeface="Times New Roman"/>
              </a:rPr>
              <a:t/>
            </a:r>
            <a:br>
              <a:rPr lang="fr-CA" b="1" dirty="0" smtClean="0">
                <a:latin typeface="Times New Roman"/>
                <a:cs typeface="Times New Roman"/>
              </a:rPr>
            </a:br>
            <a:r>
              <a:rPr lang="fr-CA" dirty="0" smtClean="0">
                <a:latin typeface="Times New Roman"/>
                <a:cs typeface="Times New Roman"/>
              </a:rPr>
              <a:t/>
            </a:r>
            <a:br>
              <a:rPr lang="fr-CA" dirty="0" smtClean="0">
                <a:latin typeface="Times New Roman"/>
                <a:cs typeface="Times New Roman"/>
              </a:rPr>
            </a:br>
            <a:r>
              <a:rPr lang="fr-CA" dirty="0" smtClean="0">
                <a:latin typeface="Times New Roman"/>
                <a:cs typeface="Times New Roman"/>
              </a:rPr>
              <a:t/>
            </a:r>
            <a:br>
              <a:rPr lang="fr-CA" dirty="0" smtClean="0">
                <a:latin typeface="Times New Roman"/>
                <a:cs typeface="Times New Roman"/>
              </a:rPr>
            </a:br>
            <a:r>
              <a:rPr lang="fr-CA" sz="2000" b="1" dirty="0" smtClean="0">
                <a:solidFill>
                  <a:schemeClr val="tx1"/>
                </a:solidFill>
              </a:rPr>
              <a:t>L’examen périodique universel et les autres mécanismes de l’ONU</a:t>
            </a:r>
            <a:endParaRPr lang="fr-CA" sz="2000" b="1" dirty="0" smtClean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fr-CA" sz="1800" dirty="0" smtClean="0">
              <a:latin typeface="Times New Roman"/>
              <a:cs typeface="Times New Roman"/>
            </a:endParaRPr>
          </a:p>
          <a:p>
            <a:pPr algn="ctr">
              <a:buNone/>
            </a:pPr>
            <a:endParaRPr lang="fr-CA" sz="1800" dirty="0" smtClean="0">
              <a:latin typeface="Times New Roman"/>
              <a:cs typeface="Times New Roman"/>
            </a:endParaRPr>
          </a:p>
          <a:p>
            <a:pPr algn="ctr">
              <a:buNone/>
            </a:pPr>
            <a:r>
              <a:rPr lang="fr-CA" sz="1800" dirty="0" smtClean="0">
                <a:latin typeface="Times New Roman"/>
                <a:cs typeface="Times New Roman"/>
              </a:rPr>
              <a:t> </a:t>
            </a:r>
            <a:r>
              <a:rPr lang="fr-CA" sz="1800" dirty="0" smtClean="0">
                <a:latin typeface="Times New Roman"/>
                <a:cs typeface="Times New Roman"/>
              </a:rPr>
              <a:t/>
            </a:r>
            <a:br>
              <a:rPr lang="fr-CA" sz="1800" dirty="0" smtClean="0">
                <a:latin typeface="Times New Roman"/>
                <a:cs typeface="Times New Roman"/>
              </a:rPr>
            </a:br>
            <a:r>
              <a:rPr lang="fr-CA" sz="1800" dirty="0" smtClean="0">
                <a:latin typeface="Times New Roman"/>
                <a:cs typeface="Times New Roman"/>
              </a:rPr>
              <a:t>-  - 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430960" cy="365760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3</a:t>
            </a:fld>
            <a:endParaRPr lang="fr-BE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80920" cy="365760"/>
          </a:xfrm>
        </p:spPr>
        <p:txBody>
          <a:bodyPr/>
          <a:lstStyle/>
          <a:p>
            <a:r>
              <a:rPr lang="fr-FR" sz="1100" dirty="0" smtClean="0"/>
              <a:t>Daniel Turp, Université de Montréal, « </a:t>
            </a:r>
            <a:r>
              <a:rPr lang="fr-CA" sz="1100" dirty="0" smtClean="0"/>
              <a:t>Droit international et constitutionnel des droits fondamentaux</a:t>
            </a:r>
            <a:r>
              <a:rPr lang="fr-FR" sz="1100" dirty="0" smtClean="0"/>
              <a:t> », Cours n</a:t>
            </a:r>
            <a:r>
              <a:rPr lang="fr-FR" sz="1100" dirty="0" smtClean="0"/>
              <a:t>°3</a:t>
            </a:r>
            <a:endParaRPr lang="fr-BE" sz="1100" dirty="0"/>
          </a:p>
        </p:txBody>
      </p:sp>
      <p:sp>
        <p:nvSpPr>
          <p:cNvPr id="10" name="Rectangle 9"/>
          <p:cNvSpPr/>
          <p:nvPr/>
        </p:nvSpPr>
        <p:spPr>
          <a:xfrm>
            <a:off x="533400" y="457200"/>
            <a:ext cx="822960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endParaRPr lang="fr-CA" dirty="0" smtClean="0">
              <a:latin typeface="Times New Roman"/>
              <a:cs typeface="Times New Roman"/>
            </a:endParaRPr>
          </a:p>
          <a:p>
            <a:pPr marL="1143000" indent="-1143000">
              <a:lnSpc>
                <a:spcPct val="120000"/>
              </a:lnSpc>
              <a:spcBef>
                <a:spcPts val="0"/>
              </a:spcBef>
            </a:pPr>
            <a:endParaRPr lang="fr-CA" sz="1600" dirty="0" smtClean="0">
              <a:latin typeface="Times New Roman"/>
              <a:cs typeface="Times New Roman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990600"/>
            <a:ext cx="7924800" cy="9048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fr-CA" dirty="0" smtClean="0"/>
              <a:t> </a:t>
            </a:r>
            <a:r>
              <a:rPr lang="fr-CA" b="1" dirty="0" smtClean="0"/>
              <a:t>I</a:t>
            </a:r>
            <a:r>
              <a:rPr lang="fr-CA" b="1" dirty="0" smtClean="0"/>
              <a:t>- L’examen </a:t>
            </a:r>
            <a:r>
              <a:rPr lang="fr-CA" b="1" dirty="0" smtClean="0"/>
              <a:t>périodique universel, le procédé des plaintes et les procédures </a:t>
            </a:r>
            <a:r>
              <a:rPr lang="fr-CA" b="1" dirty="0" smtClean="0"/>
              <a:t>spéciales</a:t>
            </a:r>
          </a:p>
          <a:p>
            <a:pPr>
              <a:buNone/>
            </a:pPr>
            <a:r>
              <a:rPr lang="fr-CA" b="1" dirty="0" smtClean="0"/>
              <a:t> </a:t>
            </a:r>
          </a:p>
          <a:p>
            <a:pPr>
              <a:buFontTx/>
              <a:buChar char="-"/>
            </a:pPr>
            <a:r>
              <a:rPr lang="fr-CA" sz="1400" dirty="0" smtClean="0"/>
              <a:t> De la doctrine d’incompétence des Nations Unies en matière de droits fondamentaux</a:t>
            </a:r>
          </a:p>
          <a:p>
            <a:pPr>
              <a:buFontTx/>
              <a:buChar char="-"/>
            </a:pPr>
            <a:r>
              <a:rPr lang="fr-CA" sz="1400" dirty="0" smtClean="0"/>
              <a:t> De la Commission des droits de l’homme (1946) au Conseil des droits de l’homme (2006)</a:t>
            </a:r>
          </a:p>
          <a:p>
            <a:endParaRPr lang="fr-CA" b="1" dirty="0" smtClean="0"/>
          </a:p>
          <a:p>
            <a:pPr>
              <a:buNone/>
            </a:pPr>
            <a:r>
              <a:rPr lang="fr-CA" sz="1600" b="1" dirty="0" smtClean="0"/>
              <a:t>A</a:t>
            </a:r>
            <a:r>
              <a:rPr lang="fr-CA" sz="1600" b="1" dirty="0" smtClean="0"/>
              <a:t>- L’examen périodique </a:t>
            </a:r>
            <a:r>
              <a:rPr lang="fr-CA" sz="1600" b="1" dirty="0" smtClean="0"/>
              <a:t>universel</a:t>
            </a:r>
          </a:p>
          <a:p>
            <a:pPr>
              <a:buNone/>
            </a:pPr>
            <a:endParaRPr lang="fr-CA" sz="1400" dirty="0" smtClean="0"/>
          </a:p>
          <a:p>
            <a:pPr marL="342900" indent="-342900">
              <a:buAutoNum type="arabicParenR"/>
            </a:pPr>
            <a:r>
              <a:rPr lang="fr-CA" sz="1400" b="1" dirty="0" smtClean="0"/>
              <a:t>Les </a:t>
            </a:r>
            <a:r>
              <a:rPr lang="fr-CA" sz="1400" b="1" dirty="0" smtClean="0"/>
              <a:t>principes et modalités de </a:t>
            </a:r>
            <a:r>
              <a:rPr lang="fr-CA" sz="1400" b="1" dirty="0" smtClean="0"/>
              <a:t>l’examen</a:t>
            </a:r>
          </a:p>
          <a:p>
            <a:pPr marL="342900" indent="-342900"/>
            <a:r>
              <a:rPr lang="fr-CA" sz="1400" dirty="0" smtClean="0"/>
              <a:t>Principes : universalité de l’action, égalité de traitement, coopération fondée sur le dialogue, complémentarité avec les autres mécanismes (Résolution 60/251, article 5 e) et résolution 5/1, article 3);</a:t>
            </a:r>
          </a:p>
          <a:p>
            <a:pPr marL="342900" indent="-342900"/>
            <a:r>
              <a:rPr lang="fr-CA" sz="1400" dirty="0" smtClean="0"/>
              <a:t> - Instruments examinés : </a:t>
            </a:r>
            <a:r>
              <a:rPr lang="fr-CA" sz="1400" i="1" dirty="0" smtClean="0"/>
              <a:t>Charte des Nations Unies</a:t>
            </a:r>
            <a:r>
              <a:rPr lang="fr-CA" sz="1400" dirty="0" smtClean="0"/>
              <a:t>, </a:t>
            </a:r>
            <a:r>
              <a:rPr lang="fr-CA" sz="1400" i="1" dirty="0" smtClean="0"/>
              <a:t>Déclaration universelle </a:t>
            </a:r>
            <a:r>
              <a:rPr lang="fr-CA" sz="1400" dirty="0" smtClean="0"/>
              <a:t>et al (Résolution 5/1, art. 1),</a:t>
            </a:r>
          </a:p>
          <a:p>
            <a:pPr marL="342900" indent="-342900"/>
            <a:r>
              <a:rPr lang="fr-CA" sz="1400" dirty="0" smtClean="0"/>
              <a:t>- Modalités : Renseignements et rapports  (Résolution 5/1, art 15 et 16)</a:t>
            </a:r>
          </a:p>
          <a:p>
            <a:pPr marL="342900" indent="-342900"/>
            <a:r>
              <a:rPr lang="fr-CA" sz="1400" dirty="0" smtClean="0"/>
              <a:t>  </a:t>
            </a:r>
          </a:p>
          <a:p>
            <a:pPr marL="342900" indent="-342900"/>
            <a:r>
              <a:rPr lang="fr-CA" sz="1400" b="1" dirty="0" smtClean="0"/>
              <a:t>2) L’examen </a:t>
            </a:r>
            <a:r>
              <a:rPr lang="fr-CA" sz="1400" b="1" dirty="0" smtClean="0"/>
              <a:t>et le suivi de </a:t>
            </a:r>
            <a:r>
              <a:rPr lang="fr-CA" sz="1400" b="1" dirty="0" smtClean="0"/>
              <a:t>l’examen</a:t>
            </a:r>
          </a:p>
          <a:p>
            <a:pPr marL="342900" indent="-342900">
              <a:buFontTx/>
              <a:buChar char="-"/>
            </a:pPr>
            <a:r>
              <a:rPr lang="fr-CA" sz="1400" dirty="0" smtClean="0"/>
              <a:t>Examen : Groupe de travail et tro</a:t>
            </a:r>
            <a:r>
              <a:rPr lang="fr-CA" sz="1400" dirty="0" smtClean="0"/>
              <a:t>ïka</a:t>
            </a:r>
            <a:r>
              <a:rPr lang="fr-CA" sz="1400" dirty="0" smtClean="0"/>
              <a:t> (</a:t>
            </a:r>
            <a:r>
              <a:rPr lang="fr-CA" sz="1400" dirty="0" smtClean="0"/>
              <a:t>Résilution</a:t>
            </a:r>
            <a:r>
              <a:rPr lang="fr-CA" sz="1400" dirty="0" smtClean="0"/>
              <a:t> </a:t>
            </a:r>
            <a:r>
              <a:rPr lang="fr-CA" sz="1400" dirty="0" smtClean="0"/>
              <a:t>5/1, art </a:t>
            </a:r>
            <a:r>
              <a:rPr lang="fr-CA" sz="1400" dirty="0" smtClean="0"/>
              <a:t>18 à 32)</a:t>
            </a:r>
          </a:p>
          <a:p>
            <a:pPr marL="342900" indent="-342900">
              <a:buFontTx/>
              <a:buChar char="-"/>
            </a:pPr>
            <a:r>
              <a:rPr lang="fr-CA" sz="1400" dirty="0" smtClean="0"/>
              <a:t>Suivi de l’examen : Application des recommandations et c</a:t>
            </a:r>
            <a:r>
              <a:rPr lang="fr-CA" sz="1400" dirty="0" smtClean="0"/>
              <a:t>ommunauté internationale (</a:t>
            </a:r>
            <a:r>
              <a:rPr lang="fr-CA" sz="1400" dirty="0" smtClean="0"/>
              <a:t>Rés</a:t>
            </a:r>
            <a:r>
              <a:rPr lang="fr-CA" sz="1400" dirty="0" smtClean="0"/>
              <a:t>. 5/1, art. 33 à 38)</a:t>
            </a:r>
          </a:p>
          <a:p>
            <a:pPr marL="342900" indent="-342900" algn="ctr"/>
            <a:r>
              <a:rPr sz="1400" b="1" dirty="0" smtClean="0"/>
              <a:t>Lao PDR Review - 21st Session of Universal Periodic Review 20 Jan </a:t>
            </a:r>
            <a:r>
              <a:rPr sz="1400" b="1" dirty="0" smtClean="0"/>
              <a:t>2015 (UK </a:t>
            </a:r>
            <a:r>
              <a:rPr sz="1400" b="1" dirty="0" smtClean="0"/>
              <a:t>&amp; </a:t>
            </a:r>
            <a:r>
              <a:rPr sz="1400" b="1" dirty="0" smtClean="0"/>
              <a:t>USA) </a:t>
            </a:r>
            <a:endParaRPr sz="1400" b="1" dirty="0" smtClean="0"/>
          </a:p>
          <a:p>
            <a:pPr marL="342900" indent="-342900" algn="ctr"/>
            <a:r>
              <a:rPr lang="fr-CA" sz="1400" dirty="0" smtClean="0"/>
              <a:t>https</a:t>
            </a:r>
            <a:r>
              <a:rPr lang="fr-CA" sz="1400" dirty="0" smtClean="0"/>
              <a:t>://www.youtube.com/watch?v</a:t>
            </a:r>
            <a:r>
              <a:rPr lang="fr-CA" sz="1400" dirty="0" smtClean="0"/>
              <a:t>=3ZeSbkSrcHw</a:t>
            </a:r>
          </a:p>
          <a:p>
            <a:pPr marL="342900" indent="-342900" algn="ctr"/>
            <a:r>
              <a:rPr sz="1400" b="1" dirty="0" smtClean="0"/>
              <a:t>A message from Urgyen ahead of China's Universal Periodic Review </a:t>
            </a:r>
          </a:p>
          <a:p>
            <a:pPr marL="342900" indent="-342900" algn="ctr"/>
            <a:r>
              <a:rPr lang="fr-CA" sz="1400" dirty="0" smtClean="0"/>
              <a:t>https</a:t>
            </a:r>
            <a:r>
              <a:rPr lang="fr-CA" sz="1400" dirty="0" smtClean="0"/>
              <a:t>://www.youtube.com/watch?v</a:t>
            </a:r>
            <a:r>
              <a:rPr lang="fr-CA" sz="1400" dirty="0" smtClean="0"/>
              <a:t>=GX8txDS3hOo </a:t>
            </a:r>
            <a:r>
              <a:rPr lang="fr-CA" dirty="0" smtClean="0"/>
              <a:t/>
            </a:r>
            <a:br>
              <a:rPr lang="fr-CA" dirty="0" smtClean="0"/>
            </a:br>
            <a:endParaRPr lang="fr-CA" dirty="0" smtClean="0"/>
          </a:p>
          <a:p>
            <a:pPr>
              <a:buNone/>
            </a:pPr>
            <a:endParaRPr lang="fr-CA" i="1" dirty="0" smtClean="0"/>
          </a:p>
          <a:p>
            <a:pPr>
              <a:buNone/>
            </a:pPr>
            <a:endParaRPr lang="fr-CA" i="1" dirty="0" smtClean="0"/>
          </a:p>
          <a:p>
            <a:pPr>
              <a:buNone/>
            </a:pPr>
            <a:endParaRPr lang="fr-CA" i="1" dirty="0" smtClean="0"/>
          </a:p>
          <a:p>
            <a:pPr>
              <a:buNone/>
            </a:pPr>
            <a:endParaRPr lang="fr-CA" i="1" dirty="0" smtClean="0"/>
          </a:p>
          <a:p>
            <a:pPr>
              <a:buNone/>
            </a:pPr>
            <a:endParaRPr lang="fr-CA" i="1" dirty="0" smtClean="0"/>
          </a:p>
          <a:p>
            <a:pPr>
              <a:buNone/>
            </a:pPr>
            <a:endParaRPr lang="fr-CA" i="1" dirty="0" smtClean="0"/>
          </a:p>
          <a:p>
            <a:pPr>
              <a:buNone/>
            </a:pPr>
            <a:endParaRPr lang="fr-CA" i="1" dirty="0" smtClean="0"/>
          </a:p>
          <a:p>
            <a:pPr>
              <a:buNone/>
            </a:pPr>
            <a:endParaRPr lang="fr-CA" i="1" dirty="0" smtClean="0"/>
          </a:p>
          <a:p>
            <a:pPr>
              <a:buNone/>
            </a:pPr>
            <a:endParaRPr lang="fr-CA" i="1" dirty="0" smtClean="0"/>
          </a:p>
          <a:p>
            <a:pPr>
              <a:buNone/>
            </a:pPr>
            <a:endParaRPr lang="fr-CA" i="1" dirty="0" smtClean="0"/>
          </a:p>
          <a:p>
            <a:pPr>
              <a:buNone/>
            </a:pPr>
            <a:endParaRPr lang="fr-CA" i="1" dirty="0" smtClean="0"/>
          </a:p>
          <a:p>
            <a:pPr>
              <a:buNone/>
            </a:pPr>
            <a:endParaRPr lang="fr-CA" i="1" dirty="0" smtClean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6722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09600"/>
          </a:xfrm>
        </p:spPr>
        <p:txBody>
          <a:bodyPr>
            <a:noAutofit/>
          </a:bodyPr>
          <a:lstStyle/>
          <a:p>
            <a:pPr algn="ctr"/>
            <a:r>
              <a:rPr lang="fr-CA" sz="1600" b="1" dirty="0" smtClean="0">
                <a:solidFill>
                  <a:schemeClr val="tx1"/>
                </a:solidFill>
              </a:rPr>
              <a:t>L’examen périodique universel et les autres mécanismes de l’ONU</a:t>
            </a:r>
            <a:r>
              <a:rPr lang="fr-CA" sz="16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 </a:t>
            </a:r>
            <a:r>
              <a:rPr lang="fr-CA" sz="1600" dirty="0" smtClean="0">
                <a:latin typeface="Times New Roman"/>
                <a:cs typeface="Times New Roman"/>
              </a:rPr>
              <a:t/>
            </a:r>
            <a:br>
              <a:rPr lang="fr-CA" sz="1600" dirty="0" smtClean="0">
                <a:latin typeface="Times New Roman"/>
                <a:cs typeface="Times New Roman"/>
              </a:rPr>
            </a:br>
            <a:endParaRPr lang="fr-FR" sz="1600" dirty="0">
              <a:solidFill>
                <a:srgbClr val="00206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fr-CA" sz="1800" b="1" dirty="0" smtClean="0"/>
              <a:t>I- L’examen </a:t>
            </a:r>
            <a:r>
              <a:rPr lang="fr-CA" sz="1800" b="1" dirty="0" smtClean="0"/>
              <a:t>périodique universel, le procédé des plaintes et les procédures </a:t>
            </a:r>
            <a:r>
              <a:rPr lang="fr-CA" sz="1800" b="1" dirty="0" smtClean="0"/>
              <a:t>spéciales (suite)</a:t>
            </a:r>
            <a:endParaRPr lang="fr-CA" sz="1800" dirty="0" smtClean="0"/>
          </a:p>
          <a:p>
            <a:pPr>
              <a:buNone/>
            </a:pPr>
            <a:r>
              <a:rPr lang="fr-CA" sz="1800" b="1" dirty="0" smtClean="0"/>
              <a:t>B</a:t>
            </a:r>
            <a:r>
              <a:rPr lang="fr-CA" sz="1800" b="1" dirty="0" smtClean="0"/>
              <a:t>- </a:t>
            </a:r>
            <a:r>
              <a:rPr lang="fr-CA" sz="1800" b="1" dirty="0" smtClean="0"/>
              <a:t>Le procédures </a:t>
            </a:r>
            <a:r>
              <a:rPr lang="fr-CA" sz="1800" b="1" dirty="0" smtClean="0"/>
              <a:t>spéciales</a:t>
            </a:r>
            <a:r>
              <a:rPr lang="fr-CA" sz="1800" b="1" dirty="0" smtClean="0"/>
              <a:t> et la procédure de requ</a:t>
            </a:r>
            <a:r>
              <a:rPr lang="fr-CA" sz="1800" b="1" dirty="0" smtClean="0"/>
              <a:t>ête</a:t>
            </a:r>
            <a:r>
              <a:rPr lang="fr-CA" sz="1800" b="1" dirty="0" smtClean="0"/>
              <a:t> </a:t>
            </a:r>
            <a:endParaRPr lang="fr-CA" sz="1800" dirty="0" smtClean="0"/>
          </a:p>
          <a:p>
            <a:pPr>
              <a:buNone/>
            </a:pPr>
            <a:r>
              <a:rPr lang="fr-CA" sz="1800" dirty="0" smtClean="0"/>
              <a:t>	</a:t>
            </a:r>
            <a:r>
              <a:rPr lang="fr-CA" sz="1800" b="1" dirty="0" smtClean="0"/>
              <a:t>   1) </a:t>
            </a:r>
            <a:r>
              <a:rPr lang="fr-CA" sz="1800" b="1" dirty="0" smtClean="0"/>
              <a:t>Les procédures spéciales</a:t>
            </a:r>
          </a:p>
          <a:p>
            <a:pPr>
              <a:buNone/>
            </a:pPr>
            <a:r>
              <a:rPr lang="fr-CA" sz="1400" dirty="0" smtClean="0"/>
              <a:t>- Voir Résolution 5/1, art. 39 à 64 :</a:t>
            </a:r>
          </a:p>
          <a:p>
            <a:pPr>
              <a:buNone/>
            </a:pPr>
            <a:r>
              <a:rPr lang="fr-CA" sz="1400" dirty="0" smtClean="0"/>
              <a:t>« </a:t>
            </a:r>
            <a:r>
              <a:rPr sz="1400" dirty="0" smtClean="0"/>
              <a:t>Procédures spéciales</a:t>
            </a:r>
            <a:r>
              <a:rPr lang="fr-CA" sz="1400" dirty="0" smtClean="0"/>
              <a:t> »</a:t>
            </a:r>
            <a:r>
              <a:rPr sz="1400" dirty="0" smtClean="0"/>
              <a:t> </a:t>
            </a:r>
            <a:r>
              <a:rPr sz="1400" dirty="0" smtClean="0"/>
              <a:t>est le terme généralement attribué aux mécanismes mis en place par </a:t>
            </a:r>
            <a:r>
              <a:rPr sz="1400" dirty="0" smtClean="0"/>
              <a:t>l</a:t>
            </a:r>
            <a:r>
              <a:rPr lang="fr-CA" sz="1400" dirty="0" smtClean="0"/>
              <a:t>e </a:t>
            </a:r>
            <a:r>
              <a:rPr sz="1400" dirty="0" smtClean="0"/>
              <a:t>Conseil </a:t>
            </a:r>
            <a:r>
              <a:rPr sz="1400" dirty="0" smtClean="0"/>
              <a:t>des droits de l’homme, qui s’occupent de la situation spécifique d’un pays ou de questions thématiques dans toutes les régions du monde. Il existe actuellement 38 </a:t>
            </a:r>
            <a:r>
              <a:rPr sz="1400" dirty="0" smtClean="0">
                <a:hlinkClick r:id="rId2"/>
              </a:rPr>
              <a:t>mandats thématiques</a:t>
            </a:r>
            <a:r>
              <a:rPr sz="1400" dirty="0" smtClean="0"/>
              <a:t> et 14 </a:t>
            </a:r>
            <a:r>
              <a:rPr sz="1400" dirty="0" smtClean="0">
                <a:hlinkClick r:id="rId3"/>
              </a:rPr>
              <a:t>mandats par pays</a:t>
            </a:r>
            <a:r>
              <a:rPr sz="1400" dirty="0" smtClean="0"/>
              <a:t> . Le Haut-Commissariat aux droits de l’homme met du personnel, une aide logistique et un service de recherche à la disposition de ces mécanismes pour les aider à s’acquitter de leurs </a:t>
            </a:r>
            <a:r>
              <a:rPr sz="1400" dirty="0" smtClean="0"/>
              <a:t>mandats</a:t>
            </a:r>
            <a:r>
              <a:rPr lang="fr-CA" sz="1400" dirty="0" smtClean="0"/>
              <a:t>;</a:t>
            </a:r>
            <a:endParaRPr lang="fr-CA" sz="1400" dirty="0" smtClean="0"/>
          </a:p>
          <a:p>
            <a:pPr>
              <a:buNone/>
            </a:pPr>
            <a:r>
              <a:rPr lang="fr-CA" sz="1400" dirty="0" smtClean="0"/>
              <a:t>- Voir </a:t>
            </a:r>
            <a:r>
              <a:rPr sz="1400" dirty="0" smtClean="0">
                <a:hlinkClick r:id="rId4"/>
              </a:rPr>
              <a:t>http</a:t>
            </a:r>
            <a:r>
              <a:rPr sz="1400" dirty="0" smtClean="0">
                <a:hlinkClick r:id="rId4"/>
              </a:rPr>
              <a:t>://www.ohchr.org/FR/HRBodies/SP/Pages/</a:t>
            </a:r>
            <a:r>
              <a:rPr sz="1400" dirty="0" smtClean="0">
                <a:hlinkClick r:id="rId4"/>
              </a:rPr>
              <a:t>WelcomePage.aspx</a:t>
            </a:r>
            <a:r>
              <a:rPr lang="fr-CA" sz="1400" dirty="0" smtClean="0"/>
              <a:t> </a:t>
            </a:r>
            <a:r>
              <a:rPr lang="fr-CA" sz="1400" dirty="0" smtClean="0"/>
              <a:t> </a:t>
            </a:r>
            <a:r>
              <a:rPr sz="1400" dirty="0" smtClean="0"/>
              <a:t> </a:t>
            </a:r>
            <a:endParaRPr lang="fr-CA" sz="1400" dirty="0" smtClean="0"/>
          </a:p>
          <a:p>
            <a:pPr>
              <a:buNone/>
            </a:pPr>
            <a:r>
              <a:rPr lang="fr-CA" sz="2000" dirty="0" smtClean="0"/>
              <a:t>	</a:t>
            </a:r>
            <a:r>
              <a:rPr lang="fr-CA" sz="1800" b="1" dirty="0" smtClean="0"/>
              <a:t>   2</a:t>
            </a:r>
            <a:r>
              <a:rPr lang="fr-CA" sz="1800" b="1" dirty="0" smtClean="0"/>
              <a:t>) La procédure de requ</a:t>
            </a:r>
            <a:r>
              <a:rPr lang="fr-CA" sz="1800" b="1" dirty="0" smtClean="0"/>
              <a:t>ête</a:t>
            </a:r>
            <a:endParaRPr lang="fr-CA" sz="1800" b="1" i="1" dirty="0" smtClean="0"/>
          </a:p>
          <a:p>
            <a:pPr>
              <a:lnSpc>
                <a:spcPct val="120000"/>
              </a:lnSpc>
              <a:buNone/>
            </a:pPr>
            <a:r>
              <a:rPr lang="fr-CA" sz="1400" dirty="0" smtClean="0">
                <a:latin typeface="Arial"/>
                <a:cs typeface="Arial"/>
              </a:rPr>
              <a:t>- Voir Résolution </a:t>
            </a:r>
            <a:r>
              <a:rPr lang="fr-CA" sz="1400" dirty="0" smtClean="0">
                <a:latin typeface="Arial"/>
                <a:cs typeface="Arial"/>
              </a:rPr>
              <a:t>5/1, art.</a:t>
            </a:r>
            <a:r>
              <a:rPr lang="fr-CA" sz="1400" dirty="0" smtClean="0">
                <a:latin typeface="Arial"/>
                <a:cs typeface="Arial"/>
              </a:rPr>
              <a:t> 85 </a:t>
            </a:r>
            <a:r>
              <a:rPr lang="fr-CA" sz="1400" dirty="0" smtClean="0">
                <a:latin typeface="Arial"/>
                <a:cs typeface="Arial"/>
              </a:rPr>
              <a:t>à 109, dite </a:t>
            </a:r>
            <a:r>
              <a:rPr lang="fr-CA" sz="1400" dirty="0" smtClean="0">
                <a:latin typeface="Arial"/>
                <a:cs typeface="Arial"/>
              </a:rPr>
              <a:t>« Procédur</a:t>
            </a:r>
            <a:r>
              <a:rPr lang="fr-CA" sz="1400" dirty="0" smtClean="0">
                <a:latin typeface="Arial"/>
                <a:cs typeface="Arial"/>
              </a:rPr>
              <a:t>e</a:t>
            </a:r>
            <a:r>
              <a:rPr lang="fr-CA" sz="1400" dirty="0" smtClean="0">
                <a:latin typeface="Arial"/>
                <a:cs typeface="Arial"/>
              </a:rPr>
              <a:t> 1503 révisée »;</a:t>
            </a:r>
          </a:p>
          <a:p>
            <a:pPr>
              <a:lnSpc>
                <a:spcPct val="120000"/>
              </a:lnSpc>
              <a:buNone/>
            </a:pPr>
            <a:r>
              <a:rPr lang="fr-CA" sz="1400" dirty="0" smtClean="0">
                <a:latin typeface="Arial"/>
                <a:cs typeface="Arial"/>
              </a:rPr>
              <a:t>- Ancienne résolution 1503 (XLVIII) du Conseil économique et social;</a:t>
            </a:r>
          </a:p>
          <a:p>
            <a:pPr>
              <a:lnSpc>
                <a:spcPct val="120000"/>
              </a:lnSpc>
              <a:buNone/>
            </a:pPr>
            <a:r>
              <a:rPr lang="fr-CA" sz="1400" dirty="0" smtClean="0">
                <a:latin typeface="Arial"/>
                <a:cs typeface="Arial"/>
              </a:rPr>
              <a:t>- Problème de la confidentialité de la procédure, art. 100 à 105;</a:t>
            </a:r>
          </a:p>
          <a:p>
            <a:pPr>
              <a:lnSpc>
                <a:spcPct val="120000"/>
              </a:lnSpc>
              <a:buNone/>
            </a:pPr>
            <a:r>
              <a:rPr lang="fr-CA" sz="1400" dirty="0" smtClean="0">
                <a:latin typeface="Arial"/>
                <a:cs typeface="Arial"/>
              </a:rPr>
              <a:t>- </a:t>
            </a:r>
            <a:r>
              <a:rPr lang="fr-CA" sz="1400" dirty="0" smtClean="0">
                <a:latin typeface="Arial"/>
                <a:cs typeface="Arial"/>
              </a:rPr>
              <a:t>Voir : </a:t>
            </a:r>
            <a:r>
              <a:rPr lang="fr-CA" sz="1400" dirty="0" smtClean="0">
                <a:latin typeface="Arial"/>
                <a:cs typeface="Arial"/>
                <a:hlinkClick r:id="rId5"/>
              </a:rPr>
              <a:t>http://www2.ohchr.org/french/bodies/chr/</a:t>
            </a:r>
            <a:r>
              <a:rPr lang="fr-CA" sz="1400" dirty="0" smtClean="0">
                <a:latin typeface="Arial"/>
                <a:cs typeface="Arial"/>
                <a:hlinkClick r:id="rId5"/>
              </a:rPr>
              <a:t>complaints.htm</a:t>
            </a:r>
            <a:r>
              <a:rPr lang="fr-CA" sz="1400" dirty="0" smtClean="0">
                <a:latin typeface="Arial"/>
                <a:cs typeface="Arial"/>
              </a:rPr>
              <a:t> 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430960" cy="365760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4</a:t>
            </a:fld>
            <a:endParaRPr lang="fr-BE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80920" cy="365760"/>
          </a:xfrm>
        </p:spPr>
        <p:txBody>
          <a:bodyPr/>
          <a:lstStyle/>
          <a:p>
            <a:r>
              <a:rPr lang="fr-FR" sz="1100" dirty="0" smtClean="0"/>
              <a:t>Daniel Turp, Université de Montréal, « </a:t>
            </a:r>
            <a:r>
              <a:rPr lang="fr-CA" sz="1100" dirty="0" smtClean="0"/>
              <a:t>Droit international et constitutionnel des droits fondamentaux</a:t>
            </a:r>
            <a:r>
              <a:rPr lang="fr-FR" sz="1100" dirty="0" smtClean="0"/>
              <a:t> », Cours n°</a:t>
            </a:r>
            <a:r>
              <a:rPr lang="fr-FR" sz="1100" dirty="0" smtClean="0"/>
              <a:t> 3</a:t>
            </a:r>
            <a:endParaRPr lang="fr-BE" sz="1100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5702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457200"/>
          </a:xfrm>
        </p:spPr>
        <p:txBody>
          <a:bodyPr>
            <a:normAutofit fontScale="90000"/>
          </a:bodyPr>
          <a:lstStyle/>
          <a:p>
            <a:pPr algn="ctr"/>
            <a:r>
              <a:rPr lang="fr-CA" sz="2000" b="1" dirty="0" smtClean="0">
                <a:solidFill>
                  <a:schemeClr val="tx1"/>
                </a:solidFill>
              </a:rPr>
              <a:t>L’examen périodique universel et les autres mécanismes de l’ONU</a:t>
            </a:r>
            <a:r>
              <a:rPr lang="fr-CA" sz="2000" dirty="0" smtClean="0">
                <a:solidFill>
                  <a:schemeClr val="tx1"/>
                </a:solidFill>
                <a:latin typeface="Times New Roman"/>
                <a:cs typeface="Times New Roman"/>
              </a:rPr>
              <a:t> </a:t>
            </a:r>
            <a:r>
              <a:rPr lang="fr-CA" dirty="0" smtClean="0">
                <a:latin typeface="Times New Roman"/>
                <a:cs typeface="Times New Roman"/>
              </a:rPr>
              <a:t/>
            </a:r>
            <a:br>
              <a:rPr lang="fr-CA" dirty="0" smtClean="0">
                <a:latin typeface="Times New Roman"/>
                <a:cs typeface="Times New Roman"/>
              </a:rPr>
            </a:b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8229600" cy="5318760"/>
          </a:xfrm>
        </p:spPr>
        <p:txBody>
          <a:bodyPr>
            <a:normAutofit/>
          </a:bodyPr>
          <a:lstStyle/>
          <a:p>
            <a:pPr>
              <a:buNone/>
            </a:pPr>
            <a:endParaRPr lang="fr-CA" sz="1800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fr-CA" sz="1800" dirty="0" smtClean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fr-CA" sz="1800" dirty="0" smtClean="0">
                <a:latin typeface="Times New Roman"/>
                <a:cs typeface="Times New Roman"/>
              </a:rPr>
              <a:t>   </a:t>
            </a:r>
            <a:r>
              <a:rPr lang="fr-CA" sz="1800" i="1" dirty="0" smtClean="0">
                <a:latin typeface="Times New Roman"/>
                <a:cs typeface="Times New Roman"/>
              </a:rPr>
              <a:t> </a:t>
            </a:r>
            <a:endParaRPr lang="fr-CA" sz="1800" dirty="0" smtClean="0">
              <a:latin typeface="Times New Roman"/>
              <a:cs typeface="Times New Roman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430960" cy="365760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5</a:t>
            </a:fld>
            <a:endParaRPr lang="fr-BE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80920" cy="365760"/>
          </a:xfrm>
        </p:spPr>
        <p:txBody>
          <a:bodyPr/>
          <a:lstStyle/>
          <a:p>
            <a:r>
              <a:rPr lang="fr-FR" sz="1100" dirty="0" smtClean="0"/>
              <a:t>Daniel Turp, Université de Montréal, « </a:t>
            </a:r>
            <a:r>
              <a:rPr lang="fr-CA" sz="1100" dirty="0" smtClean="0"/>
              <a:t>Droit international et constitutionnel des droits fondamentaux</a:t>
            </a:r>
            <a:r>
              <a:rPr lang="fr-FR" sz="1100" dirty="0" smtClean="0"/>
              <a:t> », Cours n°</a:t>
            </a:r>
            <a:r>
              <a:rPr lang="fr-FR" sz="1100" dirty="0" smtClean="0"/>
              <a:t> 3</a:t>
            </a:r>
            <a:endParaRPr lang="fr-BE" sz="1100" dirty="0"/>
          </a:p>
        </p:txBody>
      </p:sp>
      <p:sp>
        <p:nvSpPr>
          <p:cNvPr id="6" name="Rectangle 5"/>
          <p:cNvSpPr/>
          <p:nvPr/>
        </p:nvSpPr>
        <p:spPr>
          <a:xfrm>
            <a:off x="457200" y="63462"/>
            <a:ext cx="8153400" cy="9753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endParaRPr lang="fr-CA" dirty="0" smtClean="0">
              <a:latin typeface="Times New Roman"/>
              <a:cs typeface="Times New Roman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fr-CA" dirty="0" smtClean="0">
                <a:latin typeface="Times New Roman"/>
                <a:cs typeface="Times New Roman"/>
              </a:rPr>
              <a:t>      </a:t>
            </a:r>
            <a:endParaRPr lang="fr-CA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fr-CA" b="1" dirty="0" smtClean="0"/>
          </a:p>
          <a:p>
            <a:pPr>
              <a:buNone/>
            </a:pPr>
            <a:endParaRPr lang="fr-CA" b="1" dirty="0" smtClean="0"/>
          </a:p>
          <a:p>
            <a:pPr>
              <a:buNone/>
            </a:pPr>
            <a:r>
              <a:rPr lang="fr-CA" b="1" dirty="0" smtClean="0"/>
              <a:t>II</a:t>
            </a:r>
            <a:r>
              <a:rPr lang="fr-CA" b="1" dirty="0" smtClean="0"/>
              <a:t>-	Les autres mécanismes de l’ONU</a:t>
            </a:r>
            <a:endParaRPr lang="fr-CA" dirty="0" smtClean="0"/>
          </a:p>
          <a:p>
            <a:pPr>
              <a:buNone/>
            </a:pPr>
            <a:r>
              <a:rPr lang="fr-CA" b="1" dirty="0" smtClean="0"/>
              <a:t>    </a:t>
            </a:r>
            <a:r>
              <a:rPr lang="fr-CA" b="1" dirty="0" smtClean="0"/>
              <a:t> </a:t>
            </a:r>
          </a:p>
          <a:p>
            <a:pPr>
              <a:buNone/>
            </a:pPr>
            <a:r>
              <a:rPr lang="fr-CA" sz="1400" b="1" dirty="0" smtClean="0"/>
              <a:t>A</a:t>
            </a:r>
            <a:r>
              <a:rPr lang="fr-CA" sz="1400" b="1" dirty="0" smtClean="0"/>
              <a:t>- Les rapports, les enquêtes et les </a:t>
            </a:r>
            <a:r>
              <a:rPr lang="fr-CA" sz="1400" b="1" dirty="0" smtClean="0"/>
              <a:t>visites</a:t>
            </a:r>
          </a:p>
          <a:p>
            <a:pPr>
              <a:buNone/>
            </a:pPr>
            <a:endParaRPr lang="fr-CA" sz="1400" b="1" dirty="0" smtClean="0"/>
          </a:p>
          <a:p>
            <a:pPr>
              <a:buNone/>
            </a:pPr>
            <a:r>
              <a:rPr lang="fr-CA" sz="1600" b="1" dirty="0" smtClean="0"/>
              <a:t>1</a:t>
            </a:r>
            <a:r>
              <a:rPr lang="fr-CA" sz="1600" b="1" dirty="0" smtClean="0"/>
              <a:t>) Les </a:t>
            </a:r>
            <a:r>
              <a:rPr lang="fr-CA" sz="1600" b="1" dirty="0" smtClean="0"/>
              <a:t>rapports</a:t>
            </a:r>
          </a:p>
          <a:p>
            <a:pPr>
              <a:buNone/>
            </a:pPr>
            <a:endParaRPr lang="fr-CA" sz="1600" i="1" dirty="0" smtClean="0"/>
          </a:p>
          <a:p>
            <a:pPr>
              <a:buFontTx/>
              <a:buChar char="-"/>
            </a:pPr>
            <a:r>
              <a:rPr lang="fr-CA" sz="1600" dirty="0" smtClean="0"/>
              <a:t> Rapports périodiques sur les mesures donnant effet aux droits reconnus dans le traités</a:t>
            </a:r>
          </a:p>
          <a:p>
            <a:pPr>
              <a:buFontTx/>
              <a:buChar char="-"/>
            </a:pPr>
            <a:r>
              <a:rPr lang="fr-CA" sz="1600" dirty="0" smtClean="0"/>
              <a:t> </a:t>
            </a:r>
            <a:r>
              <a:rPr lang="fr-CA" sz="1600" i="1" dirty="0" smtClean="0"/>
              <a:t>Pacte sur les droits civils </a:t>
            </a:r>
            <a:r>
              <a:rPr lang="fr-CA" sz="1600" dirty="0" smtClean="0"/>
              <a:t>, article 40;</a:t>
            </a:r>
          </a:p>
          <a:p>
            <a:pPr>
              <a:buFontTx/>
              <a:buChar char="-"/>
            </a:pPr>
            <a:r>
              <a:rPr lang="fr-CA" sz="1600" dirty="0" smtClean="0"/>
              <a:t> </a:t>
            </a:r>
            <a:r>
              <a:rPr lang="fr-CA" sz="1600" i="1" dirty="0" smtClean="0"/>
              <a:t>Pacte sur les droits économiques</a:t>
            </a:r>
            <a:r>
              <a:rPr lang="fr-CA" sz="1600" dirty="0" smtClean="0"/>
              <a:t>, ar.16;</a:t>
            </a:r>
          </a:p>
          <a:p>
            <a:pPr>
              <a:buFontTx/>
              <a:buChar char="-"/>
            </a:pPr>
            <a:r>
              <a:rPr lang="fr-CA" sz="1600" dirty="0" smtClean="0"/>
              <a:t> Autres conventions comportent la m</a:t>
            </a:r>
            <a:r>
              <a:rPr lang="fr-CA" sz="1600" dirty="0" smtClean="0"/>
              <a:t>ême obligation de présentation de rapports périodiques;</a:t>
            </a:r>
          </a:p>
          <a:p>
            <a:pPr>
              <a:buFontTx/>
              <a:buChar char="-"/>
            </a:pPr>
            <a:r>
              <a:rPr lang="fr-CA" sz="1600" dirty="0" smtClean="0"/>
              <a:t> Dialogue « constructif » avec les experts des comités;</a:t>
            </a:r>
          </a:p>
          <a:p>
            <a:pPr>
              <a:buFontTx/>
              <a:buChar char="-"/>
            </a:pPr>
            <a:r>
              <a:rPr lang="fr-CA" sz="1600" dirty="0" smtClean="0"/>
              <a:t> Observations et recommandations et leur suivi.</a:t>
            </a:r>
          </a:p>
          <a:p>
            <a:r>
              <a:rPr lang="fr-CA" i="1" dirty="0" smtClean="0"/>
              <a:t> </a:t>
            </a:r>
            <a:br>
              <a:rPr lang="fr-CA" i="1" dirty="0" smtClean="0"/>
            </a:br>
            <a:r>
              <a:rPr lang="fr-CA" sz="1600" b="1" dirty="0" smtClean="0"/>
              <a:t>2</a:t>
            </a:r>
            <a:r>
              <a:rPr lang="fr-CA" sz="1600" b="1" dirty="0" smtClean="0"/>
              <a:t>) Les enquêtes et les </a:t>
            </a:r>
            <a:r>
              <a:rPr lang="fr-CA" sz="1600" b="1" dirty="0" smtClean="0"/>
              <a:t>visites</a:t>
            </a:r>
          </a:p>
          <a:p>
            <a:pPr>
              <a:buFontTx/>
              <a:buChar char="-"/>
            </a:pPr>
            <a:endParaRPr lang="fr-CA" dirty="0" smtClean="0"/>
          </a:p>
          <a:p>
            <a:pPr>
              <a:buFontTx/>
              <a:buChar char="-"/>
            </a:pPr>
            <a:r>
              <a:rPr lang="fr-CA" sz="1600" dirty="0" smtClean="0"/>
              <a:t> Voir le mécanisme d’enqu</a:t>
            </a:r>
            <a:r>
              <a:rPr lang="fr-CA" sz="1600" dirty="0" smtClean="0"/>
              <a:t>ête prévu à l’article 20 de la </a:t>
            </a:r>
            <a:r>
              <a:rPr lang="fr-CA" sz="1600" i="1" dirty="0" smtClean="0"/>
              <a:t>Convention contre la torture </a:t>
            </a:r>
            <a:r>
              <a:rPr lang="fr-CA" sz="1600" dirty="0" smtClean="0"/>
              <a:t>(Document n</a:t>
            </a:r>
            <a:r>
              <a:rPr lang="fr-CA" sz="1600" baseline="30000" dirty="0" smtClean="0"/>
              <a:t>o</a:t>
            </a:r>
            <a:r>
              <a:rPr lang="fr-CA" sz="1600" dirty="0" smtClean="0"/>
              <a:t> 11);</a:t>
            </a:r>
          </a:p>
          <a:p>
            <a:pPr>
              <a:buFontTx/>
              <a:buChar char="-"/>
            </a:pPr>
            <a:r>
              <a:rPr lang="fr-CA" sz="1600" dirty="0" smtClean="0"/>
              <a:t> Voir aussi le</a:t>
            </a:r>
            <a:r>
              <a:rPr lang="fr-CA" sz="1600" dirty="0" smtClean="0"/>
              <a:t> système de visites institué par le </a:t>
            </a:r>
            <a:r>
              <a:rPr lang="fr-CA" sz="1600" i="1" dirty="0" smtClean="0"/>
              <a:t>Protocole facultatif à la Convention contre la torture</a:t>
            </a:r>
            <a:r>
              <a:rPr lang="fr-CA" sz="1600" dirty="0" smtClean="0"/>
              <a:t> (Document </a:t>
            </a:r>
            <a:r>
              <a:rPr lang="fr-CA" sz="1600" dirty="0" smtClean="0"/>
              <a:t>n</a:t>
            </a:r>
            <a:r>
              <a:rPr lang="fr-CA" sz="1600" baseline="30000" dirty="0" smtClean="0"/>
              <a:t>o</a:t>
            </a:r>
            <a:r>
              <a:rPr lang="fr-CA" sz="1600" dirty="0" smtClean="0"/>
              <a:t> 12).</a:t>
            </a:r>
          </a:p>
          <a:p>
            <a:pPr>
              <a:buNone/>
            </a:pPr>
            <a:endParaRPr lang="fr-CA" dirty="0" smtClean="0"/>
          </a:p>
          <a:p>
            <a:pPr>
              <a:buNone/>
            </a:pPr>
            <a:endParaRPr lang="fr-CA" dirty="0" smtClean="0"/>
          </a:p>
          <a:p>
            <a:pPr>
              <a:buNone/>
            </a:pPr>
            <a:endParaRPr lang="fr-CA" dirty="0" smtClean="0"/>
          </a:p>
          <a:p>
            <a:pPr>
              <a:buNone/>
            </a:pPr>
            <a:endParaRPr lang="fr-CA" dirty="0" smtClean="0"/>
          </a:p>
          <a:p>
            <a:pPr>
              <a:buNone/>
            </a:pPr>
            <a:endParaRPr lang="fr-CA" dirty="0" smtClean="0"/>
          </a:p>
          <a:p>
            <a:pPr>
              <a:buNone/>
            </a:pPr>
            <a:endParaRPr lang="fr-CA" dirty="0" smtClean="0"/>
          </a:p>
          <a:p>
            <a:pPr>
              <a:buNone/>
            </a:pPr>
            <a:endParaRPr lang="fr-CA" dirty="0" smtClean="0"/>
          </a:p>
          <a:p>
            <a:pPr>
              <a:buNone/>
            </a:pPr>
            <a:endParaRPr lang="fr-CA" dirty="0" smtClean="0"/>
          </a:p>
          <a:p>
            <a:pPr>
              <a:buNone/>
            </a:pPr>
            <a:r>
              <a:rPr lang="fr-CA" dirty="0" smtClean="0"/>
              <a:t> </a:t>
            </a:r>
            <a:endParaRPr lang="fr-CA" dirty="0" smtClean="0"/>
          </a:p>
          <a:p>
            <a:pPr>
              <a:buNone/>
            </a:pPr>
            <a:r>
              <a:rPr lang="fr-CA" b="1" dirty="0" smtClean="0"/>
              <a:t>	</a:t>
            </a:r>
            <a:endParaRPr lang="fr-CA" dirty="0" smtClean="0">
              <a:latin typeface="Times New Roman"/>
              <a:cs typeface="Times New Roman"/>
            </a:endParaRPr>
          </a:p>
          <a:p>
            <a:pPr marL="1143000" indent="-1143000">
              <a:lnSpc>
                <a:spcPct val="120000"/>
              </a:lnSpc>
              <a:spcBef>
                <a:spcPts val="0"/>
              </a:spcBef>
              <a:buNone/>
            </a:pPr>
            <a:endParaRPr lang="fr-CA" dirty="0" smtClean="0">
              <a:latin typeface="Times New Roman"/>
              <a:cs typeface="Times New Roman"/>
            </a:endParaRPr>
          </a:p>
          <a:p>
            <a:pPr marL="1143000" indent="-1143000">
              <a:lnSpc>
                <a:spcPct val="120000"/>
              </a:lnSpc>
              <a:spcBef>
                <a:spcPts val="0"/>
              </a:spcBef>
              <a:buNone/>
            </a:pPr>
            <a:r>
              <a:rPr lang="fr-CA" dirty="0" smtClean="0">
                <a:latin typeface="Times New Roman"/>
                <a:cs typeface="Times New Roman"/>
              </a:rPr>
              <a:t>     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775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fr-CA" sz="2000" b="1" dirty="0" smtClean="0">
                <a:solidFill>
                  <a:schemeClr val="tx1"/>
                </a:solidFill>
              </a:rPr>
              <a:t>L’examen périodique universel et les autres mécanismes de l’ONU</a:t>
            </a:r>
            <a:r>
              <a:rPr lang="fr-CA" sz="2800" dirty="0" smtClean="0">
                <a:latin typeface="Times New Roman"/>
                <a:cs typeface="Times New Roman"/>
              </a:rPr>
              <a:t> </a:t>
            </a:r>
            <a:r>
              <a:rPr lang="fr-CA" dirty="0" smtClean="0">
                <a:latin typeface="Times New Roman"/>
                <a:cs typeface="Times New Roman"/>
              </a:rPr>
              <a:t/>
            </a:r>
            <a:br>
              <a:rPr lang="fr-CA" dirty="0" smtClean="0">
                <a:latin typeface="Times New Roman"/>
                <a:cs typeface="Times New Roman"/>
              </a:rPr>
            </a:b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04800" y="1219200"/>
            <a:ext cx="8534400" cy="49377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CA" sz="1800" b="1" dirty="0" smtClean="0"/>
              <a:t>II-	Les autres mécanismes de </a:t>
            </a:r>
            <a:r>
              <a:rPr lang="fr-CA" sz="1800" b="1" dirty="0" smtClean="0"/>
              <a:t>l’ONU (suite) </a:t>
            </a:r>
            <a:endParaRPr lang="fr-CA" sz="1800" dirty="0" smtClean="0"/>
          </a:p>
          <a:p>
            <a:pPr>
              <a:buNone/>
            </a:pPr>
            <a:r>
              <a:rPr lang="fr-CA" sz="1800" b="1" dirty="0" smtClean="0"/>
              <a:t>	</a:t>
            </a:r>
            <a:r>
              <a:rPr lang="fr-CA" sz="1800" b="1" dirty="0" smtClean="0"/>
              <a:t>B- Les communications</a:t>
            </a:r>
            <a:r>
              <a:rPr lang="fr-CA" sz="1800" b="1" dirty="0" smtClean="0"/>
              <a:t> interétatiques et individuelles</a:t>
            </a:r>
            <a:endParaRPr lang="fr-CA" sz="1800" dirty="0" smtClean="0"/>
          </a:p>
          <a:p>
            <a:pPr>
              <a:buNone/>
            </a:pPr>
            <a:r>
              <a:rPr lang="fr-CA" sz="1800" b="1" dirty="0" smtClean="0"/>
              <a:t>	</a:t>
            </a:r>
            <a:r>
              <a:rPr lang="fr-CA" sz="1800" dirty="0" smtClean="0"/>
              <a:t>    1) Les communications </a:t>
            </a:r>
            <a:r>
              <a:rPr lang="fr-CA" sz="1800" dirty="0" smtClean="0"/>
              <a:t>interétatiques</a:t>
            </a:r>
          </a:p>
          <a:p>
            <a:pPr>
              <a:buNone/>
            </a:pPr>
            <a:r>
              <a:rPr lang="fr-CA" sz="1600" i="1" dirty="0" smtClean="0"/>
              <a:t>- Convention sur la discrimination raciale</a:t>
            </a:r>
            <a:r>
              <a:rPr lang="fr-CA" sz="1600" dirty="0" smtClean="0"/>
              <a:t>, art. 11;</a:t>
            </a:r>
          </a:p>
          <a:p>
            <a:pPr>
              <a:buNone/>
            </a:pPr>
            <a:r>
              <a:rPr lang="fr-CA" sz="1600" i="1" dirty="0" smtClean="0"/>
              <a:t>- Pacte sur les droits civils</a:t>
            </a:r>
            <a:r>
              <a:rPr lang="fr-CA" sz="1600" dirty="0" smtClean="0"/>
              <a:t>, art. 41;</a:t>
            </a:r>
          </a:p>
          <a:p>
            <a:pPr>
              <a:buNone/>
            </a:pPr>
            <a:r>
              <a:rPr lang="fr-CA" sz="1600" dirty="0" smtClean="0"/>
              <a:t>- Autres conventions (</a:t>
            </a:r>
            <a:r>
              <a:rPr lang="fr-CA" sz="1600" i="1" dirty="0" smtClean="0"/>
              <a:t>Convention contre la torture, </a:t>
            </a:r>
            <a:r>
              <a:rPr lang="fr-CA" sz="1600" dirty="0" smtClean="0"/>
              <a:t>art. 21);</a:t>
            </a:r>
          </a:p>
          <a:p>
            <a:pPr>
              <a:buNone/>
            </a:pPr>
            <a:r>
              <a:rPr lang="fr-CA" sz="1600" dirty="0" smtClean="0"/>
              <a:t>- Aucune communication interétatique n’a été présentée à un comité à ce jour.  </a:t>
            </a:r>
            <a:r>
              <a:rPr lang="fr-CA" sz="1800" i="1" dirty="0" smtClean="0"/>
              <a:t/>
            </a:r>
            <a:br>
              <a:rPr lang="fr-CA" sz="1800" i="1" dirty="0" smtClean="0"/>
            </a:br>
            <a:r>
              <a:rPr lang="fr-CA" sz="1800" i="1" dirty="0" smtClean="0"/>
              <a:t> </a:t>
            </a:r>
            <a:r>
              <a:rPr lang="fr-CA" sz="1800" i="1" dirty="0" smtClean="0"/>
              <a:t/>
            </a:r>
            <a:br>
              <a:rPr lang="fr-CA" sz="1800" i="1" dirty="0" smtClean="0"/>
            </a:br>
            <a:r>
              <a:rPr lang="fr-CA" sz="1800" b="1" i="1" dirty="0" smtClean="0"/>
              <a:t>    </a:t>
            </a:r>
            <a:r>
              <a:rPr lang="fr-CA" sz="1800" b="1" dirty="0" smtClean="0"/>
              <a:t>2) Les </a:t>
            </a:r>
            <a:r>
              <a:rPr lang="fr-CA" sz="1800" b="1" dirty="0" smtClean="0"/>
              <a:t>communications individuelles</a:t>
            </a:r>
          </a:p>
          <a:p>
            <a:pPr>
              <a:buNone/>
            </a:pPr>
            <a:r>
              <a:rPr lang="fr-CA" sz="1600" dirty="0" smtClean="0"/>
              <a:t>- </a:t>
            </a:r>
            <a:r>
              <a:rPr lang="fr-CA" sz="1600" i="1" dirty="0" smtClean="0"/>
              <a:t>Premier Protocole </a:t>
            </a:r>
            <a:r>
              <a:rPr lang="fr-CA" sz="1600" i="1" dirty="0" smtClean="0"/>
              <a:t>facultatif au Pacte sur les droits </a:t>
            </a:r>
            <a:r>
              <a:rPr lang="fr-CA" sz="1600" i="1" dirty="0" smtClean="0"/>
              <a:t>civils </a:t>
            </a:r>
            <a:r>
              <a:rPr lang="fr-CA" sz="1600" dirty="0" smtClean="0"/>
              <a:t>(Document 4); </a:t>
            </a:r>
          </a:p>
          <a:p>
            <a:pPr>
              <a:buNone/>
            </a:pPr>
            <a:r>
              <a:rPr lang="fr-CA" sz="1600" dirty="0" smtClean="0"/>
              <a:t>- </a:t>
            </a:r>
            <a:r>
              <a:rPr lang="fr-CA" sz="1600" i="1" dirty="0" smtClean="0"/>
              <a:t>Protocole </a:t>
            </a:r>
            <a:r>
              <a:rPr lang="fr-CA" sz="1600" i="1" dirty="0" smtClean="0"/>
              <a:t>facultatif au Pacte sur les droits </a:t>
            </a:r>
            <a:r>
              <a:rPr lang="fr-CA" sz="1600" i="1" dirty="0" smtClean="0"/>
              <a:t>économiques </a:t>
            </a:r>
            <a:r>
              <a:rPr lang="fr-CA" sz="1600" dirty="0" smtClean="0"/>
              <a:t>(Document 7);</a:t>
            </a:r>
          </a:p>
          <a:p>
            <a:pPr>
              <a:buNone/>
            </a:pPr>
            <a:r>
              <a:rPr lang="fr-CA" sz="1600" dirty="0" smtClean="0"/>
              <a:t>- Autres </a:t>
            </a:r>
            <a:r>
              <a:rPr lang="fr-CA" sz="1600" dirty="0" smtClean="0"/>
              <a:t>protocoles </a:t>
            </a:r>
            <a:r>
              <a:rPr lang="fr-CA" sz="1600" dirty="0" smtClean="0"/>
              <a:t>facultatifs (</a:t>
            </a:r>
            <a:r>
              <a:rPr lang="fr-CA" sz="1600" i="1" dirty="0" smtClean="0"/>
              <a:t>Convention femmes</a:t>
            </a:r>
            <a:r>
              <a:rPr lang="fr-CA" sz="1600" dirty="0" smtClean="0"/>
              <a:t>,  document  23, </a:t>
            </a:r>
            <a:r>
              <a:rPr lang="fr-CA" sz="1600" i="1" dirty="0" smtClean="0"/>
              <a:t>Convention enfants</a:t>
            </a:r>
            <a:r>
              <a:rPr lang="fr-CA" sz="1600" dirty="0" smtClean="0"/>
              <a:t>, document 27, </a:t>
            </a:r>
            <a:r>
              <a:rPr lang="fr-CA" sz="1600" i="1" dirty="0" smtClean="0"/>
              <a:t>Convention personnes handicapées</a:t>
            </a:r>
            <a:r>
              <a:rPr lang="fr-CA" sz="1600" dirty="0" smtClean="0"/>
              <a:t>, document 30);</a:t>
            </a:r>
          </a:p>
          <a:p>
            <a:pPr>
              <a:buNone/>
            </a:pPr>
            <a:r>
              <a:rPr lang="fr-CA" sz="1600" dirty="0" smtClean="0"/>
              <a:t>- Nature juridique des constatations et recommandations;</a:t>
            </a:r>
          </a:p>
          <a:p>
            <a:pPr>
              <a:buNone/>
            </a:pPr>
            <a:r>
              <a:rPr lang="fr-CA" sz="1600" dirty="0" smtClean="0"/>
              <a:t>- « Jurisprudence » des organes d’experts.</a:t>
            </a:r>
          </a:p>
          <a:p>
            <a:pPr>
              <a:buNone/>
            </a:pPr>
            <a:endParaRPr lang="fr-CA" sz="1800" dirty="0" smtClean="0">
              <a:latin typeface="Times New Roman"/>
              <a:cs typeface="Times New Roman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430960" cy="365760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6</a:t>
            </a:fld>
            <a:endParaRPr lang="fr-BE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80920" cy="365760"/>
          </a:xfrm>
        </p:spPr>
        <p:txBody>
          <a:bodyPr/>
          <a:lstStyle/>
          <a:p>
            <a:r>
              <a:rPr lang="fr-FR" sz="1100" dirty="0" smtClean="0"/>
              <a:t>Daniel Turp, Université de Montréal, « </a:t>
            </a:r>
            <a:r>
              <a:rPr lang="fr-CA" sz="1100" dirty="0" smtClean="0"/>
              <a:t>Droit international et constitutionnel des droits fondamentaux</a:t>
            </a:r>
            <a:r>
              <a:rPr lang="fr-FR" sz="1100" dirty="0" smtClean="0"/>
              <a:t> », Cours n°</a:t>
            </a:r>
            <a:r>
              <a:rPr lang="fr-FR" sz="1100" dirty="0" smtClean="0"/>
              <a:t> </a:t>
            </a:r>
            <a:r>
              <a:rPr lang="fr-FR" sz="1100" dirty="0" smtClean="0"/>
              <a:t>3</a:t>
            </a:r>
            <a:endParaRPr lang="fr-BE" sz="1100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6007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57200"/>
          </a:xfrm>
        </p:spPr>
        <p:txBody>
          <a:bodyPr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fr-CA" sz="1800" b="1" dirty="0" smtClean="0"/>
              <a:t>Cours n</a:t>
            </a:r>
            <a:r>
              <a:rPr lang="fr-CA" sz="1800" b="1" baseline="30000" dirty="0" smtClean="0"/>
              <a:t>o</a:t>
            </a:r>
            <a:r>
              <a:rPr lang="fr-CA" sz="1800" b="1" dirty="0" smtClean="0"/>
              <a:t> 4 : Les institutions spécialisées de l’ONU et les droits fondamentaux</a:t>
            </a:r>
            <a:endParaRPr lang="fr-CA" sz="1800" dirty="0" smtClean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8229600" cy="5486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CA" sz="1200" b="1" dirty="0" smtClean="0"/>
              <a:t>I</a:t>
            </a:r>
            <a:r>
              <a:rPr lang="fr-CA" sz="1200" b="1" dirty="0" smtClean="0"/>
              <a:t>-	L’Organisation internationale du travail (OIT) et les droits </a:t>
            </a:r>
            <a:r>
              <a:rPr lang="fr-CA" sz="1200" b="1" dirty="0" smtClean="0"/>
              <a:t>fondamentaux </a:t>
            </a:r>
          </a:p>
          <a:p>
            <a:pPr>
              <a:buNone/>
            </a:pPr>
            <a:r>
              <a:rPr lang="fr-CA" sz="1200" dirty="0" smtClean="0"/>
              <a:t>      A</a:t>
            </a:r>
            <a:r>
              <a:rPr lang="fr-CA" sz="1200" dirty="0" smtClean="0"/>
              <a:t>-</a:t>
            </a:r>
            <a:r>
              <a:rPr lang="fr-CA" sz="1200" dirty="0" smtClean="0"/>
              <a:t>  La </a:t>
            </a:r>
            <a:r>
              <a:rPr lang="fr-CA" sz="1200" i="1" dirty="0" smtClean="0"/>
              <a:t>Constitution de l’OIT</a:t>
            </a:r>
            <a:r>
              <a:rPr lang="fr-CA" sz="1200" dirty="0" smtClean="0"/>
              <a:t> et la </a:t>
            </a:r>
            <a:r>
              <a:rPr lang="fr-FR" sz="1200" i="1" dirty="0" smtClean="0"/>
              <a:t>Déclaration de l'OIT relative aux principes et </a:t>
            </a:r>
            <a:r>
              <a:rPr lang="fr-FR" sz="1200" i="1" dirty="0" smtClean="0"/>
              <a:t>droits</a:t>
            </a:r>
            <a:r>
              <a:rPr lang="fr-FR" sz="1200" i="1" dirty="0" smtClean="0"/>
              <a:t> </a:t>
            </a:r>
            <a:r>
              <a:rPr lang="fr-FR" sz="1200" i="1" dirty="0" smtClean="0"/>
              <a:t>fondamentaux </a:t>
            </a:r>
            <a:r>
              <a:rPr lang="fr-FR" sz="1200" i="1" dirty="0" smtClean="0"/>
              <a:t>au travail</a:t>
            </a:r>
            <a:r>
              <a:rPr lang="fr-FR" sz="1200" dirty="0" smtClean="0"/>
              <a:t> et les conventions et recommandations de </a:t>
            </a:r>
            <a:r>
              <a:rPr lang="fr-FR" sz="1200" dirty="0" smtClean="0"/>
              <a:t>l’OIT</a:t>
            </a:r>
            <a:endParaRPr lang="fr-CA" sz="1200" i="1" dirty="0" smtClean="0"/>
          </a:p>
          <a:p>
            <a:pPr>
              <a:buNone/>
            </a:pPr>
            <a:r>
              <a:rPr lang="fr-CA" sz="1200" dirty="0" smtClean="0"/>
              <a:t>      B</a:t>
            </a:r>
            <a:r>
              <a:rPr lang="fr-CA" sz="1200" dirty="0" smtClean="0"/>
              <a:t>-</a:t>
            </a:r>
            <a:r>
              <a:rPr lang="fr-CA" sz="1200" dirty="0" smtClean="0"/>
              <a:t>  La </a:t>
            </a:r>
            <a:r>
              <a:rPr lang="fr-CA" sz="1200" dirty="0" smtClean="0"/>
              <a:t>mise en œuvre des normes internationales du </a:t>
            </a:r>
            <a:r>
              <a:rPr lang="fr-CA" sz="1200" dirty="0" smtClean="0"/>
              <a:t>travail </a:t>
            </a:r>
            <a:endParaRPr lang="fr-CA" sz="1200" dirty="0" smtClean="0"/>
          </a:p>
          <a:p>
            <a:pPr>
              <a:buNone/>
            </a:pPr>
            <a:r>
              <a:rPr lang="fr-CA" sz="1200" b="1" dirty="0" smtClean="0"/>
              <a:t>II-	L’Organisation des Nations Unies pour l’éducation, la science et la culture</a:t>
            </a:r>
            <a:r>
              <a:rPr lang="fr-CA" sz="1200" b="1" dirty="0" smtClean="0"/>
              <a:t> et </a:t>
            </a:r>
            <a:r>
              <a:rPr lang="fr-CA" sz="1200" b="1" dirty="0" smtClean="0"/>
              <a:t>les</a:t>
            </a:r>
            <a:r>
              <a:rPr lang="fr-CA" sz="1200" b="1" dirty="0" smtClean="0"/>
              <a:t>  droits fondamentaux</a:t>
            </a:r>
            <a:r>
              <a:rPr lang="fr-CA" sz="1200" dirty="0" smtClean="0"/>
              <a:t> </a:t>
            </a:r>
          </a:p>
          <a:p>
            <a:pPr>
              <a:buNone/>
            </a:pPr>
            <a:r>
              <a:rPr lang="fr-CA" sz="1200" dirty="0" smtClean="0"/>
              <a:t>      A</a:t>
            </a:r>
            <a:r>
              <a:rPr lang="fr-CA" sz="1200" dirty="0" smtClean="0"/>
              <a:t>-</a:t>
            </a:r>
            <a:r>
              <a:rPr lang="fr-CA" sz="1200" dirty="0" smtClean="0"/>
              <a:t>  L’</a:t>
            </a:r>
            <a:r>
              <a:rPr lang="fr-CA" sz="1200" i="1" dirty="0" smtClean="0"/>
              <a:t>Acte </a:t>
            </a:r>
            <a:r>
              <a:rPr lang="fr-CA" sz="1200" i="1" dirty="0" smtClean="0"/>
              <a:t>constitutif de l’UNESCO </a:t>
            </a:r>
            <a:r>
              <a:rPr lang="fr-CA" sz="1200" dirty="0" smtClean="0"/>
              <a:t>et les conventions, recommandations et déclarations de</a:t>
            </a:r>
            <a:r>
              <a:rPr lang="fr-CA" sz="1200" dirty="0" smtClean="0"/>
              <a:t> l’UNESCO</a:t>
            </a:r>
            <a:endParaRPr lang="fr-CA" sz="1200" i="1" dirty="0" smtClean="0"/>
          </a:p>
          <a:p>
            <a:pPr>
              <a:buNone/>
            </a:pPr>
            <a:r>
              <a:rPr lang="fr-CA" sz="1200" dirty="0" smtClean="0"/>
              <a:t>      B</a:t>
            </a:r>
            <a:r>
              <a:rPr lang="fr-CA" sz="1200" dirty="0" smtClean="0"/>
              <a:t>-</a:t>
            </a:r>
            <a:r>
              <a:rPr lang="fr-CA" sz="1200" dirty="0" smtClean="0"/>
              <a:t>  La </a:t>
            </a:r>
            <a:r>
              <a:rPr lang="fr-FR" sz="1200" dirty="0" smtClean="0"/>
              <a:t>procédure pour l’examen des communications relatives à des cas et des questions</a:t>
            </a:r>
            <a:r>
              <a:rPr lang="fr-FR" sz="1200" dirty="0" smtClean="0"/>
              <a:t> concernant </a:t>
            </a:r>
            <a:r>
              <a:rPr lang="fr-FR" sz="1200" dirty="0" smtClean="0"/>
              <a:t>l’exercice des droits de l’homme dans les domaines de compétence de</a:t>
            </a:r>
            <a:r>
              <a:rPr lang="fr-FR" sz="1200" dirty="0" smtClean="0"/>
              <a:t> l’UNESCO </a:t>
            </a:r>
            <a:r>
              <a:rPr lang="fr-FR" sz="1200" dirty="0" smtClean="0"/>
              <a:t>(Procédure 104 EX/3.3</a:t>
            </a:r>
            <a:r>
              <a:rPr lang="fr-FR" sz="1200" dirty="0" smtClean="0"/>
              <a:t>)</a:t>
            </a:r>
            <a:endParaRPr lang="fr-CA" sz="1200" dirty="0" smtClean="0"/>
          </a:p>
          <a:p>
            <a:pPr algn="ctr">
              <a:buNone/>
            </a:pPr>
            <a:r>
              <a:rPr lang="fr-CA" sz="1200" b="1" dirty="0" smtClean="0"/>
              <a:t>PROGRAMME DE LECTURES</a:t>
            </a:r>
            <a:r>
              <a:rPr lang="fr-CA" sz="1200" dirty="0" smtClean="0"/>
              <a:t> </a:t>
            </a:r>
            <a:endParaRPr lang="fr-CA" sz="1200" dirty="0" smtClean="0"/>
          </a:p>
          <a:p>
            <a:pPr>
              <a:buNone/>
            </a:pPr>
            <a:r>
              <a:rPr lang="fr-FR" sz="1200" b="1" i="1" dirty="0" smtClean="0"/>
              <a:t>Lectures obligatoires</a:t>
            </a:r>
            <a:r>
              <a:rPr lang="fr-FR" sz="1200" b="1" dirty="0" smtClean="0"/>
              <a:t> </a:t>
            </a:r>
            <a:r>
              <a:rPr lang="fr-FR" sz="1200" b="1" dirty="0" smtClean="0"/>
              <a:t>: </a:t>
            </a:r>
            <a:endParaRPr lang="fr-CA" sz="1200" dirty="0" smtClean="0"/>
          </a:p>
          <a:p>
            <a:pPr>
              <a:buNone/>
            </a:pPr>
            <a:r>
              <a:rPr lang="fr-FR" sz="1200" dirty="0" smtClean="0"/>
              <a:t>Document n</a:t>
            </a:r>
            <a:r>
              <a:rPr lang="fr-FR" sz="1200" baseline="30000" dirty="0" smtClean="0"/>
              <a:t>o</a:t>
            </a:r>
            <a:r>
              <a:rPr lang="fr-FR" sz="1200" baseline="30000" dirty="0" smtClean="0"/>
              <a:t> </a:t>
            </a:r>
            <a:r>
              <a:rPr lang="fr-FR" sz="1200" dirty="0" smtClean="0"/>
              <a:t>42 </a:t>
            </a:r>
            <a:r>
              <a:rPr lang="fr-FR" sz="1200" dirty="0" smtClean="0"/>
              <a:t>: </a:t>
            </a:r>
            <a:r>
              <a:rPr lang="fr-FR" sz="1200" b="1" i="1" u="sng" dirty="0" smtClean="0">
                <a:hlinkClick r:id="rId2"/>
              </a:rPr>
              <a:t>Constitution de l’OIT</a:t>
            </a:r>
            <a:r>
              <a:rPr lang="fr-FR" sz="1200" dirty="0" smtClean="0"/>
              <a:t>, préambule et art. 22 à 34</a:t>
            </a:r>
            <a:endParaRPr lang="fr-CA" sz="1200" dirty="0" smtClean="0"/>
          </a:p>
          <a:p>
            <a:pPr>
              <a:buNone/>
            </a:pPr>
            <a:r>
              <a:rPr lang="fr-FR" sz="1200" dirty="0" smtClean="0"/>
              <a:t>Document n</a:t>
            </a:r>
            <a:r>
              <a:rPr lang="fr-FR" sz="1200" baseline="30000" dirty="0" smtClean="0"/>
              <a:t>o</a:t>
            </a:r>
            <a:r>
              <a:rPr lang="fr-FR" sz="1200" dirty="0" smtClean="0"/>
              <a:t> 43 </a:t>
            </a:r>
            <a:r>
              <a:rPr lang="fr-FR" sz="1200" dirty="0" smtClean="0"/>
              <a:t>: </a:t>
            </a:r>
            <a:r>
              <a:rPr lang="fr-FR" sz="1200" b="1" i="1" u="sng" dirty="0" smtClean="0">
                <a:hlinkClick r:id="rId3"/>
              </a:rPr>
              <a:t>Déclaration de l’OIT relative aux principes et droits fondamentaux du travail</a:t>
            </a:r>
            <a:r>
              <a:rPr lang="fr-FR" sz="1200" dirty="0" smtClean="0"/>
              <a:t> </a:t>
            </a:r>
            <a:endParaRPr lang="fr-CA" sz="1200" dirty="0" smtClean="0"/>
          </a:p>
          <a:p>
            <a:pPr>
              <a:buNone/>
            </a:pPr>
            <a:r>
              <a:rPr lang="fr-FR" sz="1200" dirty="0" smtClean="0"/>
              <a:t>Document n</a:t>
            </a:r>
            <a:r>
              <a:rPr lang="fr-FR" sz="1200" baseline="30000" dirty="0" smtClean="0"/>
              <a:t>o</a:t>
            </a:r>
            <a:r>
              <a:rPr lang="fr-FR" sz="1200" dirty="0" smtClean="0"/>
              <a:t> 45 </a:t>
            </a:r>
            <a:r>
              <a:rPr lang="fr-FR" sz="1200" dirty="0" smtClean="0"/>
              <a:t>: </a:t>
            </a:r>
            <a:r>
              <a:rPr lang="fr-FR" sz="1200" b="1" i="1" u="sng" dirty="0" smtClean="0">
                <a:hlinkClick r:id="rId4"/>
              </a:rPr>
              <a:t>Convention (n</a:t>
            </a:r>
            <a:r>
              <a:rPr lang="fr-FR" sz="1200" b="1" i="1" u="sng" baseline="30000" dirty="0" smtClean="0">
                <a:hlinkClick r:id="rId4"/>
              </a:rPr>
              <a:t>o</a:t>
            </a:r>
            <a:r>
              <a:rPr lang="fr-FR" sz="1200" b="1" i="1" u="sng" dirty="0" smtClean="0">
                <a:hlinkClick r:id="rId4"/>
              </a:rPr>
              <a:t> 87) sur la liberté syndicale et la protection du droit syndical, 1948</a:t>
            </a:r>
            <a:endParaRPr lang="fr-CA" sz="1200" dirty="0" smtClean="0"/>
          </a:p>
          <a:p>
            <a:pPr>
              <a:buNone/>
            </a:pPr>
            <a:r>
              <a:rPr lang="fr-FR" sz="1200" dirty="0" smtClean="0"/>
              <a:t>Document </a:t>
            </a:r>
            <a:r>
              <a:rPr lang="fr-FR" sz="1200" dirty="0" smtClean="0"/>
              <a:t>n</a:t>
            </a:r>
            <a:r>
              <a:rPr lang="fr-FR" sz="1200" baseline="30000" dirty="0" smtClean="0"/>
              <a:t>o</a:t>
            </a:r>
            <a:r>
              <a:rPr lang="fr-FR" sz="1200" dirty="0" smtClean="0"/>
              <a:t> 54: </a:t>
            </a:r>
            <a:r>
              <a:rPr lang="fr-FR" sz="1200" b="1" i="1" u="sng" dirty="0" smtClean="0">
                <a:hlinkClick r:id="rId5"/>
              </a:rPr>
              <a:t>Acte constitutif de l’UNESCO</a:t>
            </a:r>
            <a:r>
              <a:rPr lang="fr-FR" sz="1200" dirty="0" smtClean="0"/>
              <a:t>, préambule et art. 1</a:t>
            </a:r>
            <a:endParaRPr lang="fr-CA" sz="1200" dirty="0" smtClean="0"/>
          </a:p>
          <a:p>
            <a:pPr>
              <a:buNone/>
            </a:pPr>
            <a:r>
              <a:rPr lang="fr-CA" sz="1200" b="1" i="1" dirty="0" smtClean="0"/>
              <a:t>Lectures </a:t>
            </a:r>
            <a:r>
              <a:rPr lang="fr-CA" sz="1200" b="1" i="1" dirty="0" smtClean="0"/>
              <a:t>optionnelles </a:t>
            </a:r>
            <a:r>
              <a:rPr lang="fr-CA" sz="1200" b="1" dirty="0" smtClean="0"/>
              <a:t>:</a:t>
            </a:r>
            <a:endParaRPr lang="fr-CA" sz="1200" dirty="0" smtClean="0"/>
          </a:p>
          <a:p>
            <a:pPr>
              <a:buNone/>
            </a:pPr>
            <a:r>
              <a:rPr lang="fr-FR" sz="1200" dirty="0" smtClean="0"/>
              <a:t>Document </a:t>
            </a:r>
            <a:r>
              <a:rPr lang="fr-FR" sz="1200" dirty="0" smtClean="0"/>
              <a:t>n</a:t>
            </a:r>
            <a:r>
              <a:rPr lang="fr-FR" sz="1200" baseline="30000" dirty="0" smtClean="0"/>
              <a:t>o</a:t>
            </a:r>
            <a:r>
              <a:rPr lang="fr-FR" sz="1200" dirty="0" smtClean="0"/>
              <a:t> 53 </a:t>
            </a:r>
            <a:r>
              <a:rPr lang="fr-FR" sz="1200" dirty="0" smtClean="0"/>
              <a:t>: </a:t>
            </a:r>
            <a:r>
              <a:rPr lang="fr-FR" sz="1200" b="1" i="1" u="sng" dirty="0" smtClean="0">
                <a:hlinkClick r:id="rId6"/>
              </a:rPr>
              <a:t>Convention (n</a:t>
            </a:r>
            <a:r>
              <a:rPr lang="fr-FR" sz="1200" b="1" i="1" u="sng" baseline="30000" dirty="0" smtClean="0">
                <a:hlinkClick r:id="rId6"/>
              </a:rPr>
              <a:t>o</a:t>
            </a:r>
            <a:r>
              <a:rPr lang="fr-FR" sz="1200" b="1" i="1" u="sng" dirty="0" smtClean="0">
                <a:hlinkClick r:id="rId6"/>
              </a:rPr>
              <a:t> 169) relative aux peuples indigènes et tribaux, 1989</a:t>
            </a:r>
            <a:endParaRPr lang="fr-CA" sz="1200" dirty="0" smtClean="0"/>
          </a:p>
          <a:p>
            <a:pPr>
              <a:buNone/>
            </a:pPr>
            <a:r>
              <a:rPr lang="fr-FR" sz="1200" dirty="0" smtClean="0"/>
              <a:t>Document n</a:t>
            </a:r>
            <a:r>
              <a:rPr lang="fr-FR" sz="1200" baseline="30000" dirty="0" smtClean="0"/>
              <a:t>o</a:t>
            </a:r>
            <a:r>
              <a:rPr lang="fr-FR" sz="1200" dirty="0" smtClean="0"/>
              <a:t> 55 </a:t>
            </a:r>
            <a:r>
              <a:rPr lang="fr-FR" sz="1200" dirty="0" smtClean="0"/>
              <a:t>: </a:t>
            </a:r>
            <a:r>
              <a:rPr lang="fr-FR" sz="1200" b="1" i="1" u="sng" dirty="0" smtClean="0">
                <a:hlinkClick r:id="rId7"/>
              </a:rPr>
              <a:t>Convention concernant la lutte contre la discrimination dans le domaine de l'enseignement,</a:t>
            </a:r>
            <a:r>
              <a:rPr lang="fr-FR" sz="1200" b="1" i="1" u="sng" dirty="0" smtClean="0">
                <a:hlinkClick r:id="rId7"/>
              </a:rPr>
              <a:t> </a:t>
            </a:r>
            <a:endParaRPr lang="fr-FR" sz="1200" b="1" i="1" u="sng" dirty="0" smtClean="0"/>
          </a:p>
          <a:p>
            <a:pPr>
              <a:buNone/>
            </a:pPr>
            <a:r>
              <a:rPr lang="fr-CA" sz="1200" dirty="0" smtClean="0"/>
              <a:t>Document 60.1 : </a:t>
            </a:r>
            <a:r>
              <a:rPr lang="fr-CA" sz="1200" b="1" i="1" u="sng" dirty="0" smtClean="0">
                <a:hlinkClick r:id="rId8"/>
              </a:rPr>
              <a:t>Procédure </a:t>
            </a:r>
            <a:r>
              <a:rPr lang="fr-CA" sz="1200" b="1" i="1" u="sng" dirty="0" smtClean="0">
                <a:hlinkClick r:id="rId8"/>
              </a:rPr>
              <a:t>pour l’examen des communications relatives à des cas et des questions concernant l’exercice des droits de l’homme dans les domaines de compétence de l’UNESCO</a:t>
            </a:r>
            <a:r>
              <a:rPr lang="fr-CA" sz="1200" i="1" dirty="0" smtClean="0"/>
              <a:t> </a:t>
            </a:r>
            <a:r>
              <a:rPr lang="fr-CA" sz="1200" dirty="0" smtClean="0"/>
              <a:t>(Procédure 104 EX/3.3). p. 262-265</a:t>
            </a:r>
            <a:r>
              <a:rPr lang="fr-CA" sz="1200" dirty="0" smtClean="0"/>
              <a:t>  (sur le site)</a:t>
            </a:r>
          </a:p>
          <a:p>
            <a:pPr>
              <a:buNone/>
            </a:pPr>
            <a:r>
              <a:rPr lang="fr-CA" sz="1200" dirty="0" smtClean="0"/>
              <a:t/>
            </a:r>
            <a:br>
              <a:rPr lang="fr-CA" sz="1200" dirty="0" smtClean="0"/>
            </a:br>
            <a:r>
              <a:rPr lang="fr-FR" sz="1200" dirty="0" smtClean="0"/>
              <a:t> </a:t>
            </a:r>
            <a:endParaRPr lang="fr-CA" sz="1200" dirty="0" smtClean="0"/>
          </a:p>
          <a:p>
            <a:pPr algn="just">
              <a:buNone/>
            </a:pPr>
            <a:endParaRPr lang="fr-FR" altLang="en-US" sz="12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430960" cy="365760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7</a:t>
            </a:fld>
            <a:endParaRPr lang="fr-BE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80920" cy="365760"/>
          </a:xfrm>
        </p:spPr>
        <p:txBody>
          <a:bodyPr/>
          <a:lstStyle/>
          <a:p>
            <a:r>
              <a:rPr lang="fr-CA" sz="1100" dirty="0" smtClean="0"/>
              <a:t>Droit international et constitutionnel des </a:t>
            </a:r>
            <a:r>
              <a:rPr lang="fr-CA" sz="1100" dirty="0" smtClean="0"/>
              <a:t>droits fondamentaux</a:t>
            </a:r>
            <a:r>
              <a:rPr lang="fr-FR" sz="1100" dirty="0" smtClean="0"/>
              <a:t> », Cours n°</a:t>
            </a:r>
            <a:r>
              <a:rPr lang="fr-FR" sz="1100" dirty="0" smtClean="0"/>
              <a:t> 3</a:t>
            </a:r>
            <a:endParaRPr lang="fr-BE" sz="1100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8661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e">
  <a:themeElements>
    <a:clrScheme name="Origine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e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5152</TotalTime>
  <Words>1590</Words>
  <Application>Microsoft Office PowerPoint</Application>
  <PresentationFormat>Présentation à l'écran (4:3)</PresentationFormat>
  <Paragraphs>144</Paragraphs>
  <Slides>7</Slides>
  <Notes>0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Origine</vt:lpstr>
      <vt:lpstr> Cours n° 3 L’examen périodique universel et les autres mécanismes de l’ONU</vt:lpstr>
      <vt:lpstr>L’examen périodique universel et les autres mécanismes de l’ONU Plan du cours no 3 </vt:lpstr>
      <vt:lpstr>      L’examen périodique universel et les autres mécanismes de l’ONU</vt:lpstr>
      <vt:lpstr>L’examen périodique universel et les autres mécanismes de l’ONU  </vt:lpstr>
      <vt:lpstr>L’examen périodique universel et les autres mécanismes de l’ONU  </vt:lpstr>
      <vt:lpstr>L’examen périodique universel et les autres mécanismes de l’ONU  </vt:lpstr>
      <vt:lpstr>Cours no 4 : Les institutions spécialisées de l’ONU et les droits fondamentaux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Droit international et intervention</dc:title>
  <dc:creator>François X</dc:creator>
  <cp:lastModifiedBy>Daniel Turp</cp:lastModifiedBy>
  <cp:revision>683</cp:revision>
  <dcterms:created xsi:type="dcterms:W3CDTF">2015-09-10T13:40:15Z</dcterms:created>
  <dcterms:modified xsi:type="dcterms:W3CDTF">2015-09-10T16:28:55Z</dcterms:modified>
</cp:coreProperties>
</file>