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9"/>
  </p:notesMasterIdLst>
  <p:sldIdLst>
    <p:sldId id="256" r:id="rId2"/>
    <p:sldId id="314" r:id="rId3"/>
    <p:sldId id="312" r:id="rId4"/>
    <p:sldId id="308" r:id="rId5"/>
    <p:sldId id="310" r:id="rId6"/>
    <p:sldId id="313" r:id="rId7"/>
    <p:sldId id="307" r:id="rId8"/>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4429" autoAdjust="0"/>
    <p:restoredTop sz="94714" autoAdjust="0"/>
  </p:normalViewPr>
  <p:slideViewPr>
    <p:cSldViewPr>
      <p:cViewPr>
        <p:scale>
          <a:sx n="100" d="100"/>
          <a:sy n="100" d="100"/>
        </p:scale>
        <p:origin x="-1056" y="5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dirty="0"/>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3/09/15</a:t>
            </a:fld>
            <a:endParaRPr lang="fr-FR" dirty="0"/>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dirty="0"/>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36098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3/09/15</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3/09/15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3/09/15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3/09/15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3/09/15</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3/09/15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3/09/15</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3/09/15</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3/09/15</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3/09/15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3/09/15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3/09/15</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2011, 19 septembre 2011</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O8kP3pr6XP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danielturpqc.org/upload/2014findoc/DRT-3103_2014-_Document_n_12-_Resolution_51_du_Conseil_des_droits_de_lhomme.doc" TargetMode="External"/><Relationship Id="rId4" Type="http://schemas.openxmlformats.org/officeDocument/2006/relationships/hyperlink" Target="http://www.ohchr.org/FR/ProfessionalInterest/Pages/OPCCPR1.aspx" TargetMode="External"/><Relationship Id="rId5" Type="http://schemas.openxmlformats.org/officeDocument/2006/relationships/hyperlink" Target="http://www.ohchr.org/FR/ProfessionalInterest/Pages/OPCAT.aspx" TargetMode="External"/><Relationship Id="rId6" Type="http://schemas.openxmlformats.org/officeDocument/2006/relationships/hyperlink" Target="http://www2.ohchr.org/french/bodies/hrcouncil" TargetMode="External"/><Relationship Id="rId7" Type="http://schemas.openxmlformats.org/officeDocument/2006/relationships/hyperlink" Target="http://www.ohchr.org/FR/Pages/WelcomePage.aspx" TargetMode="External"/><Relationship Id="rId8" Type="http://schemas.openxmlformats.org/officeDocument/2006/relationships/hyperlink" Target="http://upr-epu.com/index_fr.php" TargetMode="External"/><Relationship Id="rId1" Type="http://schemas.openxmlformats.org/officeDocument/2006/relationships/slideLayout" Target="../slideLayouts/slideLayout2.xml"/><Relationship Id="rId2" Type="http://schemas.openxmlformats.org/officeDocument/2006/relationships/hyperlink" Target="http://www2.ohchr.org/french/bodies/hrcouncil/docs/A.RES.60.251_Fr.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6" name="Shape"/>
          <p:cNvSpPr>
            <a:spLocks noGrp="1"/>
          </p:cNvSpPr>
          <p:nvPr>
            <p:ph type="ctrTitle"/>
          </p:nvPr>
        </p:nvSpPr>
        <p:spPr>
          <a:xfrm>
            <a:off x="1115060" y="3644900"/>
            <a:ext cx="7129780" cy="1231900"/>
          </a:xfrm>
          <a:prstGeom prst="rect">
            <a:avLst/>
          </a:prstGeom>
        </p:spPr>
        <p:txBody>
          <a:bodyPr>
            <a:noAutofit/>
          </a:bodyPr>
          <a:lstStyle/>
          <a:p>
            <a:r>
              <a:rPr lang="fr-FR" altLang="en-US" sz="2700" dirty="0" smtClean="0">
                <a:solidFill>
                  <a:srgbClr val="002060"/>
                </a:solidFill>
              </a:rPr>
              <a:t> Cours n° 2</a:t>
            </a:r>
            <a:br>
              <a:rPr lang="fr-FR" altLang="en-US" sz="2700" dirty="0" smtClean="0">
                <a:solidFill>
                  <a:srgbClr val="002060"/>
                </a:solidFill>
              </a:rPr>
            </a:br>
            <a:r>
              <a:rPr lang="fr-FR" altLang="en-US" sz="2000" dirty="0" smtClean="0">
                <a:solidFill>
                  <a:srgbClr val="002060"/>
                </a:solidFill>
              </a:rPr>
              <a:t>Les </a:t>
            </a:r>
            <a:r>
              <a:rPr lang="fr-FR" altLang="en-US" sz="2000" i="1" dirty="0" smtClean="0">
                <a:solidFill>
                  <a:srgbClr val="002060"/>
                </a:solidFill>
              </a:rPr>
              <a:t>Pactes internationaux relatifs aux droits de l’homme</a:t>
            </a:r>
            <a:br>
              <a:rPr lang="fr-FR" altLang="en-US" sz="2000" i="1" dirty="0" smtClean="0">
                <a:solidFill>
                  <a:srgbClr val="002060"/>
                </a:solidFill>
              </a:rPr>
            </a:br>
            <a:r>
              <a:rPr lang="fr-FR" altLang="en-US" sz="2000" dirty="0" smtClean="0">
                <a:solidFill>
                  <a:srgbClr val="002060"/>
                </a:solidFill>
              </a:rPr>
              <a:t>et les autres instruments relatifs aux droits fondamentaux</a:t>
            </a:r>
            <a:endParaRPr lang="fr-FR" altLang="en-US" sz="2000" i="1" dirty="0" smtClean="0">
              <a:solidFill>
                <a:srgbClr val="002060"/>
              </a:solidFill>
            </a:endParaRPr>
          </a:p>
        </p:txBody>
      </p:sp>
      <p:sp>
        <p:nvSpPr>
          <p:cNvPr id="1027" name="Shape"/>
          <p:cNvSpPr>
            <a:spLocks noGrp="1"/>
          </p:cNvSpPr>
          <p:nvPr>
            <p:ph type="subTitle" idx="1"/>
          </p:nvPr>
        </p:nvSpPr>
        <p:spPr>
          <a:prstGeom prst="rect">
            <a:avLst/>
          </a:prstGeom>
          <a:effectLst/>
        </p:spPr>
        <p:txBody>
          <a:bodyPr>
            <a:normAutofit fontScale="92500" lnSpcReduction="20000"/>
          </a:bodyPr>
          <a:lstStyle/>
          <a:p>
            <a:r>
              <a:rPr lang="fr-FR" altLang="en-US" sz="1800" dirty="0" smtClean="0"/>
              <a:t>Daniel Turp</a:t>
            </a:r>
            <a:br>
              <a:rPr lang="fr-FR" altLang="en-US" sz="1800" dirty="0" smtClean="0"/>
            </a:br>
            <a:r>
              <a:rPr lang="fr-FR" altLang="en-US" sz="1800" i="1" dirty="0" smtClean="0"/>
              <a:t>Professeur titulaire</a:t>
            </a:r>
            <a:endParaRPr lang="fr-FR" altLang="en-US" sz="4200" i="1" dirty="0" smtClean="0"/>
          </a:p>
        </p:txBody>
      </p:sp>
      <p:sp>
        <p:nvSpPr>
          <p:cNvPr id="1028"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29"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0"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1"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2"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3" name="Shape"/>
          <p:cNvSpPr/>
          <p:nvPr/>
        </p:nvSpPr>
        <p:spPr>
          <a:xfrm>
            <a:off x="899160" y="6092825"/>
            <a:ext cx="7345680" cy="246221"/>
          </a:xfrm>
          <a:prstGeom prst="rect">
            <a:avLst/>
          </a:prstGeom>
          <a:noFill/>
          <a:ln>
            <a:noFill/>
          </a:ln>
        </p:spPr>
        <p:txBody>
          <a:bodyPr anchor="t">
            <a:spAutoFit/>
          </a:bodyPr>
          <a:lstStyle/>
          <a:p>
            <a:pPr algn="ctr"/>
            <a:r>
              <a:rPr lang="fr-CA" altLang="en-US" sz="1000" dirty="0" smtClean="0">
                <a:latin typeface="+mj-lt"/>
              </a:rPr>
              <a:t>Droit international et constitutionnel des droits fondamentaux</a:t>
            </a:r>
            <a:r>
              <a:rPr lang="fr-FR" altLang="en-US" sz="1000" dirty="0">
                <a:latin typeface="+mj-lt"/>
              </a:rPr>
              <a:t> »,</a:t>
            </a:r>
            <a:r>
              <a:rPr lang="fr-FR" altLang="en-US" sz="1000" dirty="0" smtClean="0">
                <a:latin typeface="+mj-lt"/>
              </a:rPr>
              <a:t> DRT-3103</a:t>
            </a:r>
            <a:endParaRPr lang="fr-FR" altLang="en-US" sz="1000" dirty="0">
              <a:latin typeface="+mj-lt"/>
            </a:endParaRPr>
          </a:p>
        </p:txBody>
      </p:sp>
      <p:pic>
        <p:nvPicPr>
          <p:cNvPr id="11" name="Picture 4" descr="http://www.bardagi.com/blog/wp-content/uploads/2012/03/udem_logo1.jpg"/>
          <p:cNvPicPr>
            <a:picLocks noChangeAspect="1" noChangeArrowheads="1"/>
          </p:cNvPicPr>
          <p:nvPr/>
        </p:nvPicPr>
        <p:blipFill>
          <a:blip r:embed="rId2" cstate="print"/>
          <a:srcRect t="25089" b="34749"/>
          <a:stretch>
            <a:fillRect/>
          </a:stretch>
        </p:blipFill>
        <p:spPr bwMode="auto">
          <a:xfrm>
            <a:off x="4139952" y="5791096"/>
            <a:ext cx="792088" cy="318118"/>
          </a:xfrm>
          <a:prstGeom prst="rect">
            <a:avLst/>
          </a:prstGeom>
          <a:noFill/>
        </p:spPr>
      </p:pic>
      <p:pic>
        <p:nvPicPr>
          <p:cNvPr id="16" name="Image 15" descr="Pacte sur les droits civils- Article 1.jpg"/>
          <p:cNvPicPr>
            <a:picLocks noChangeAspect="1"/>
          </p:cNvPicPr>
          <p:nvPr/>
        </p:nvPicPr>
        <p:blipFill>
          <a:blip r:embed="rId3"/>
          <a:stretch>
            <a:fillRect/>
          </a:stretch>
        </p:blipFill>
        <p:spPr>
          <a:xfrm>
            <a:off x="2133600" y="1600200"/>
            <a:ext cx="4968029" cy="191179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dirty="0" smtClean="0">
                <a:solidFill>
                  <a:srgbClr val="002060"/>
                </a:solidFill>
                <a:latin typeface="Times New Roman"/>
                <a:cs typeface="Times New Roman"/>
              </a:rPr>
              <a:t>Plan du cours n</a:t>
            </a:r>
            <a:r>
              <a:rPr lang="fr-CA" baseline="30000" dirty="0" smtClean="0">
                <a:solidFill>
                  <a:srgbClr val="002060"/>
                </a:solidFill>
                <a:latin typeface="Times New Roman"/>
                <a:cs typeface="Times New Roman"/>
              </a:rPr>
              <a:t>o</a:t>
            </a:r>
            <a:r>
              <a:rPr lang="fr-CA" dirty="0" smtClean="0">
                <a:solidFill>
                  <a:srgbClr val="002060"/>
                </a:solidFill>
                <a:latin typeface="Times New Roman"/>
                <a:cs typeface="Times New Roman"/>
              </a:rPr>
              <a:t> 1</a:t>
            </a:r>
            <a:endParaRPr lang="fr-FR"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1219200"/>
            <a:ext cx="8229600" cy="5105400"/>
          </a:xfrm>
        </p:spPr>
        <p:txBody>
          <a:bodyPr>
            <a:normAutofit fontScale="40000" lnSpcReduction="20000"/>
          </a:bodyPr>
          <a:lstStyle/>
          <a:p>
            <a:pPr>
              <a:lnSpc>
                <a:spcPct val="120000"/>
              </a:lnSpc>
              <a:buNone/>
            </a:pPr>
            <a:r>
              <a:rPr lang="fr-CA" sz="2800" b="1" dirty="0" smtClean="0">
                <a:latin typeface="Times New Roman"/>
                <a:cs typeface="Times New Roman"/>
              </a:rPr>
              <a:t>I- Les normes des </a:t>
            </a:r>
            <a:r>
              <a:rPr lang="fr-CA" sz="2800" b="1" i="1" dirty="0" smtClean="0">
                <a:latin typeface="Times New Roman"/>
                <a:cs typeface="Times New Roman"/>
              </a:rPr>
              <a:t>Pactes internationaux relatifs aux droits de l’Homme</a:t>
            </a:r>
          </a:p>
          <a:p>
            <a:pPr>
              <a:lnSpc>
                <a:spcPct val="120000"/>
              </a:lnSpc>
              <a:spcBef>
                <a:spcPts val="0"/>
              </a:spcBef>
              <a:buNone/>
            </a:pPr>
            <a:r>
              <a:rPr lang="fr-CA" sz="2800" dirty="0" smtClean="0">
                <a:latin typeface="Times New Roman"/>
                <a:cs typeface="Times New Roman"/>
              </a:rPr>
              <a:t/>
            </a:r>
            <a:br>
              <a:rPr lang="fr-CA" sz="2800" dirty="0" smtClean="0">
                <a:latin typeface="Times New Roman"/>
                <a:cs typeface="Times New Roman"/>
              </a:rPr>
            </a:br>
            <a:r>
              <a:rPr lang="fr-CA" sz="2800" dirty="0" smtClean="0">
                <a:latin typeface="Times New Roman"/>
                <a:cs typeface="Times New Roman"/>
              </a:rPr>
              <a:t>A- Le </a:t>
            </a:r>
            <a:r>
              <a:rPr lang="fr-CA" sz="2800" i="1" dirty="0" smtClean="0">
                <a:latin typeface="Times New Roman"/>
                <a:cs typeface="Times New Roman"/>
              </a:rPr>
              <a:t>Pacte sur les droits civils</a:t>
            </a:r>
            <a:r>
              <a:rPr lang="fr-CA" sz="2800" dirty="0" smtClean="0">
                <a:latin typeface="Times New Roman"/>
                <a:cs typeface="Times New Roman"/>
              </a:rPr>
              <a:t> et son deuxième protocole facultatif</a:t>
            </a:r>
          </a:p>
          <a:p>
            <a:pPr marL="1143000" indent="-1143000">
              <a:lnSpc>
                <a:spcPct val="120000"/>
              </a:lnSpc>
              <a:spcBef>
                <a:spcPts val="0"/>
              </a:spcBef>
              <a:buNone/>
            </a:pPr>
            <a:r>
              <a:rPr lang="fr-CA" sz="2800" dirty="0" smtClean="0">
                <a:latin typeface="Times New Roman"/>
                <a:cs typeface="Times New Roman"/>
              </a:rPr>
              <a:t>           1) Les normes du </a:t>
            </a:r>
            <a:r>
              <a:rPr lang="fr-CA" sz="2800" i="1" dirty="0" smtClean="0">
                <a:latin typeface="Times New Roman"/>
                <a:cs typeface="Times New Roman"/>
              </a:rPr>
              <a:t>Pacte sur les droits civils </a:t>
            </a:r>
            <a:r>
              <a:rPr lang="fr-CA" sz="2800" dirty="0" smtClean="0">
                <a:latin typeface="Times New Roman"/>
                <a:cs typeface="Times New Roman"/>
              </a:rPr>
              <a:t>et de son deuxième Protocole facultatif</a:t>
            </a:r>
          </a:p>
          <a:p>
            <a:pPr marL="1143000" indent="-1143000">
              <a:lnSpc>
                <a:spcPct val="120000"/>
              </a:lnSpc>
              <a:spcBef>
                <a:spcPts val="0"/>
              </a:spcBef>
              <a:buNone/>
            </a:pPr>
            <a:r>
              <a:rPr lang="fr-CA" sz="2800" dirty="0" smtClean="0">
                <a:latin typeface="Times New Roman"/>
                <a:cs typeface="Times New Roman"/>
              </a:rPr>
              <a:t>           2) Les clauses de dérogation, de limitation et les réserves</a:t>
            </a:r>
            <a:r>
              <a:rPr lang="fr-CA" sz="2800" i="1" dirty="0" smtClean="0">
                <a:latin typeface="Times New Roman"/>
                <a:cs typeface="Times New Roman"/>
              </a:rPr>
              <a:t/>
            </a:r>
            <a:br>
              <a:rPr lang="fr-CA" sz="2800" i="1" dirty="0" smtClean="0">
                <a:latin typeface="Times New Roman"/>
                <a:cs typeface="Times New Roman"/>
              </a:rPr>
            </a:br>
            <a:r>
              <a:rPr lang="fr-CA" sz="2800" dirty="0" smtClean="0">
                <a:latin typeface="Times New Roman"/>
                <a:cs typeface="Times New Roman"/>
              </a:rPr>
              <a:t>	</a:t>
            </a:r>
          </a:p>
          <a:p>
            <a:pPr marL="1143000" indent="-1143000">
              <a:lnSpc>
                <a:spcPct val="120000"/>
              </a:lnSpc>
              <a:spcBef>
                <a:spcPts val="0"/>
              </a:spcBef>
              <a:buNone/>
            </a:pPr>
            <a:r>
              <a:rPr lang="fr-CA" sz="2800" dirty="0" smtClean="0">
                <a:latin typeface="Times New Roman"/>
                <a:cs typeface="Times New Roman"/>
              </a:rPr>
              <a:t>       B-  Le </a:t>
            </a:r>
            <a:r>
              <a:rPr lang="fr-CA" sz="2800" i="1" dirty="0" smtClean="0">
                <a:latin typeface="Times New Roman"/>
                <a:cs typeface="Times New Roman"/>
              </a:rPr>
              <a:t>Pacte sur les droits économiques</a:t>
            </a:r>
          </a:p>
          <a:p>
            <a:pPr marL="1143000" indent="-1143000">
              <a:lnSpc>
                <a:spcPct val="120000"/>
              </a:lnSpc>
              <a:spcBef>
                <a:spcPts val="0"/>
              </a:spcBef>
              <a:buNone/>
            </a:pPr>
            <a:r>
              <a:rPr lang="fr-CA" sz="2800" dirty="0" smtClean="0">
                <a:latin typeface="Times New Roman"/>
                <a:cs typeface="Times New Roman"/>
              </a:rPr>
              <a:t>            1) Les normes du </a:t>
            </a:r>
            <a:r>
              <a:rPr lang="fr-CA" sz="2800" i="1" dirty="0" smtClean="0">
                <a:latin typeface="Times New Roman"/>
                <a:cs typeface="Times New Roman"/>
              </a:rPr>
              <a:t>Pacte sur les droits économiques </a:t>
            </a:r>
          </a:p>
          <a:p>
            <a:pPr marL="1143000" indent="-1143000">
              <a:lnSpc>
                <a:spcPct val="120000"/>
              </a:lnSpc>
              <a:spcBef>
                <a:spcPts val="0"/>
              </a:spcBef>
              <a:buNone/>
            </a:pPr>
            <a:r>
              <a:rPr lang="fr-CA" sz="2800" dirty="0" smtClean="0">
                <a:latin typeface="Times New Roman"/>
                <a:cs typeface="Times New Roman"/>
              </a:rPr>
              <a:t>            2) Les clauses de limitation et les réserves</a:t>
            </a:r>
            <a:r>
              <a:rPr lang="fr-CA" sz="2800" i="1" dirty="0" smtClean="0">
                <a:latin typeface="Times New Roman"/>
                <a:cs typeface="Times New Roman"/>
              </a:rPr>
              <a:t/>
            </a:r>
            <a:br>
              <a:rPr lang="fr-CA" sz="2800" i="1" dirty="0" smtClean="0">
                <a:latin typeface="Times New Roman"/>
                <a:cs typeface="Times New Roman"/>
              </a:rPr>
            </a:br>
            <a:endParaRPr lang="fr-CA" sz="2800" dirty="0" smtClean="0">
              <a:latin typeface="Times New Roman"/>
              <a:cs typeface="Times New Roman"/>
            </a:endParaRPr>
          </a:p>
          <a:p>
            <a:pPr>
              <a:lnSpc>
                <a:spcPct val="120000"/>
              </a:lnSpc>
              <a:spcBef>
                <a:spcPts val="0"/>
              </a:spcBef>
              <a:buNone/>
            </a:pPr>
            <a:r>
              <a:rPr lang="fr-CA" sz="2800" b="1" dirty="0" smtClean="0">
                <a:latin typeface="Times New Roman"/>
                <a:cs typeface="Times New Roman"/>
              </a:rPr>
              <a:t>II-	Les autres traités de l’ONU en matière de droits fondamentaux</a:t>
            </a:r>
          </a:p>
          <a:p>
            <a:pPr>
              <a:lnSpc>
                <a:spcPct val="120000"/>
              </a:lnSpc>
              <a:spcBef>
                <a:spcPts val="0"/>
              </a:spcBef>
              <a:buNone/>
            </a:pPr>
            <a:endParaRPr lang="fr-CA" sz="2800" dirty="0" smtClean="0">
              <a:latin typeface="Times New Roman"/>
              <a:cs typeface="Times New Roman"/>
            </a:endParaRPr>
          </a:p>
          <a:p>
            <a:pPr>
              <a:lnSpc>
                <a:spcPct val="120000"/>
              </a:lnSpc>
              <a:spcBef>
                <a:spcPts val="0"/>
              </a:spcBef>
              <a:buNone/>
            </a:pPr>
            <a:r>
              <a:rPr lang="fr-CA" sz="2800" dirty="0" smtClean="0">
                <a:latin typeface="Times New Roman"/>
                <a:cs typeface="Times New Roman"/>
              </a:rPr>
              <a:t>       A- Les conventions sur l’élimination des discriminations </a:t>
            </a:r>
          </a:p>
          <a:p>
            <a:pPr marL="1143000" indent="-1143000">
              <a:lnSpc>
                <a:spcPct val="120000"/>
              </a:lnSpc>
              <a:spcBef>
                <a:spcPts val="0"/>
              </a:spcBef>
              <a:buNone/>
            </a:pPr>
            <a:r>
              <a:rPr lang="fr-CA" sz="2800" dirty="0" smtClean="0">
                <a:latin typeface="Times New Roman"/>
                <a:cs typeface="Times New Roman"/>
              </a:rPr>
              <a:t>           1) La </a:t>
            </a:r>
            <a:r>
              <a:rPr lang="fr-CA" sz="2800" i="1" dirty="0" smtClean="0">
                <a:latin typeface="Times New Roman"/>
                <a:cs typeface="Times New Roman"/>
              </a:rPr>
              <a:t>Convention sur l’élimination de toutes les formes de discrimination raciale</a:t>
            </a:r>
          </a:p>
          <a:p>
            <a:pPr marL="1143000" indent="-1143000">
              <a:lnSpc>
                <a:spcPct val="120000"/>
              </a:lnSpc>
              <a:spcBef>
                <a:spcPts val="0"/>
              </a:spcBef>
              <a:buNone/>
            </a:pPr>
            <a:r>
              <a:rPr lang="fr-CA" sz="2800" dirty="0" smtClean="0">
                <a:latin typeface="Times New Roman"/>
                <a:cs typeface="Times New Roman"/>
              </a:rPr>
              <a:t>           2) La </a:t>
            </a:r>
            <a:r>
              <a:rPr lang="fr-CA" sz="2800" i="1" dirty="0" smtClean="0">
                <a:latin typeface="Times New Roman"/>
                <a:cs typeface="Times New Roman"/>
              </a:rPr>
              <a:t>Convention sur l’élimination de toutes les formes de discrimination à l’égard des femmes</a:t>
            </a:r>
            <a:r>
              <a:rPr lang="fr-CA" sz="2800" dirty="0" smtClean="0">
                <a:latin typeface="Times New Roman"/>
                <a:cs typeface="Times New Roman"/>
              </a:rPr>
              <a:t> </a:t>
            </a:r>
          </a:p>
          <a:p>
            <a:pPr marL="1143000" indent="-1143000">
              <a:lnSpc>
                <a:spcPct val="120000"/>
              </a:lnSpc>
              <a:spcBef>
                <a:spcPts val="0"/>
              </a:spcBef>
              <a:buNone/>
            </a:pPr>
            <a:endParaRPr lang="fr-CA" sz="2800" dirty="0" smtClean="0">
              <a:latin typeface="Times New Roman"/>
              <a:cs typeface="Times New Roman"/>
            </a:endParaRPr>
          </a:p>
          <a:p>
            <a:pPr marL="1143000" indent="-1143000">
              <a:lnSpc>
                <a:spcPct val="120000"/>
              </a:lnSpc>
              <a:spcBef>
                <a:spcPts val="0"/>
              </a:spcBef>
              <a:buNone/>
            </a:pPr>
            <a:r>
              <a:rPr lang="fr-CA" sz="2800" dirty="0" smtClean="0">
                <a:latin typeface="Times New Roman"/>
                <a:cs typeface="Times New Roman"/>
              </a:rPr>
              <a:t>      B- La </a:t>
            </a:r>
            <a:r>
              <a:rPr lang="fr-CA" sz="2800" i="1" dirty="0" smtClean="0">
                <a:latin typeface="Times New Roman"/>
                <a:cs typeface="Times New Roman"/>
              </a:rPr>
              <a:t>Convention relative aux droits de l’enfant</a:t>
            </a:r>
            <a:r>
              <a:rPr lang="fr-CA" sz="2800" dirty="0" smtClean="0">
                <a:latin typeface="Times New Roman"/>
                <a:cs typeface="Times New Roman"/>
              </a:rPr>
              <a:t> et la </a:t>
            </a:r>
            <a:r>
              <a:rPr lang="fr-CA" sz="2800" i="1" dirty="0" smtClean="0">
                <a:latin typeface="Times New Roman"/>
                <a:cs typeface="Times New Roman"/>
              </a:rPr>
              <a:t>Convention relative aux droits de personnes handicapées</a:t>
            </a:r>
            <a:endParaRPr lang="fr-CA" sz="2800" dirty="0" smtClean="0">
              <a:latin typeface="Times New Roman"/>
              <a:cs typeface="Times New Roman"/>
            </a:endParaRPr>
          </a:p>
          <a:p>
            <a:pPr>
              <a:lnSpc>
                <a:spcPct val="120000"/>
              </a:lnSpc>
              <a:spcBef>
                <a:spcPts val="0"/>
              </a:spcBef>
              <a:buNone/>
            </a:pPr>
            <a:r>
              <a:rPr lang="fr-CA" sz="2800" dirty="0" smtClean="0">
                <a:latin typeface="Times New Roman"/>
                <a:cs typeface="Times New Roman"/>
              </a:rPr>
              <a:t>          1) La </a:t>
            </a:r>
            <a:r>
              <a:rPr lang="fr-CA" sz="2800" i="1" dirty="0" smtClean="0">
                <a:latin typeface="Times New Roman"/>
                <a:cs typeface="Times New Roman"/>
              </a:rPr>
              <a:t>Convention relative aux droits de l’enfant</a:t>
            </a:r>
            <a:endParaRPr lang="fr-CA" sz="2800" dirty="0" smtClean="0">
              <a:latin typeface="Times New Roman"/>
              <a:cs typeface="Times New Roman"/>
            </a:endParaRPr>
          </a:p>
          <a:p>
            <a:pPr lvl="0">
              <a:lnSpc>
                <a:spcPct val="120000"/>
              </a:lnSpc>
              <a:spcBef>
                <a:spcPts val="0"/>
              </a:spcBef>
              <a:buNone/>
            </a:pPr>
            <a:r>
              <a:rPr lang="fr-CA" sz="2800" dirty="0" smtClean="0">
                <a:latin typeface="Times New Roman"/>
                <a:cs typeface="Times New Roman"/>
              </a:rPr>
              <a:t>          2) La </a:t>
            </a:r>
            <a:r>
              <a:rPr lang="fr-CA" sz="2800" i="1" dirty="0" smtClean="0">
                <a:latin typeface="Times New Roman"/>
                <a:cs typeface="Times New Roman"/>
              </a:rPr>
              <a:t>Convention relative aux droits de personnes handicapées</a:t>
            </a:r>
            <a:endParaRPr lang="fr-CA" sz="2800" dirty="0" smtClean="0">
              <a:latin typeface="Times New Roman"/>
              <a:cs typeface="Times New Roman"/>
            </a:endParaRPr>
          </a:p>
          <a:p>
            <a:pPr>
              <a:lnSpc>
                <a:spcPct val="120000"/>
              </a:lnSpc>
              <a:spcBef>
                <a:spcPts val="0"/>
              </a:spcBef>
              <a:buNone/>
            </a:pPr>
            <a:r>
              <a:rPr lang="fr-CA" sz="2800" b="1" dirty="0" smtClean="0">
                <a:latin typeface="Times New Roman"/>
                <a:cs typeface="Times New Roman"/>
              </a:rPr>
              <a:t/>
            </a:r>
            <a:br>
              <a:rPr lang="fr-CA" sz="2800" b="1" dirty="0" smtClean="0">
                <a:latin typeface="Times New Roman"/>
                <a:cs typeface="Times New Roman"/>
              </a:rPr>
            </a:br>
            <a:r>
              <a:rPr lang="fr-CA" sz="2800" b="1" dirty="0" smtClean="0">
                <a:latin typeface="Times New Roman"/>
                <a:cs typeface="Times New Roman"/>
              </a:rPr>
              <a:t>PROGRAMME DE LECTURES</a:t>
            </a:r>
            <a:endParaRPr lang="fr-CA" sz="2800" dirty="0" smtClean="0">
              <a:latin typeface="Times New Roman"/>
              <a:cs typeface="Times New Roman"/>
            </a:endParaRPr>
          </a:p>
          <a:p>
            <a:pPr>
              <a:lnSpc>
                <a:spcPct val="120000"/>
              </a:lnSpc>
              <a:spcBef>
                <a:spcPts val="0"/>
              </a:spcBef>
              <a:buNone/>
            </a:pPr>
            <a:endParaRPr lang="fr-CA" sz="2800" i="1" dirty="0" smtClean="0">
              <a:latin typeface="Times New Roman"/>
              <a:cs typeface="Times New Roman"/>
            </a:endParaRPr>
          </a:p>
          <a:p>
            <a:pPr>
              <a:lnSpc>
                <a:spcPct val="120000"/>
              </a:lnSpc>
              <a:spcBef>
                <a:spcPts val="0"/>
              </a:spcBef>
              <a:buNone/>
            </a:pPr>
            <a:r>
              <a:rPr lang="fr-CA" sz="2800" b="1" i="1" dirty="0" smtClean="0">
                <a:latin typeface="Times New Roman"/>
                <a:cs typeface="Times New Roman"/>
              </a:rPr>
              <a:t>Lectures obligatoires</a:t>
            </a:r>
            <a:r>
              <a:rPr lang="fr-CA" sz="2800" b="1" dirty="0" smtClean="0">
                <a:latin typeface="Times New Roman"/>
                <a:cs typeface="Times New Roman"/>
              </a:rPr>
              <a:t> : </a:t>
            </a:r>
          </a:p>
          <a:p>
            <a:pPr>
              <a:lnSpc>
                <a:spcPct val="120000"/>
              </a:lnSpc>
              <a:spcBef>
                <a:spcPts val="0"/>
              </a:spcBef>
              <a:buNone/>
            </a:pPr>
            <a:r>
              <a:rPr lang="fr-CA" sz="2800" dirty="0" smtClean="0">
                <a:latin typeface="Times New Roman"/>
                <a:cs typeface="Times New Roman"/>
              </a:rPr>
              <a:t>	Document n</a:t>
            </a:r>
            <a:r>
              <a:rPr lang="fr-CA" sz="2800" baseline="30000" dirty="0" smtClean="0">
                <a:latin typeface="Times New Roman"/>
                <a:cs typeface="Times New Roman"/>
              </a:rPr>
              <a:t>o </a:t>
            </a:r>
            <a:r>
              <a:rPr lang="fr-CA" sz="2800" dirty="0" smtClean="0">
                <a:latin typeface="Times New Roman"/>
                <a:cs typeface="Times New Roman"/>
              </a:rPr>
              <a:t>03 : </a:t>
            </a:r>
            <a:r>
              <a:rPr lang="fr-CA" sz="2800" i="1" dirty="0" smtClean="0">
                <a:latin typeface="Times New Roman"/>
                <a:cs typeface="Times New Roman"/>
              </a:rPr>
              <a:t>Pacte international relatif aux droits civils et politiques, art. 1 à 27 </a:t>
            </a:r>
            <a:r>
              <a:rPr lang="fr-CA" sz="2800" dirty="0" smtClean="0">
                <a:latin typeface="Times New Roman"/>
                <a:cs typeface="Times New Roman"/>
              </a:rPr>
              <a:t>                       </a:t>
            </a:r>
            <a:br>
              <a:rPr lang="fr-CA" sz="2800" dirty="0" smtClean="0">
                <a:latin typeface="Times New Roman"/>
                <a:cs typeface="Times New Roman"/>
              </a:rPr>
            </a:br>
            <a:r>
              <a:rPr lang="fr-CA" sz="2800" dirty="0" smtClean="0">
                <a:latin typeface="Times New Roman"/>
                <a:cs typeface="Times New Roman"/>
              </a:rPr>
              <a:t>Document n</a:t>
            </a:r>
            <a:r>
              <a:rPr lang="fr-CA" sz="2800" baseline="30000" dirty="0" smtClean="0">
                <a:latin typeface="Times New Roman"/>
                <a:cs typeface="Times New Roman"/>
              </a:rPr>
              <a:t>o </a:t>
            </a:r>
            <a:r>
              <a:rPr lang="fr-CA" sz="2800" dirty="0" smtClean="0">
                <a:latin typeface="Times New Roman"/>
                <a:cs typeface="Times New Roman"/>
              </a:rPr>
              <a:t>05 : </a:t>
            </a:r>
            <a:r>
              <a:rPr lang="fr-CA" sz="2800" i="1" dirty="0" smtClean="0">
                <a:latin typeface="Times New Roman"/>
                <a:cs typeface="Times New Roman"/>
              </a:rPr>
              <a:t>Deuxième protocole facultatif au Pacte international sur les droits civils, art. 1, 2 et 6</a:t>
            </a:r>
            <a:r>
              <a:rPr lang="fr-CA" sz="2800" dirty="0" smtClean="0">
                <a:latin typeface="Times New Roman"/>
                <a:cs typeface="Times New Roman"/>
              </a:rPr>
              <a:t/>
            </a:r>
            <a:br>
              <a:rPr lang="fr-CA" sz="2800" dirty="0" smtClean="0">
                <a:latin typeface="Times New Roman"/>
                <a:cs typeface="Times New Roman"/>
              </a:rPr>
            </a:br>
            <a:r>
              <a:rPr lang="fr-CA" sz="2800" dirty="0" smtClean="0">
                <a:latin typeface="Times New Roman"/>
                <a:cs typeface="Times New Roman"/>
              </a:rPr>
              <a:t>Document n</a:t>
            </a:r>
            <a:r>
              <a:rPr lang="fr-CA" sz="2800" baseline="30000" dirty="0" smtClean="0">
                <a:latin typeface="Times New Roman"/>
                <a:cs typeface="Times New Roman"/>
              </a:rPr>
              <a:t>o</a:t>
            </a:r>
            <a:r>
              <a:rPr lang="fr-CA" sz="2800" dirty="0" smtClean="0">
                <a:latin typeface="Times New Roman"/>
                <a:cs typeface="Times New Roman"/>
              </a:rPr>
              <a:t> 06 : </a:t>
            </a:r>
            <a:r>
              <a:rPr lang="fr-CA" sz="2800" i="1" dirty="0" smtClean="0">
                <a:latin typeface="Times New Roman"/>
                <a:cs typeface="Times New Roman"/>
              </a:rPr>
              <a:t>Pacte international relatif aux droits économiques sociaux et culturels, art. 1 à 15</a:t>
            </a:r>
          </a:p>
          <a:p>
            <a:pPr>
              <a:lnSpc>
                <a:spcPct val="120000"/>
              </a:lnSpc>
              <a:spcBef>
                <a:spcPts val="0"/>
              </a:spcBef>
              <a:buNone/>
            </a:pPr>
            <a:r>
              <a:rPr lang="fr-CA" sz="2800" b="1" i="1" dirty="0" smtClean="0">
                <a:latin typeface="Times New Roman"/>
                <a:cs typeface="Times New Roman"/>
              </a:rPr>
              <a:t>Lectures optionnelles</a:t>
            </a:r>
            <a:r>
              <a:rPr lang="fr-CA" sz="2800" i="1" dirty="0" smtClean="0">
                <a:latin typeface="Times New Roman"/>
                <a:cs typeface="Times New Roman"/>
              </a:rPr>
              <a:t> </a:t>
            </a:r>
            <a:r>
              <a:rPr lang="fr-CA" sz="2800" dirty="0" smtClean="0">
                <a:latin typeface="Times New Roman"/>
                <a:cs typeface="Times New Roman"/>
              </a:rPr>
              <a:t>: </a:t>
            </a:r>
            <a:br>
              <a:rPr lang="fr-CA" sz="2800" dirty="0" smtClean="0">
                <a:latin typeface="Times New Roman"/>
                <a:cs typeface="Times New Roman"/>
              </a:rPr>
            </a:br>
            <a:r>
              <a:rPr lang="fr-CA" sz="2800" dirty="0" smtClean="0">
                <a:latin typeface="Times New Roman"/>
                <a:cs typeface="Times New Roman"/>
              </a:rPr>
              <a:t>Document n</a:t>
            </a:r>
            <a:r>
              <a:rPr lang="fr-CA" sz="2800" baseline="30000" dirty="0" smtClean="0">
                <a:latin typeface="Times New Roman"/>
                <a:cs typeface="Times New Roman"/>
              </a:rPr>
              <a:t>o  </a:t>
            </a:r>
            <a:r>
              <a:rPr lang="fr-CA" sz="2800" dirty="0" smtClean="0">
                <a:latin typeface="Times New Roman"/>
                <a:cs typeface="Times New Roman"/>
              </a:rPr>
              <a:t>22 </a:t>
            </a:r>
            <a:r>
              <a:rPr lang="fr-CA" sz="2800" i="1" dirty="0" smtClean="0">
                <a:latin typeface="Times New Roman"/>
                <a:cs typeface="Times New Roman"/>
              </a:rPr>
              <a:t>: Convention sur l’élimination de toutes les formes de discrimination à l’égard des femmes</a:t>
            </a:r>
            <a:r>
              <a:rPr lang="fr-CA" sz="2800" dirty="0" smtClean="0">
                <a:latin typeface="Times New Roman"/>
                <a:cs typeface="Times New Roman"/>
              </a:rPr>
              <a:t>                        </a:t>
            </a:r>
            <a:br>
              <a:rPr lang="fr-CA" sz="2800" dirty="0" smtClean="0">
                <a:latin typeface="Times New Roman"/>
                <a:cs typeface="Times New Roman"/>
              </a:rPr>
            </a:br>
            <a:r>
              <a:rPr lang="fr-CA" sz="2800" dirty="0" smtClean="0">
                <a:latin typeface="Times New Roman"/>
                <a:cs typeface="Times New Roman"/>
              </a:rPr>
              <a:t>Document n</a:t>
            </a:r>
            <a:r>
              <a:rPr lang="fr-CA" sz="2800" baseline="30000" dirty="0" smtClean="0">
                <a:latin typeface="Times New Roman"/>
                <a:cs typeface="Times New Roman"/>
              </a:rPr>
              <a:t>o </a:t>
            </a:r>
            <a:r>
              <a:rPr lang="fr-CA" sz="2800" dirty="0" smtClean="0">
                <a:latin typeface="Times New Roman"/>
                <a:cs typeface="Times New Roman"/>
              </a:rPr>
              <a:t> 24 : </a:t>
            </a:r>
            <a:r>
              <a:rPr lang="fr-CA" sz="2800" i="1" dirty="0" smtClean="0">
                <a:latin typeface="Times New Roman"/>
                <a:cs typeface="Times New Roman"/>
              </a:rPr>
              <a:t>Convention relative aux droits de l’enfant</a:t>
            </a:r>
            <a:endParaRPr lang="fr-CA" altLang="en-US"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2</a:t>
            </a:r>
            <a:endParaRPr lang="fr-BE" sz="1100" dirty="0"/>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48303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228600"/>
            <a:ext cx="8305800" cy="457200"/>
          </a:xfrm>
        </p:spPr>
        <p:txBody>
          <a:bodyPr>
            <a:normAutofit fontScale="90000"/>
          </a:bodyPr>
          <a:lstStyle/>
          <a:p>
            <a:pPr algn="ctr"/>
            <a:r>
              <a:rPr lang="fr-CA" b="1" dirty="0" smtClean="0">
                <a:latin typeface="Times New Roman"/>
                <a:cs typeface="Times New Roman"/>
              </a:rPr>
              <a:t/>
            </a:r>
            <a:br>
              <a:rPr lang="fr-CA" b="1" dirty="0" smtClean="0">
                <a:latin typeface="Times New Roman"/>
                <a:cs typeface="Times New Roman"/>
              </a:rPr>
            </a:br>
            <a:r>
              <a:rPr lang="fr-CA" b="1" dirty="0" smtClean="0">
                <a:latin typeface="Times New Roman"/>
                <a:cs typeface="Times New Roman"/>
              </a:rPr>
              <a:t/>
            </a:r>
            <a:br>
              <a:rPr lang="fr-CA" b="1" dirty="0" smtClean="0">
                <a:latin typeface="Times New Roman"/>
                <a:cs typeface="Times New Roman"/>
              </a:rPr>
            </a:br>
            <a:r>
              <a:rPr lang="fr-CA" b="1" dirty="0" smtClean="0">
                <a:latin typeface="Times New Roman"/>
                <a:cs typeface="Times New Roman"/>
              </a:rPr>
              <a:t/>
            </a:r>
            <a:br>
              <a:rPr lang="fr-CA" b="1" dirty="0" smtClean="0">
                <a:latin typeface="Times New Roman"/>
                <a:cs typeface="Times New Roman"/>
              </a:rPr>
            </a:br>
            <a:r>
              <a:rPr lang="fr-CA" b="1" dirty="0" smtClean="0">
                <a:latin typeface="Times New Roman"/>
                <a:cs typeface="Times New Roman"/>
              </a:rPr>
              <a:t/>
            </a:r>
            <a:br>
              <a:rPr lang="fr-CA" b="1" dirty="0" smtClean="0">
                <a:latin typeface="Times New Roman"/>
                <a:cs typeface="Times New Roman"/>
              </a:rPr>
            </a:br>
            <a:r>
              <a:rPr lang="fr-CA" dirty="0" smtClean="0">
                <a:latin typeface="Times New Roman"/>
                <a:cs typeface="Times New Roman"/>
              </a:rPr>
              <a:t/>
            </a:r>
            <a:br>
              <a:rPr lang="fr-CA" dirty="0" smtClean="0">
                <a:latin typeface="Times New Roman"/>
                <a:cs typeface="Times New Roman"/>
              </a:rPr>
            </a:br>
            <a:r>
              <a:rPr lang="fr-CA" dirty="0" smtClean="0">
                <a:latin typeface="Times New Roman"/>
                <a:cs typeface="Times New Roman"/>
              </a:rPr>
              <a:t/>
            </a:r>
            <a:br>
              <a:rPr lang="fr-CA" dirty="0" smtClean="0">
                <a:latin typeface="Times New Roman"/>
                <a:cs typeface="Times New Roman"/>
              </a:rPr>
            </a:br>
            <a:r>
              <a:rPr lang="fr-CA" sz="1778" b="1" dirty="0" smtClean="0">
                <a:latin typeface="Times New Roman"/>
                <a:cs typeface="Times New Roman"/>
              </a:rPr>
              <a:t>Les </a:t>
            </a:r>
            <a:r>
              <a:rPr lang="fr-CA" sz="1778" b="1" i="1" dirty="0" smtClean="0">
                <a:latin typeface="Times New Roman"/>
                <a:cs typeface="Times New Roman"/>
              </a:rPr>
              <a:t>Pactes internationaux </a:t>
            </a:r>
            <a:r>
              <a:rPr lang="fr-CA" sz="1778" b="1" dirty="0" smtClean="0">
                <a:latin typeface="Times New Roman"/>
                <a:cs typeface="Times New Roman"/>
              </a:rPr>
              <a:t>et les autres instruments relatifs aux droits fondamentaux</a:t>
            </a:r>
            <a:r>
              <a:rPr lang="fr-CA" sz="2400" dirty="0" smtClean="0">
                <a:latin typeface="Times New Roman"/>
                <a:cs typeface="Times New Roman"/>
              </a:rPr>
              <a:t> </a:t>
            </a:r>
          </a:p>
        </p:txBody>
      </p:sp>
      <p:sp>
        <p:nvSpPr>
          <p:cNvPr id="3" name="Espace réservé du contenu 2"/>
          <p:cNvSpPr>
            <a:spLocks noGrp="1"/>
          </p:cNvSpPr>
          <p:nvPr>
            <p:ph sz="quarter" idx="1"/>
          </p:nvPr>
        </p:nvSpPr>
        <p:spPr/>
        <p:txBody>
          <a:bodyPr>
            <a:normAutofit/>
          </a:bodyPr>
          <a:lstStyle/>
          <a:p>
            <a:pPr algn="ctr">
              <a:buNone/>
            </a:pPr>
            <a:r>
              <a:rPr lang="fr-CA" sz="1800" dirty="0" smtClean="0">
                <a:latin typeface="Times New Roman"/>
                <a:cs typeface="Times New Roman"/>
              </a:rPr>
              <a:t> </a:t>
            </a:r>
            <a:br>
              <a:rPr lang="fr-CA" sz="1800" dirty="0" smtClean="0">
                <a:latin typeface="Times New Roman"/>
                <a:cs typeface="Times New Roman"/>
              </a:rPr>
            </a:br>
            <a:r>
              <a:rPr lang="fr-CA" sz="1800" dirty="0" smtClean="0">
                <a:latin typeface="Times New Roman"/>
                <a:cs typeface="Times New Roman"/>
              </a:rPr>
              <a:t>-  -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2</a:t>
            </a:r>
            <a:endParaRPr lang="fr-BE" sz="1100" dirty="0"/>
          </a:p>
        </p:txBody>
      </p:sp>
      <p:sp>
        <p:nvSpPr>
          <p:cNvPr id="10" name="Rectangle 9"/>
          <p:cNvSpPr/>
          <p:nvPr/>
        </p:nvSpPr>
        <p:spPr>
          <a:xfrm>
            <a:off x="533400" y="457200"/>
            <a:ext cx="8229600" cy="5550238"/>
          </a:xfrm>
          <a:prstGeom prst="rect">
            <a:avLst/>
          </a:prstGeom>
        </p:spPr>
        <p:txBody>
          <a:bodyPr wrap="square">
            <a:spAutoFit/>
          </a:bodyPr>
          <a:lstStyle/>
          <a:p>
            <a:pPr>
              <a:lnSpc>
                <a:spcPct val="120000"/>
              </a:lnSpc>
              <a:spcBef>
                <a:spcPts val="0"/>
              </a:spcBef>
              <a:buNone/>
            </a:pPr>
            <a:endParaRPr lang="fr-CA" dirty="0" smtClean="0">
              <a:latin typeface="Times New Roman"/>
              <a:cs typeface="Times New Roman"/>
            </a:endParaRPr>
          </a:p>
          <a:p>
            <a:pPr algn="ctr">
              <a:lnSpc>
                <a:spcPct val="120000"/>
              </a:lnSpc>
            </a:pPr>
            <a:r>
              <a:rPr lang="fr-CA" b="1" dirty="0" smtClean="0">
                <a:latin typeface="Times New Roman"/>
                <a:cs typeface="Times New Roman"/>
              </a:rPr>
              <a:t>I- Les normes des </a:t>
            </a:r>
            <a:r>
              <a:rPr lang="fr-CA" b="1" i="1" dirty="0" smtClean="0">
                <a:latin typeface="Times New Roman"/>
                <a:cs typeface="Times New Roman"/>
              </a:rPr>
              <a:t>Pactes internationaux relatifs aux droits de l’Homme</a:t>
            </a:r>
            <a:br>
              <a:rPr lang="fr-CA" b="1" i="1" dirty="0" smtClean="0">
                <a:latin typeface="Times New Roman"/>
                <a:cs typeface="Times New Roman"/>
              </a:rPr>
            </a:br>
            <a:r>
              <a:rPr lang="fr-CA" dirty="0" smtClean="0">
                <a:latin typeface="Times New Roman"/>
                <a:cs typeface="Times New Roman"/>
              </a:rPr>
              <a:t>Vidéo : </a:t>
            </a:r>
            <a:r>
              <a:rPr lang="fr-CA" dirty="0" smtClean="0">
                <a:latin typeface="Times New Roman"/>
                <a:cs typeface="Times New Roman"/>
                <a:hlinkClick r:id="rId2"/>
              </a:rPr>
              <a:t>https://www.youtube.com/watch?v=O8kP3pr6XPU</a:t>
            </a:r>
            <a:r>
              <a:rPr lang="fr-CA" dirty="0" smtClean="0">
                <a:latin typeface="Times New Roman"/>
                <a:cs typeface="Times New Roman"/>
              </a:rPr>
              <a:t/>
            </a:r>
            <a:br>
              <a:rPr lang="fr-CA" dirty="0" smtClean="0">
                <a:latin typeface="Times New Roman"/>
                <a:cs typeface="Times New Roman"/>
              </a:rPr>
            </a:br>
            <a:endParaRPr lang="fr-CA" dirty="0" smtClean="0">
              <a:latin typeface="Times New Roman"/>
              <a:cs typeface="Times New Roman"/>
            </a:endParaRPr>
          </a:p>
          <a:p>
            <a:pPr>
              <a:lnSpc>
                <a:spcPct val="120000"/>
              </a:lnSpc>
              <a:spcBef>
                <a:spcPts val="0"/>
              </a:spcBef>
              <a:buNone/>
            </a:pPr>
            <a:r>
              <a:rPr lang="fr-CA" sz="1600" b="1" dirty="0" smtClean="0">
                <a:latin typeface="Times New Roman"/>
                <a:cs typeface="Times New Roman"/>
              </a:rPr>
              <a:t>A- Le </a:t>
            </a:r>
            <a:r>
              <a:rPr lang="fr-CA" sz="1600" b="1" i="1" dirty="0" smtClean="0">
                <a:latin typeface="Times New Roman"/>
                <a:cs typeface="Times New Roman"/>
              </a:rPr>
              <a:t>Pacte sur les droits civils</a:t>
            </a:r>
            <a:r>
              <a:rPr lang="fr-CA" sz="1600" b="1" dirty="0" smtClean="0">
                <a:latin typeface="Times New Roman"/>
                <a:cs typeface="Times New Roman"/>
              </a:rPr>
              <a:t> et son deuxième protocole facultatif   </a:t>
            </a:r>
          </a:p>
          <a:p>
            <a:pPr marL="1143000" indent="-1143000">
              <a:lnSpc>
                <a:spcPct val="120000"/>
              </a:lnSpc>
              <a:spcBef>
                <a:spcPts val="0"/>
              </a:spcBef>
              <a:buNone/>
            </a:pPr>
            <a:r>
              <a:rPr lang="fr-CA" sz="1600" b="1" dirty="0" smtClean="0">
                <a:latin typeface="Times New Roman"/>
                <a:cs typeface="Times New Roman"/>
              </a:rPr>
              <a:t>     1) Les normes du </a:t>
            </a:r>
            <a:r>
              <a:rPr lang="fr-CA" sz="1600" b="1" i="1" dirty="0" smtClean="0">
                <a:latin typeface="Times New Roman"/>
                <a:cs typeface="Times New Roman"/>
              </a:rPr>
              <a:t>Pacte sur les droits civils </a:t>
            </a:r>
            <a:r>
              <a:rPr lang="fr-CA" sz="1600" b="1" dirty="0" smtClean="0">
                <a:latin typeface="Times New Roman"/>
                <a:cs typeface="Times New Roman"/>
              </a:rPr>
              <a:t>et de son deuxième Protocole facultatif</a:t>
            </a:r>
            <a:endParaRPr lang="fr-CA" sz="1600" dirty="0" smtClean="0">
              <a:latin typeface="Times New Roman"/>
              <a:cs typeface="Times New Roman"/>
            </a:endParaRPr>
          </a:p>
          <a:p>
            <a:pPr marL="1143000" indent="-1143000">
              <a:lnSpc>
                <a:spcPct val="120000"/>
              </a:lnSpc>
              <a:spcBef>
                <a:spcPts val="0"/>
              </a:spcBef>
              <a:buNone/>
            </a:pPr>
            <a:r>
              <a:rPr lang="fr-CA" sz="1600" dirty="0" smtClean="0">
                <a:latin typeface="Times New Roman"/>
                <a:cs typeface="Times New Roman"/>
              </a:rPr>
              <a:t>- Droit collectif des peuples à disposer d’eux-mêmes (art. 1)</a:t>
            </a:r>
          </a:p>
          <a:p>
            <a:pPr marL="1143000" indent="-1143000">
              <a:lnSpc>
                <a:spcPct val="120000"/>
              </a:lnSpc>
              <a:spcBef>
                <a:spcPts val="0"/>
              </a:spcBef>
            </a:pPr>
            <a:r>
              <a:rPr lang="fr-CA" sz="1600" dirty="0" smtClean="0">
                <a:latin typeface="Times New Roman"/>
                <a:cs typeface="Times New Roman"/>
              </a:rPr>
              <a:t>- Droits civils : art. 2 à 24</a:t>
            </a:r>
          </a:p>
          <a:p>
            <a:pPr marL="1143000" indent="-1143000">
              <a:lnSpc>
                <a:spcPct val="120000"/>
              </a:lnSpc>
              <a:spcBef>
                <a:spcPts val="0"/>
              </a:spcBef>
            </a:pPr>
            <a:r>
              <a:rPr lang="fr-CA" sz="1600" dirty="0" smtClean="0">
                <a:latin typeface="Times New Roman"/>
                <a:cs typeface="Times New Roman"/>
              </a:rPr>
              <a:t>- Droits politiques : art. 25</a:t>
            </a:r>
          </a:p>
          <a:p>
            <a:pPr marL="1143000" indent="-1143000">
              <a:lnSpc>
                <a:spcPct val="120000"/>
              </a:lnSpc>
              <a:spcBef>
                <a:spcPts val="0"/>
              </a:spcBef>
            </a:pPr>
            <a:r>
              <a:rPr lang="fr-CA" sz="1600" dirty="0" smtClean="0">
                <a:latin typeface="Times New Roman"/>
                <a:cs typeface="Times New Roman"/>
              </a:rPr>
              <a:t>- Droit à l’égalité et à la non-discrimination : art. 26</a:t>
            </a:r>
          </a:p>
          <a:p>
            <a:pPr marL="1143000" indent="-1143000">
              <a:lnSpc>
                <a:spcPct val="120000"/>
              </a:lnSpc>
              <a:spcBef>
                <a:spcPts val="0"/>
              </a:spcBef>
            </a:pPr>
            <a:r>
              <a:rPr lang="fr-CA" sz="1600" dirty="0" smtClean="0">
                <a:latin typeface="Times New Roman"/>
                <a:cs typeface="Times New Roman"/>
              </a:rPr>
              <a:t>- Droits des « personnes appartenant à des minorités » (art. 27)</a:t>
            </a:r>
          </a:p>
          <a:p>
            <a:pPr marL="1143000" indent="-1143000">
              <a:lnSpc>
                <a:spcPct val="120000"/>
              </a:lnSpc>
              <a:spcBef>
                <a:spcPts val="0"/>
              </a:spcBef>
            </a:pPr>
            <a:r>
              <a:rPr lang="fr-CA" sz="1600" dirty="0" smtClean="0">
                <a:latin typeface="Times New Roman"/>
                <a:cs typeface="Times New Roman"/>
              </a:rPr>
              <a:t>- </a:t>
            </a:r>
            <a:r>
              <a:rPr lang="fr-CA" sz="1600" i="1" dirty="0" smtClean="0">
                <a:latin typeface="Times New Roman"/>
                <a:cs typeface="Times New Roman"/>
              </a:rPr>
              <a:t>Deuxième Protocole facultatif </a:t>
            </a:r>
            <a:r>
              <a:rPr lang="fr-CA" sz="1600" dirty="0" smtClean="0">
                <a:latin typeface="Times New Roman"/>
                <a:cs typeface="Times New Roman"/>
              </a:rPr>
              <a:t>: interdiction de la peine de mort (voir aussi art. 6 du </a:t>
            </a:r>
            <a:r>
              <a:rPr lang="fr-CA" sz="1600" i="1" dirty="0" smtClean="0">
                <a:latin typeface="Times New Roman"/>
                <a:cs typeface="Times New Roman"/>
              </a:rPr>
              <a:t>Pacte</a:t>
            </a:r>
            <a:r>
              <a:rPr lang="fr-CA" sz="1600" dirty="0" smtClean="0">
                <a:latin typeface="Times New Roman"/>
                <a:cs typeface="Times New Roman"/>
              </a:rPr>
              <a:t>)  </a:t>
            </a:r>
            <a:endParaRPr lang="fr-CA" sz="1600" b="1" dirty="0" smtClean="0">
              <a:latin typeface="Times New Roman"/>
              <a:cs typeface="Times New Roman"/>
            </a:endParaRPr>
          </a:p>
          <a:p>
            <a:pPr marL="1143000" indent="-1143000">
              <a:lnSpc>
                <a:spcPct val="120000"/>
              </a:lnSpc>
              <a:spcBef>
                <a:spcPts val="0"/>
              </a:spcBef>
              <a:buNone/>
            </a:pPr>
            <a:r>
              <a:rPr lang="fr-CA" sz="1600" b="1" dirty="0" smtClean="0">
                <a:latin typeface="Times New Roman"/>
                <a:cs typeface="Times New Roman"/>
              </a:rPr>
              <a:t>   2) L’application du Pacte, ses clauses de dérogation et de limitation et les réserves</a:t>
            </a:r>
            <a:endParaRPr lang="fr-CA" sz="1600" i="1" dirty="0" smtClean="0">
              <a:latin typeface="Times New Roman"/>
              <a:cs typeface="Times New Roman"/>
            </a:endParaRPr>
          </a:p>
          <a:p>
            <a:pPr marL="1143000" indent="-1143000">
              <a:lnSpc>
                <a:spcPct val="120000"/>
              </a:lnSpc>
              <a:spcBef>
                <a:spcPts val="0"/>
              </a:spcBef>
            </a:pPr>
            <a:r>
              <a:rPr lang="fr-CA" sz="1600" dirty="0" smtClean="0">
                <a:latin typeface="Times New Roman"/>
                <a:cs typeface="Times New Roman"/>
              </a:rPr>
              <a:t>- L’application immédiate : art. 4</a:t>
            </a:r>
          </a:p>
          <a:p>
            <a:pPr marL="1143000" indent="-1143000">
              <a:lnSpc>
                <a:spcPct val="120000"/>
              </a:lnSpc>
              <a:spcBef>
                <a:spcPts val="0"/>
              </a:spcBef>
            </a:pPr>
            <a:r>
              <a:rPr lang="fr-CA" sz="1600" dirty="0" smtClean="0">
                <a:latin typeface="Times New Roman"/>
                <a:cs typeface="Times New Roman"/>
              </a:rPr>
              <a:t>- L’application territoriale : art. 50  </a:t>
            </a:r>
          </a:p>
          <a:p>
            <a:pPr marL="1143000" indent="-1143000">
              <a:lnSpc>
                <a:spcPct val="120000"/>
              </a:lnSpc>
              <a:spcBef>
                <a:spcPts val="0"/>
              </a:spcBef>
              <a:buNone/>
            </a:pPr>
            <a:r>
              <a:rPr lang="fr-CA" sz="1600" i="1" dirty="0" smtClean="0">
                <a:latin typeface="Times New Roman"/>
                <a:cs typeface="Times New Roman"/>
              </a:rPr>
              <a:t>- Clause de dérogation </a:t>
            </a:r>
            <a:r>
              <a:rPr lang="fr-CA" sz="1600" dirty="0" smtClean="0">
                <a:latin typeface="Times New Roman"/>
                <a:cs typeface="Times New Roman"/>
              </a:rPr>
              <a:t>: article 4 et ses conditions d’exercice</a:t>
            </a:r>
          </a:p>
          <a:p>
            <a:pPr marL="1143000" indent="-1143000">
              <a:lnSpc>
                <a:spcPct val="120000"/>
              </a:lnSpc>
              <a:spcBef>
                <a:spcPts val="0"/>
              </a:spcBef>
            </a:pPr>
            <a:r>
              <a:rPr lang="fr-CA" sz="1600" i="1" dirty="0" smtClean="0">
                <a:latin typeface="Times New Roman"/>
                <a:cs typeface="Times New Roman"/>
              </a:rPr>
              <a:t>- Clauses de limitation différenciées du Pacte : </a:t>
            </a:r>
            <a:r>
              <a:rPr lang="fr-CA" sz="1600" dirty="0" smtClean="0">
                <a:latin typeface="Times New Roman"/>
                <a:cs typeface="Times New Roman"/>
              </a:rPr>
              <a:t>exemple</a:t>
            </a:r>
            <a:r>
              <a:rPr lang="fr-CA" sz="1600" i="1" dirty="0" smtClean="0">
                <a:latin typeface="Times New Roman"/>
                <a:cs typeface="Times New Roman"/>
              </a:rPr>
              <a:t>s </a:t>
            </a:r>
            <a:r>
              <a:rPr lang="fr-CA" sz="1600" dirty="0" smtClean="0">
                <a:latin typeface="Times New Roman"/>
                <a:cs typeface="Times New Roman"/>
              </a:rPr>
              <a:t>aux</a:t>
            </a:r>
            <a:r>
              <a:rPr lang="fr-CA" sz="1600" i="1" dirty="0" smtClean="0">
                <a:latin typeface="Times New Roman"/>
                <a:cs typeface="Times New Roman"/>
              </a:rPr>
              <a:t> </a:t>
            </a:r>
            <a:r>
              <a:rPr lang="fr-CA" sz="1600" dirty="0" smtClean="0">
                <a:latin typeface="Times New Roman"/>
                <a:cs typeface="Times New Roman"/>
              </a:rPr>
              <a:t>articles 18 </a:t>
            </a:r>
            <a:r>
              <a:rPr lang="fr-FR" sz="1600" dirty="0" smtClean="0">
                <a:latin typeface="Times New Roman"/>
                <a:cs typeface="Times New Roman"/>
              </a:rPr>
              <a:t>§</a:t>
            </a:r>
            <a:r>
              <a:rPr lang="fr-CA" sz="1600" dirty="0" smtClean="0"/>
              <a:t> </a:t>
            </a:r>
            <a:r>
              <a:rPr lang="fr-CA" sz="1600" dirty="0" smtClean="0">
                <a:latin typeface="Times New Roman"/>
                <a:cs typeface="Times New Roman"/>
              </a:rPr>
              <a:t>3, 19 </a:t>
            </a:r>
            <a:r>
              <a:rPr lang="fr-FR" sz="1600" dirty="0" smtClean="0">
                <a:latin typeface="Times New Roman"/>
                <a:cs typeface="Times New Roman"/>
              </a:rPr>
              <a:t>§</a:t>
            </a:r>
            <a:r>
              <a:rPr lang="fr-CA" sz="1600" dirty="0" smtClean="0">
                <a:latin typeface="Times New Roman"/>
                <a:cs typeface="Times New Roman"/>
              </a:rPr>
              <a:t>3, 21</a:t>
            </a:r>
          </a:p>
          <a:p>
            <a:pPr marL="1143000" indent="-1143000">
              <a:lnSpc>
                <a:spcPct val="120000"/>
              </a:lnSpc>
              <a:spcBef>
                <a:spcPts val="0"/>
              </a:spcBef>
            </a:pPr>
            <a:r>
              <a:rPr lang="fr-CA" sz="1600" dirty="0" smtClean="0">
                <a:latin typeface="Times New Roman"/>
                <a:cs typeface="Times New Roman"/>
              </a:rPr>
              <a:t>- Réserves : liste des réserves</a:t>
            </a:r>
          </a:p>
          <a:p>
            <a:pPr marL="1143000" indent="-1143000">
              <a:lnSpc>
                <a:spcPct val="120000"/>
              </a:lnSpc>
              <a:spcBef>
                <a:spcPts val="0"/>
              </a:spcBef>
            </a:pPr>
            <a:endParaRPr lang="fr-CA" sz="1600" dirty="0" smtClean="0">
              <a:latin typeface="Times New Roman"/>
              <a:cs typeface="Times New Roman"/>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67227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609600"/>
          </a:xfrm>
        </p:spPr>
        <p:txBody>
          <a:bodyPr>
            <a:noAutofit/>
          </a:bodyPr>
          <a:lstStyle/>
          <a:p>
            <a:pPr algn="ctr"/>
            <a:r>
              <a:rPr lang="fr-CA" sz="1600" b="1" dirty="0" smtClean="0">
                <a:latin typeface="Times New Roman"/>
                <a:cs typeface="Times New Roman"/>
              </a:rPr>
              <a:t>Les </a:t>
            </a:r>
            <a:r>
              <a:rPr lang="fr-CA" sz="1600" b="1" i="1" dirty="0" smtClean="0">
                <a:latin typeface="Times New Roman"/>
                <a:cs typeface="Times New Roman"/>
              </a:rPr>
              <a:t>Pactes internationaux </a:t>
            </a:r>
            <a:r>
              <a:rPr lang="fr-CA" sz="1600" b="1" dirty="0" smtClean="0">
                <a:latin typeface="Times New Roman"/>
                <a:cs typeface="Times New Roman"/>
              </a:rPr>
              <a:t>et les autres instruments relatifs aux droits fondamentaux</a:t>
            </a:r>
            <a:r>
              <a:rPr lang="fr-CA" sz="1600" dirty="0" smtClean="0">
                <a:latin typeface="Times New Roman"/>
                <a:cs typeface="Times New Roman"/>
              </a:rPr>
              <a:t> </a:t>
            </a:r>
            <a:br>
              <a:rPr lang="fr-CA" sz="1600" dirty="0" smtClean="0">
                <a:latin typeface="Times New Roman"/>
                <a:cs typeface="Times New Roman"/>
              </a:rPr>
            </a:br>
            <a:endParaRPr lang="fr-FR" sz="1600" dirty="0">
              <a:solidFill>
                <a:srgbClr val="002060"/>
              </a:solidFill>
            </a:endParaRPr>
          </a:p>
        </p:txBody>
      </p:sp>
      <p:sp>
        <p:nvSpPr>
          <p:cNvPr id="3" name="Espace réservé du contenu 2"/>
          <p:cNvSpPr>
            <a:spLocks noGrp="1"/>
          </p:cNvSpPr>
          <p:nvPr>
            <p:ph sz="quarter" idx="1"/>
          </p:nvPr>
        </p:nvSpPr>
        <p:spPr/>
        <p:txBody>
          <a:bodyPr>
            <a:normAutofit fontScale="55000" lnSpcReduction="20000"/>
          </a:bodyPr>
          <a:lstStyle/>
          <a:p>
            <a:pPr>
              <a:lnSpc>
                <a:spcPct val="120000"/>
              </a:lnSpc>
              <a:buNone/>
            </a:pPr>
            <a:r>
              <a:rPr lang="fr-CA" b="1" dirty="0" smtClean="0">
                <a:latin typeface="Times New Roman"/>
                <a:cs typeface="Times New Roman"/>
              </a:rPr>
              <a:t>I- Les normes des </a:t>
            </a:r>
            <a:r>
              <a:rPr lang="fr-CA" b="1" i="1" dirty="0" smtClean="0">
                <a:latin typeface="Times New Roman"/>
                <a:cs typeface="Times New Roman"/>
              </a:rPr>
              <a:t>Pactes internationaux relatifs aux droits de l’Homme (suite)</a:t>
            </a:r>
            <a:r>
              <a:rPr lang="fr-CA" dirty="0" smtClean="0">
                <a:latin typeface="Times New Roman"/>
                <a:cs typeface="Times New Roman"/>
              </a:rPr>
              <a:t>	</a:t>
            </a:r>
          </a:p>
          <a:p>
            <a:pPr>
              <a:lnSpc>
                <a:spcPct val="120000"/>
              </a:lnSpc>
              <a:spcBef>
                <a:spcPts val="0"/>
              </a:spcBef>
              <a:buNone/>
            </a:pPr>
            <a:r>
              <a:rPr lang="fr-CA" sz="2800" b="1" dirty="0" smtClean="0">
                <a:latin typeface="Times New Roman"/>
                <a:cs typeface="Times New Roman"/>
              </a:rPr>
              <a:t>A- Le </a:t>
            </a:r>
            <a:r>
              <a:rPr lang="fr-CA" sz="2800" b="1" i="1" dirty="0" smtClean="0">
                <a:latin typeface="Times New Roman"/>
                <a:cs typeface="Times New Roman"/>
              </a:rPr>
              <a:t>Pacte sur les droits civils</a:t>
            </a:r>
            <a:r>
              <a:rPr lang="fr-CA" sz="2800" b="1" dirty="0" smtClean="0">
                <a:latin typeface="Times New Roman"/>
                <a:cs typeface="Times New Roman"/>
              </a:rPr>
              <a:t> et son deuxième protocole facultatif</a:t>
            </a:r>
          </a:p>
          <a:p>
            <a:pPr marL="1143000" indent="-1143000">
              <a:lnSpc>
                <a:spcPct val="120000"/>
              </a:lnSpc>
              <a:spcBef>
                <a:spcPts val="0"/>
              </a:spcBef>
              <a:buNone/>
            </a:pPr>
            <a:r>
              <a:rPr lang="fr-CA" sz="2800" b="1" dirty="0" smtClean="0">
                <a:latin typeface="Times New Roman"/>
                <a:cs typeface="Times New Roman"/>
              </a:rPr>
              <a:t>    </a:t>
            </a:r>
          </a:p>
          <a:p>
            <a:pPr marL="1143000" indent="-1143000">
              <a:lnSpc>
                <a:spcPct val="120000"/>
              </a:lnSpc>
              <a:spcBef>
                <a:spcPts val="0"/>
              </a:spcBef>
              <a:buNone/>
            </a:pPr>
            <a:r>
              <a:rPr lang="fr-CA" sz="2800" b="1" dirty="0" smtClean="0">
                <a:latin typeface="Times New Roman"/>
                <a:cs typeface="Times New Roman"/>
              </a:rPr>
              <a:t>     1) Les normes du </a:t>
            </a:r>
            <a:r>
              <a:rPr lang="fr-CA" sz="2800" b="1" i="1" dirty="0" smtClean="0">
                <a:latin typeface="Times New Roman"/>
                <a:cs typeface="Times New Roman"/>
              </a:rPr>
              <a:t>Pacte sur les droits économiques</a:t>
            </a:r>
          </a:p>
          <a:p>
            <a:pPr marL="1143000" indent="-1143000">
              <a:lnSpc>
                <a:spcPct val="120000"/>
              </a:lnSpc>
              <a:spcBef>
                <a:spcPts val="0"/>
              </a:spcBef>
              <a:buNone/>
            </a:pPr>
            <a:endParaRPr lang="fr-CA" sz="2800" dirty="0" smtClean="0">
              <a:latin typeface="Times New Roman"/>
              <a:cs typeface="Times New Roman"/>
            </a:endParaRPr>
          </a:p>
          <a:p>
            <a:pPr marL="1143000" indent="-1143000">
              <a:lnSpc>
                <a:spcPct val="120000"/>
              </a:lnSpc>
              <a:spcBef>
                <a:spcPts val="0"/>
              </a:spcBef>
              <a:buNone/>
            </a:pPr>
            <a:r>
              <a:rPr lang="fr-CA" sz="2800" dirty="0" smtClean="0">
                <a:latin typeface="Times New Roman"/>
                <a:cs typeface="Times New Roman"/>
              </a:rPr>
              <a:t>- Droit collectif des peuples à disposer d’eux-mêmes (art. 1)</a:t>
            </a:r>
          </a:p>
          <a:p>
            <a:pPr marL="1143000" indent="-1143000">
              <a:lnSpc>
                <a:spcPct val="120000"/>
              </a:lnSpc>
              <a:spcBef>
                <a:spcPts val="0"/>
              </a:spcBef>
              <a:buNone/>
            </a:pPr>
            <a:r>
              <a:rPr lang="fr-CA" sz="2800" dirty="0" smtClean="0">
                <a:latin typeface="Times New Roman"/>
                <a:cs typeface="Times New Roman"/>
              </a:rPr>
              <a:t>- Droit à l’égalité : art. 3</a:t>
            </a:r>
          </a:p>
          <a:p>
            <a:pPr marL="1143000" indent="-1143000">
              <a:lnSpc>
                <a:spcPct val="120000"/>
              </a:lnSpc>
              <a:spcBef>
                <a:spcPts val="0"/>
              </a:spcBef>
              <a:buNone/>
            </a:pPr>
            <a:r>
              <a:rPr lang="fr-CA" sz="2800" dirty="0" smtClean="0">
                <a:latin typeface="Times New Roman"/>
                <a:cs typeface="Times New Roman"/>
              </a:rPr>
              <a:t>- Droits économiques : art. 6 et 7</a:t>
            </a:r>
          </a:p>
          <a:p>
            <a:pPr marL="1143000" indent="-1143000">
              <a:lnSpc>
                <a:spcPct val="120000"/>
              </a:lnSpc>
              <a:spcBef>
                <a:spcPts val="0"/>
              </a:spcBef>
              <a:buNone/>
            </a:pPr>
            <a:r>
              <a:rPr lang="fr-CA" sz="2800" dirty="0" smtClean="0">
                <a:latin typeface="Times New Roman"/>
                <a:cs typeface="Times New Roman"/>
              </a:rPr>
              <a:t>- Droits sociaux : art. 8 à 14</a:t>
            </a:r>
          </a:p>
          <a:p>
            <a:pPr marL="1143000" indent="-1143000">
              <a:lnSpc>
                <a:spcPct val="120000"/>
              </a:lnSpc>
              <a:spcBef>
                <a:spcPts val="0"/>
              </a:spcBef>
              <a:buNone/>
            </a:pPr>
            <a:r>
              <a:rPr lang="fr-CA" sz="2800" dirty="0" smtClean="0">
                <a:latin typeface="Times New Roman"/>
                <a:cs typeface="Times New Roman"/>
              </a:rPr>
              <a:t>- Droits culturels : art. 15</a:t>
            </a:r>
          </a:p>
          <a:p>
            <a:pPr marL="1143000" indent="-1143000">
              <a:lnSpc>
                <a:spcPct val="120000"/>
              </a:lnSpc>
              <a:spcBef>
                <a:spcPts val="0"/>
              </a:spcBef>
              <a:buNone/>
            </a:pPr>
            <a:endParaRPr lang="fr-CA" sz="2800" dirty="0" smtClean="0">
              <a:latin typeface="Times New Roman"/>
              <a:cs typeface="Times New Roman"/>
            </a:endParaRPr>
          </a:p>
          <a:p>
            <a:pPr marL="1143000" indent="-1143000">
              <a:lnSpc>
                <a:spcPct val="120000"/>
              </a:lnSpc>
              <a:spcBef>
                <a:spcPts val="0"/>
              </a:spcBef>
              <a:buNone/>
            </a:pPr>
            <a:r>
              <a:rPr lang="fr-CA" sz="2800" b="1" dirty="0" smtClean="0">
                <a:latin typeface="Times New Roman"/>
                <a:cs typeface="Times New Roman"/>
              </a:rPr>
              <a:t>     2) L’application du </a:t>
            </a:r>
            <a:r>
              <a:rPr lang="fr-CA" sz="2800" b="1" i="1" dirty="0" smtClean="0">
                <a:latin typeface="Times New Roman"/>
                <a:cs typeface="Times New Roman"/>
              </a:rPr>
              <a:t>Pacte</a:t>
            </a:r>
            <a:r>
              <a:rPr lang="fr-CA" sz="2800" b="1" dirty="0" smtClean="0">
                <a:latin typeface="Times New Roman"/>
                <a:cs typeface="Times New Roman"/>
              </a:rPr>
              <a:t> et les clauses de dérogation, de limitation et les réserves</a:t>
            </a:r>
          </a:p>
          <a:p>
            <a:pPr marL="1143000" indent="-1143000">
              <a:lnSpc>
                <a:spcPct val="120000"/>
              </a:lnSpc>
              <a:spcBef>
                <a:spcPts val="0"/>
              </a:spcBef>
            </a:pPr>
            <a:endParaRPr lang="fr-CA" sz="2800" i="1" dirty="0" smtClean="0">
              <a:latin typeface="Times New Roman"/>
              <a:cs typeface="Times New Roman"/>
            </a:endParaRPr>
          </a:p>
          <a:p>
            <a:pPr marL="1143000" indent="-1143000">
              <a:lnSpc>
                <a:spcPct val="120000"/>
              </a:lnSpc>
              <a:spcBef>
                <a:spcPts val="0"/>
              </a:spcBef>
              <a:buFontTx/>
              <a:buChar char="-"/>
            </a:pPr>
            <a:r>
              <a:rPr lang="fr-CA" sz="2800" dirty="0" smtClean="0">
                <a:latin typeface="Times New Roman"/>
                <a:cs typeface="Times New Roman"/>
              </a:rPr>
              <a:t>L’application immédiate : art. 4</a:t>
            </a:r>
          </a:p>
          <a:p>
            <a:pPr marL="1143000" indent="-1143000">
              <a:lnSpc>
                <a:spcPct val="120000"/>
              </a:lnSpc>
              <a:spcBef>
                <a:spcPts val="0"/>
              </a:spcBef>
              <a:buFontTx/>
              <a:buChar char="-"/>
            </a:pPr>
            <a:r>
              <a:rPr lang="fr-CA" sz="2800" dirty="0" smtClean="0">
                <a:latin typeface="Times New Roman"/>
                <a:cs typeface="Times New Roman"/>
              </a:rPr>
              <a:t>L’application territoriale : art. 28 </a:t>
            </a:r>
          </a:p>
          <a:p>
            <a:pPr marL="1143000" indent="-1143000">
              <a:lnSpc>
                <a:spcPct val="120000"/>
              </a:lnSpc>
              <a:spcBef>
                <a:spcPts val="0"/>
              </a:spcBef>
              <a:buNone/>
            </a:pPr>
            <a:r>
              <a:rPr lang="fr-CA" sz="2800" dirty="0" smtClean="0">
                <a:latin typeface="Times New Roman"/>
                <a:cs typeface="Times New Roman"/>
              </a:rPr>
              <a:t>- Aucune clause de dérogation : article 4 et ses conditions d’exercice</a:t>
            </a:r>
          </a:p>
          <a:p>
            <a:pPr marL="1143000" indent="-1143000">
              <a:lnSpc>
                <a:spcPct val="120000"/>
              </a:lnSpc>
              <a:spcBef>
                <a:spcPts val="0"/>
              </a:spcBef>
              <a:buNone/>
            </a:pPr>
            <a:r>
              <a:rPr lang="fr-CA" sz="2800" dirty="0" smtClean="0">
                <a:latin typeface="Times New Roman"/>
                <a:cs typeface="Times New Roman"/>
              </a:rPr>
              <a:t>- Clause de limitation générale : article 4</a:t>
            </a:r>
          </a:p>
          <a:p>
            <a:pPr marL="1143000" indent="-1143000">
              <a:lnSpc>
                <a:spcPct val="120000"/>
              </a:lnSpc>
              <a:spcBef>
                <a:spcPts val="0"/>
              </a:spcBef>
              <a:buNone/>
            </a:pPr>
            <a:r>
              <a:rPr lang="fr-CA" sz="2800" dirty="0" smtClean="0">
                <a:latin typeface="Times New Roman"/>
                <a:cs typeface="Times New Roman"/>
              </a:rPr>
              <a:t>- Application territoriale et réserves : voir article 28  et liste des réserves</a:t>
            </a:r>
          </a:p>
          <a:p>
            <a:pPr lvl="1" algn="just">
              <a:buNone/>
            </a:pPr>
            <a:endParaRPr lang="fr-CA" altLang="en-US" sz="2000" dirty="0" smtClean="0">
              <a:latin typeface="Times New Roman"/>
              <a:cs typeface="Times New Roman"/>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57024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457200"/>
          </a:xfrm>
        </p:spPr>
        <p:txBody>
          <a:bodyPr>
            <a:normAutofit fontScale="90000"/>
          </a:bodyPr>
          <a:lstStyle/>
          <a:p>
            <a:pPr algn="ctr"/>
            <a:r>
              <a:rPr lang="fr-CA" sz="1778" b="1" dirty="0" smtClean="0">
                <a:latin typeface="Times New Roman"/>
                <a:cs typeface="Times New Roman"/>
              </a:rPr>
              <a:t>Les </a:t>
            </a:r>
            <a:r>
              <a:rPr lang="fr-CA" sz="1778" b="1" i="1" dirty="0" smtClean="0">
                <a:latin typeface="Times New Roman"/>
                <a:cs typeface="Times New Roman"/>
              </a:rPr>
              <a:t>Pactes internationaux </a:t>
            </a:r>
            <a:r>
              <a:rPr lang="fr-CA" sz="1778" b="1" dirty="0" smtClean="0">
                <a:latin typeface="Times New Roman"/>
                <a:cs typeface="Times New Roman"/>
              </a:rPr>
              <a:t>et les autres instruments relatifs aux droits fondamentaux</a:t>
            </a:r>
            <a:r>
              <a:rPr lang="fr-CA" sz="4000" dirty="0" smtClean="0">
                <a:latin typeface="Times New Roman"/>
                <a:cs typeface="Times New Roman"/>
              </a:rPr>
              <a:t> </a:t>
            </a:r>
            <a:r>
              <a:rPr lang="fr-CA" dirty="0" smtClean="0">
                <a:latin typeface="Times New Roman"/>
                <a:cs typeface="Times New Roman"/>
              </a:rPr>
              <a:t/>
            </a:r>
            <a:br>
              <a:rPr lang="fr-CA" dirty="0" smtClean="0">
                <a:latin typeface="Times New Roman"/>
                <a:cs typeface="Times New Roman"/>
              </a:rPr>
            </a:br>
            <a:endParaRPr lang="fr-FR" dirty="0">
              <a:solidFill>
                <a:srgbClr val="002060"/>
              </a:solidFill>
            </a:endParaRPr>
          </a:p>
        </p:txBody>
      </p:sp>
      <p:sp>
        <p:nvSpPr>
          <p:cNvPr id="3" name="Espace réservé du contenu 2"/>
          <p:cNvSpPr>
            <a:spLocks noGrp="1"/>
          </p:cNvSpPr>
          <p:nvPr>
            <p:ph sz="quarter" idx="1"/>
          </p:nvPr>
        </p:nvSpPr>
        <p:spPr>
          <a:xfrm>
            <a:off x="457200" y="838200"/>
            <a:ext cx="8229600" cy="5318760"/>
          </a:xfrm>
        </p:spPr>
        <p:txBody>
          <a:bodyPr>
            <a:normAutofit/>
          </a:bodyPr>
          <a:lstStyle/>
          <a:p>
            <a:pPr>
              <a:buNone/>
            </a:pPr>
            <a:endParaRPr lang="fr-CA" sz="1800" dirty="0" smtClean="0">
              <a:latin typeface="Times New Roman"/>
              <a:cs typeface="Times New Roman"/>
            </a:endParaRPr>
          </a:p>
          <a:p>
            <a:pPr>
              <a:buNone/>
            </a:pPr>
            <a:endParaRPr lang="fr-CA" sz="1800" dirty="0" smtClean="0">
              <a:latin typeface="Times New Roman"/>
              <a:cs typeface="Times New Roman"/>
            </a:endParaRPr>
          </a:p>
          <a:p>
            <a:pPr>
              <a:buNone/>
            </a:pPr>
            <a:r>
              <a:rPr lang="fr-CA" sz="1800" dirty="0" smtClean="0">
                <a:latin typeface="Times New Roman"/>
                <a:cs typeface="Times New Roman"/>
              </a:rPr>
              <a:t>   </a:t>
            </a:r>
            <a:r>
              <a:rPr lang="fr-CA" sz="1800" i="1" dirty="0" smtClean="0">
                <a:latin typeface="Times New Roman"/>
                <a:cs typeface="Times New Roman"/>
              </a:rPr>
              <a:t> </a:t>
            </a:r>
            <a:endParaRPr lang="fr-CA" sz="1800" dirty="0" smtClean="0">
              <a:latin typeface="Times New Roman"/>
              <a:cs typeface="Times New Roman"/>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5</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2</a:t>
            </a:r>
            <a:endParaRPr lang="fr-BE" sz="1100" dirty="0"/>
          </a:p>
        </p:txBody>
      </p:sp>
      <p:sp>
        <p:nvSpPr>
          <p:cNvPr id="6" name="Rectangle 5"/>
          <p:cNvSpPr/>
          <p:nvPr/>
        </p:nvSpPr>
        <p:spPr>
          <a:xfrm>
            <a:off x="457200" y="63463"/>
            <a:ext cx="8153400" cy="6903430"/>
          </a:xfrm>
          <a:prstGeom prst="rect">
            <a:avLst/>
          </a:prstGeom>
        </p:spPr>
        <p:txBody>
          <a:bodyPr wrap="square">
            <a:spAutoFit/>
          </a:bodyPr>
          <a:lstStyle/>
          <a:p>
            <a:pPr>
              <a:lnSpc>
                <a:spcPct val="120000"/>
              </a:lnSpc>
              <a:spcBef>
                <a:spcPts val="0"/>
              </a:spcBef>
              <a:buNone/>
            </a:pPr>
            <a:endParaRPr lang="fr-CA" dirty="0" smtClean="0">
              <a:latin typeface="Times New Roman"/>
              <a:cs typeface="Times New Roman"/>
            </a:endParaRPr>
          </a:p>
          <a:p>
            <a:pPr>
              <a:lnSpc>
                <a:spcPct val="120000"/>
              </a:lnSpc>
              <a:spcBef>
                <a:spcPts val="0"/>
              </a:spcBef>
              <a:buNone/>
            </a:pPr>
            <a:r>
              <a:rPr lang="fr-CA" dirty="0" smtClean="0">
                <a:latin typeface="Times New Roman"/>
                <a:cs typeface="Times New Roman"/>
              </a:rPr>
              <a:t>      </a:t>
            </a:r>
          </a:p>
          <a:p>
            <a:pPr>
              <a:lnSpc>
                <a:spcPct val="120000"/>
              </a:lnSpc>
            </a:pPr>
            <a:r>
              <a:rPr lang="fr-CA" b="1" dirty="0" smtClean="0">
                <a:latin typeface="Times New Roman"/>
                <a:cs typeface="Times New Roman"/>
              </a:rPr>
              <a:t>II- Les autres traités de l’ONU en matière de droits fondamentaux (suite)</a:t>
            </a:r>
          </a:p>
          <a:p>
            <a:pPr marL="342900" indent="-342900">
              <a:lnSpc>
                <a:spcPct val="120000"/>
              </a:lnSpc>
              <a:spcBef>
                <a:spcPts val="0"/>
              </a:spcBef>
              <a:buAutoNum type="arabicParenR"/>
            </a:pPr>
            <a:r>
              <a:rPr lang="fr-CA" b="1" dirty="0" smtClean="0">
                <a:latin typeface="Times New Roman"/>
                <a:cs typeface="Times New Roman"/>
              </a:rPr>
              <a:t>La </a:t>
            </a:r>
            <a:r>
              <a:rPr lang="fr-CA" b="1" i="1" dirty="0" smtClean="0">
                <a:latin typeface="Times New Roman"/>
                <a:cs typeface="Times New Roman"/>
              </a:rPr>
              <a:t>Convention sur l’élimination de toutes les formes de discrimination raciale </a:t>
            </a:r>
            <a:r>
              <a:rPr lang="fr-CA" dirty="0" smtClean="0">
                <a:latin typeface="Times New Roman"/>
                <a:cs typeface="Times New Roman"/>
              </a:rPr>
              <a:t>(Document n</a:t>
            </a:r>
            <a:r>
              <a:rPr lang="fr-CA" baseline="30000" dirty="0" smtClean="0">
                <a:latin typeface="Times New Roman"/>
                <a:cs typeface="Times New Roman"/>
              </a:rPr>
              <a:t>o </a:t>
            </a:r>
            <a:r>
              <a:rPr lang="fr-CA" dirty="0" smtClean="0">
                <a:latin typeface="Times New Roman"/>
                <a:cs typeface="Times New Roman"/>
              </a:rPr>
              <a:t> 24)</a:t>
            </a:r>
            <a:endParaRPr lang="fr-CA" i="1" dirty="0" smtClean="0">
              <a:latin typeface="Times New Roman"/>
              <a:cs typeface="Times New Roman"/>
            </a:endParaRPr>
          </a:p>
          <a:p>
            <a:pPr marL="1143000" indent="-1143000">
              <a:lnSpc>
                <a:spcPct val="120000"/>
              </a:lnSpc>
              <a:spcBef>
                <a:spcPts val="0"/>
              </a:spcBef>
            </a:pPr>
            <a:endParaRPr lang="fr-CA" sz="1600" dirty="0" smtClean="0">
              <a:latin typeface="Times New Roman"/>
              <a:cs typeface="Times New Roman"/>
            </a:endParaRPr>
          </a:p>
          <a:p>
            <a:pPr marL="1143000" indent="-1143000">
              <a:lnSpc>
                <a:spcPct val="120000"/>
              </a:lnSpc>
              <a:spcBef>
                <a:spcPts val="0"/>
              </a:spcBef>
            </a:pPr>
            <a:r>
              <a:rPr lang="fr-CA" sz="1600" dirty="0" smtClean="0">
                <a:latin typeface="Times New Roman"/>
                <a:cs typeface="Times New Roman"/>
              </a:rPr>
              <a:t>- Première convention sur les discriminations</a:t>
            </a:r>
          </a:p>
          <a:p>
            <a:pPr marL="1143000" indent="-1143000">
              <a:lnSpc>
                <a:spcPct val="120000"/>
              </a:lnSpc>
              <a:spcBef>
                <a:spcPts val="0"/>
              </a:spcBef>
            </a:pPr>
            <a:r>
              <a:rPr lang="fr-CA" sz="1600" dirty="0" smtClean="0">
                <a:latin typeface="Times New Roman"/>
                <a:cs typeface="Times New Roman"/>
              </a:rPr>
              <a:t>- Définition de la discrimination raciale (art. 1)</a:t>
            </a:r>
          </a:p>
          <a:p>
            <a:pPr>
              <a:buFontTx/>
              <a:buChar char="-"/>
            </a:pPr>
            <a:r>
              <a:rPr lang="fr-CA" sz="1600" dirty="0" smtClean="0">
                <a:latin typeface="Times New Roman"/>
                <a:cs typeface="Times New Roman"/>
              </a:rPr>
              <a:t> Clause importante et controversée : article 4, et en particulier l’« interdiction des </a:t>
            </a:r>
            <a:r>
              <a:rPr lang="fr-FR" sz="1600" dirty="0" smtClean="0">
                <a:latin typeface="Times New Roman"/>
                <a:cs typeface="Times New Roman"/>
              </a:rPr>
              <a:t>organisations ainsi que les activités de propagande organisée</a:t>
            </a:r>
            <a:r>
              <a:rPr lang="fr-CA" sz="1600" i="1" dirty="0" smtClean="0">
                <a:latin typeface="Times New Roman"/>
                <a:cs typeface="Times New Roman"/>
              </a:rPr>
              <a:t> </a:t>
            </a:r>
            <a:r>
              <a:rPr lang="fr-CA" sz="1600" dirty="0" smtClean="0">
                <a:latin typeface="Times New Roman"/>
                <a:cs typeface="Times New Roman"/>
              </a:rPr>
              <a:t>(art 4 b)</a:t>
            </a:r>
          </a:p>
          <a:p>
            <a:pPr>
              <a:buFontTx/>
              <a:buChar char="-"/>
            </a:pPr>
            <a:endParaRPr lang="fr-CA" i="1" dirty="0" smtClean="0">
              <a:latin typeface="Times New Roman"/>
              <a:cs typeface="Times New Roman"/>
            </a:endParaRPr>
          </a:p>
          <a:p>
            <a:pPr marL="1143000" indent="-1143000">
              <a:lnSpc>
                <a:spcPct val="120000"/>
              </a:lnSpc>
            </a:pPr>
            <a:r>
              <a:rPr lang="fr-CA" b="1" dirty="0" smtClean="0">
                <a:latin typeface="Times New Roman"/>
                <a:cs typeface="Times New Roman"/>
              </a:rPr>
              <a:t> 2) La </a:t>
            </a:r>
            <a:r>
              <a:rPr lang="fr-CA" b="1" i="1" dirty="0" smtClean="0">
                <a:latin typeface="Times New Roman"/>
                <a:cs typeface="Times New Roman"/>
              </a:rPr>
              <a:t>Convention sur l’élimination de toutes les formes de discrimination à l’égard des femmes</a:t>
            </a:r>
            <a:r>
              <a:rPr lang="fr-CA" dirty="0" smtClean="0">
                <a:latin typeface="Times New Roman"/>
                <a:cs typeface="Times New Roman"/>
              </a:rPr>
              <a:t> ((Document n</a:t>
            </a:r>
            <a:r>
              <a:rPr lang="fr-CA" baseline="30000" dirty="0" smtClean="0">
                <a:latin typeface="Times New Roman"/>
                <a:cs typeface="Times New Roman"/>
              </a:rPr>
              <a:t>o </a:t>
            </a:r>
            <a:r>
              <a:rPr lang="fr-CA" dirty="0" smtClean="0">
                <a:latin typeface="Times New Roman"/>
                <a:cs typeface="Times New Roman"/>
              </a:rPr>
              <a:t> 22)</a:t>
            </a:r>
          </a:p>
          <a:p>
            <a:pPr marL="1143000" indent="-1143000">
              <a:lnSpc>
                <a:spcPct val="120000"/>
              </a:lnSpc>
              <a:spcBef>
                <a:spcPts val="0"/>
              </a:spcBef>
            </a:pPr>
            <a:r>
              <a:rPr lang="fr-CA" dirty="0" smtClean="0">
                <a:latin typeface="Times New Roman"/>
                <a:cs typeface="Times New Roman"/>
              </a:rPr>
              <a:t>- Définition de la discrimination à l’égard des femmes : (art. 1)</a:t>
            </a:r>
          </a:p>
          <a:p>
            <a:pPr>
              <a:buFontTx/>
              <a:buChar char="-"/>
            </a:pPr>
            <a:r>
              <a:rPr lang="fr-CA" dirty="0" smtClean="0">
                <a:latin typeface="Times New Roman"/>
                <a:cs typeface="Times New Roman"/>
              </a:rPr>
              <a:t> Clause innovatrice et controversée : </a:t>
            </a:r>
            <a:r>
              <a:rPr lang="fr-FR" sz="1600" dirty="0" smtClean="0">
                <a:latin typeface="Times New Roman"/>
                <a:cs typeface="Times New Roman"/>
              </a:rPr>
              <a:t>Article </a:t>
            </a:r>
            <a:r>
              <a:rPr lang="fr-FR" sz="1600" dirty="0" smtClean="0">
                <a:latin typeface="Times New Roman"/>
                <a:cs typeface="Times New Roman"/>
              </a:rPr>
              <a:t>4 </a:t>
            </a:r>
            <a:r>
              <a:rPr lang="fr-FR" sz="1600" dirty="0" smtClean="0">
                <a:latin typeface="Times New Roman"/>
                <a:cs typeface="Times New Roman"/>
              </a:rPr>
              <a:t>§ 1 </a:t>
            </a:r>
            <a:endParaRPr lang="fr-FR" sz="1600" dirty="0" smtClean="0">
              <a:latin typeface="Times New Roman"/>
              <a:cs typeface="Times New Roman"/>
            </a:endParaRPr>
          </a:p>
          <a:p>
            <a:r>
              <a:rPr lang="fr-FR" sz="1600" dirty="0" smtClean="0">
                <a:latin typeface="Times New Roman"/>
                <a:cs typeface="Times New Roman"/>
              </a:rPr>
              <a:t>Article 4</a:t>
            </a:r>
            <a:r>
              <a:rPr lang="fr-FR" sz="1600" dirty="0" smtClean="0">
                <a:latin typeface="Times New Roman"/>
                <a:cs typeface="Times New Roman"/>
              </a:rPr>
              <a:t> §1</a:t>
            </a:r>
            <a:r>
              <a:rPr lang="fr-FR" sz="1600" dirty="0" smtClean="0">
                <a:latin typeface="Times New Roman"/>
                <a:cs typeface="Times New Roman"/>
              </a:rPr>
              <a:t>.  L’adoption par les États parties de mesures temporaires spéciale visant à accélérer l’instauration d’une égalité de fait entre les hommes et les femmes n’est pas considéré comme un acte de discrimination tel qu’il est défini dans la présente Convention, mais ne doit en aucune façon avoir pour conséquence le main ien de normes inégales ou distinctes; ces mesures doivent être abrogées dès que les objectifs en matière d’égalité de chances et de traitement ont été atteints.</a:t>
            </a:r>
            <a:endParaRPr lang="fr-CA" sz="1600" dirty="0" smtClean="0">
              <a:latin typeface="Times New Roman"/>
              <a:cs typeface="Times New Roman"/>
            </a:endParaRPr>
          </a:p>
          <a:p>
            <a:pPr marL="1143000" indent="-1143000">
              <a:lnSpc>
                <a:spcPct val="120000"/>
              </a:lnSpc>
              <a:spcBef>
                <a:spcPts val="0"/>
              </a:spcBef>
              <a:buFontTx/>
              <a:buChar char="-"/>
            </a:pPr>
            <a:endParaRPr lang="fr-CA" dirty="0" smtClean="0">
              <a:latin typeface="Times New Roman"/>
              <a:cs typeface="Times New Roman"/>
            </a:endParaRPr>
          </a:p>
          <a:p>
            <a:pPr marL="1143000" indent="-1143000">
              <a:lnSpc>
                <a:spcPct val="120000"/>
              </a:lnSpc>
              <a:spcBef>
                <a:spcPts val="0"/>
              </a:spcBef>
              <a:buNone/>
            </a:pPr>
            <a:endParaRPr lang="fr-CA" dirty="0" smtClean="0">
              <a:latin typeface="Times New Roman"/>
              <a:cs typeface="Times New Roman"/>
            </a:endParaRPr>
          </a:p>
          <a:p>
            <a:pPr marL="1143000" indent="-1143000">
              <a:lnSpc>
                <a:spcPct val="120000"/>
              </a:lnSpc>
              <a:spcBef>
                <a:spcPts val="0"/>
              </a:spcBef>
              <a:buNone/>
            </a:pPr>
            <a:r>
              <a:rPr lang="fr-CA" dirty="0" smtClean="0">
                <a:latin typeface="Times New Roman"/>
                <a:cs typeface="Times New Roman"/>
              </a:rPr>
              <a:t>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7751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CA" sz="1778" b="1" dirty="0" smtClean="0">
                <a:latin typeface="Times New Roman"/>
                <a:cs typeface="Times New Roman"/>
              </a:rPr>
              <a:t>Les </a:t>
            </a:r>
            <a:r>
              <a:rPr lang="fr-CA" sz="1778" b="1" i="1" dirty="0" smtClean="0">
                <a:latin typeface="Times New Roman"/>
                <a:cs typeface="Times New Roman"/>
              </a:rPr>
              <a:t>Pactes internationaux </a:t>
            </a:r>
            <a:r>
              <a:rPr lang="fr-CA" sz="1778" b="1" dirty="0" smtClean="0">
                <a:latin typeface="Times New Roman"/>
                <a:cs typeface="Times New Roman"/>
              </a:rPr>
              <a:t>et les autres instruments relatifs aux droits fondamentaux</a:t>
            </a:r>
            <a:r>
              <a:rPr lang="fr-CA" sz="2800" dirty="0" smtClean="0">
                <a:latin typeface="Times New Roman"/>
                <a:cs typeface="Times New Roman"/>
              </a:rPr>
              <a:t> </a:t>
            </a:r>
            <a:r>
              <a:rPr lang="fr-CA" dirty="0" smtClean="0">
                <a:latin typeface="Times New Roman"/>
                <a:cs typeface="Times New Roman"/>
              </a:rPr>
              <a:t/>
            </a:r>
            <a:br>
              <a:rPr lang="fr-CA" dirty="0" smtClean="0">
                <a:latin typeface="Times New Roman"/>
                <a:cs typeface="Times New Roman"/>
              </a:rPr>
            </a:br>
            <a:endParaRPr lang="fr-FR" dirty="0">
              <a:solidFill>
                <a:srgbClr val="002060"/>
              </a:solidFill>
            </a:endParaRPr>
          </a:p>
        </p:txBody>
      </p:sp>
      <p:sp>
        <p:nvSpPr>
          <p:cNvPr id="3" name="Espace réservé du contenu 2"/>
          <p:cNvSpPr>
            <a:spLocks noGrp="1"/>
          </p:cNvSpPr>
          <p:nvPr>
            <p:ph sz="quarter" idx="1"/>
          </p:nvPr>
        </p:nvSpPr>
        <p:spPr>
          <a:xfrm>
            <a:off x="304800" y="1219200"/>
            <a:ext cx="8534400" cy="4937760"/>
          </a:xfrm>
        </p:spPr>
        <p:txBody>
          <a:bodyPr>
            <a:normAutofit/>
          </a:bodyPr>
          <a:lstStyle/>
          <a:p>
            <a:pPr>
              <a:lnSpc>
                <a:spcPct val="120000"/>
              </a:lnSpc>
            </a:pPr>
            <a:r>
              <a:rPr lang="fr-CA" sz="1800" b="1" dirty="0" smtClean="0">
                <a:latin typeface="Times New Roman"/>
                <a:cs typeface="Times New Roman"/>
              </a:rPr>
              <a:t>II- Les autres traités de l’ONU en matière de droits fondamentaux (suite)</a:t>
            </a:r>
          </a:p>
          <a:p>
            <a:pPr marL="1143000" indent="-1143000">
              <a:lnSpc>
                <a:spcPct val="120000"/>
              </a:lnSpc>
              <a:spcBef>
                <a:spcPts val="0"/>
              </a:spcBef>
              <a:buNone/>
            </a:pPr>
            <a:endParaRPr lang="fr-CA" sz="1800" dirty="0" smtClean="0">
              <a:latin typeface="Times New Roman"/>
              <a:cs typeface="Times New Roman"/>
            </a:endParaRPr>
          </a:p>
          <a:p>
            <a:pPr marL="1143000" indent="-1143000">
              <a:lnSpc>
                <a:spcPct val="120000"/>
              </a:lnSpc>
              <a:spcBef>
                <a:spcPts val="0"/>
              </a:spcBef>
              <a:buNone/>
            </a:pPr>
            <a:r>
              <a:rPr lang="fr-CA" sz="1800" dirty="0" smtClean="0">
                <a:latin typeface="Times New Roman"/>
                <a:cs typeface="Times New Roman"/>
              </a:rPr>
              <a:t>      B- La </a:t>
            </a:r>
            <a:r>
              <a:rPr lang="fr-CA" sz="1800" i="1" dirty="0" smtClean="0">
                <a:latin typeface="Times New Roman"/>
                <a:cs typeface="Times New Roman"/>
              </a:rPr>
              <a:t>Convention relative aux droits de l’enfant</a:t>
            </a:r>
            <a:r>
              <a:rPr lang="fr-CA" sz="1800" dirty="0" smtClean="0">
                <a:latin typeface="Times New Roman"/>
                <a:cs typeface="Times New Roman"/>
              </a:rPr>
              <a:t> et la </a:t>
            </a:r>
            <a:r>
              <a:rPr lang="fr-CA" sz="1800" i="1" dirty="0" smtClean="0">
                <a:latin typeface="Times New Roman"/>
                <a:cs typeface="Times New Roman"/>
              </a:rPr>
              <a:t>Convention relative aux droits de personnes handicapées</a:t>
            </a:r>
            <a:endParaRPr lang="fr-CA" sz="1800" dirty="0" smtClean="0">
              <a:latin typeface="Times New Roman"/>
              <a:cs typeface="Times New Roman"/>
            </a:endParaRPr>
          </a:p>
          <a:p>
            <a:pPr>
              <a:lnSpc>
                <a:spcPct val="120000"/>
              </a:lnSpc>
              <a:spcBef>
                <a:spcPts val="0"/>
              </a:spcBef>
              <a:buNone/>
            </a:pPr>
            <a:r>
              <a:rPr lang="fr-CA" sz="1800" b="1" dirty="0" smtClean="0">
                <a:latin typeface="Times New Roman"/>
                <a:cs typeface="Times New Roman"/>
              </a:rPr>
              <a:t>          1) La </a:t>
            </a:r>
            <a:r>
              <a:rPr lang="fr-CA" sz="1800" b="1" i="1" dirty="0" smtClean="0">
                <a:latin typeface="Times New Roman"/>
                <a:cs typeface="Times New Roman"/>
              </a:rPr>
              <a:t>Convention relative aux droits de l’enfant </a:t>
            </a:r>
            <a:r>
              <a:rPr lang="fr-CA" sz="1800" dirty="0" smtClean="0">
                <a:latin typeface="Times New Roman"/>
                <a:cs typeface="Times New Roman"/>
              </a:rPr>
              <a:t>(Document n</a:t>
            </a:r>
            <a:r>
              <a:rPr lang="fr-CA" sz="1800" baseline="30000" dirty="0" smtClean="0">
                <a:latin typeface="Times New Roman"/>
                <a:cs typeface="Times New Roman"/>
              </a:rPr>
              <a:t>o </a:t>
            </a:r>
            <a:r>
              <a:rPr lang="fr-CA" sz="1800" dirty="0" smtClean="0">
                <a:latin typeface="Times New Roman"/>
                <a:cs typeface="Times New Roman"/>
              </a:rPr>
              <a:t> 24)</a:t>
            </a:r>
            <a:endParaRPr lang="fr-CA" sz="1800" i="1" dirty="0" smtClean="0">
              <a:latin typeface="Times New Roman"/>
              <a:cs typeface="Times New Roman"/>
            </a:endParaRPr>
          </a:p>
          <a:p>
            <a:pPr>
              <a:lnSpc>
                <a:spcPct val="120000"/>
              </a:lnSpc>
              <a:spcBef>
                <a:spcPts val="0"/>
              </a:spcBef>
              <a:buNone/>
            </a:pPr>
            <a:r>
              <a:rPr lang="fr-CA" sz="1800" dirty="0" smtClean="0">
                <a:latin typeface="Times New Roman"/>
                <a:cs typeface="Times New Roman"/>
              </a:rPr>
              <a:t>- Ratification </a:t>
            </a:r>
            <a:r>
              <a:rPr lang="fr-CA" sz="1800" dirty="0" smtClean="0">
                <a:latin typeface="Times New Roman"/>
                <a:cs typeface="Times New Roman"/>
              </a:rPr>
              <a:t>quasi-universelle de la convention : Etats-Unis d’Amérique et soudan du Sud</a:t>
            </a:r>
            <a:endParaRPr lang="fr-CA" sz="1800" dirty="0" smtClean="0">
              <a:latin typeface="Times New Roman"/>
              <a:cs typeface="Times New Roman"/>
            </a:endParaRPr>
          </a:p>
          <a:p>
            <a:pPr>
              <a:lnSpc>
                <a:spcPct val="120000"/>
              </a:lnSpc>
              <a:spcBef>
                <a:spcPts val="0"/>
              </a:spcBef>
              <a:buNone/>
            </a:pPr>
            <a:r>
              <a:rPr lang="fr-CA" sz="1800" dirty="0" smtClean="0">
                <a:latin typeface="Times New Roman"/>
                <a:cs typeface="Times New Roman"/>
              </a:rPr>
              <a:t>- Clauses </a:t>
            </a:r>
            <a:r>
              <a:rPr lang="fr-CA" sz="1800" dirty="0" smtClean="0">
                <a:latin typeface="Times New Roman"/>
                <a:cs typeface="Times New Roman"/>
              </a:rPr>
              <a:t>sur les enfants soldats</a:t>
            </a:r>
            <a:endParaRPr lang="fr-CA" sz="1800" dirty="0" smtClean="0">
              <a:latin typeface="Times New Roman"/>
              <a:cs typeface="Times New Roman"/>
            </a:endParaRPr>
          </a:p>
          <a:p>
            <a:pPr>
              <a:lnSpc>
                <a:spcPct val="120000"/>
              </a:lnSpc>
              <a:spcBef>
                <a:spcPts val="0"/>
              </a:spcBef>
              <a:buNone/>
            </a:pPr>
            <a:r>
              <a:rPr lang="fr-CA" sz="1800" dirty="0" smtClean="0">
                <a:latin typeface="Times New Roman"/>
                <a:cs typeface="Times New Roman"/>
              </a:rPr>
              <a:t>- Clauses </a:t>
            </a:r>
            <a:r>
              <a:rPr lang="fr-CA" sz="1800" dirty="0" smtClean="0">
                <a:latin typeface="Times New Roman"/>
                <a:cs typeface="Times New Roman"/>
              </a:rPr>
              <a:t>sur la peine de mort et la peine à </a:t>
            </a:r>
            <a:r>
              <a:rPr lang="fr-CA" sz="1800" dirty="0" smtClean="0">
                <a:latin typeface="Times New Roman"/>
                <a:cs typeface="Times New Roman"/>
              </a:rPr>
              <a:t>perpétuité</a:t>
            </a:r>
          </a:p>
          <a:p>
            <a:pPr>
              <a:lnSpc>
                <a:spcPct val="120000"/>
              </a:lnSpc>
              <a:spcBef>
                <a:spcPts val="0"/>
              </a:spcBef>
              <a:buNone/>
            </a:pPr>
            <a:r>
              <a:rPr lang="fr-CA" sz="1800" dirty="0" smtClean="0">
                <a:latin typeface="Times New Roman"/>
                <a:cs typeface="Times New Roman"/>
              </a:rPr>
              <a:t>- Voir également les deux protocoles facultatifs à la convention</a:t>
            </a:r>
            <a:endParaRPr lang="fr-CA" sz="1800" dirty="0" smtClean="0">
              <a:latin typeface="Times New Roman"/>
              <a:cs typeface="Times New Roman"/>
            </a:endParaRPr>
          </a:p>
          <a:p>
            <a:pPr>
              <a:lnSpc>
                <a:spcPct val="120000"/>
              </a:lnSpc>
              <a:spcBef>
                <a:spcPts val="0"/>
              </a:spcBef>
              <a:buFontTx/>
              <a:buChar char="-"/>
            </a:pPr>
            <a:endParaRPr lang="fr-CA" sz="1800" dirty="0" smtClean="0">
              <a:latin typeface="Times New Roman"/>
              <a:cs typeface="Times New Roman"/>
            </a:endParaRPr>
          </a:p>
          <a:p>
            <a:pPr>
              <a:lnSpc>
                <a:spcPct val="120000"/>
              </a:lnSpc>
              <a:spcBef>
                <a:spcPts val="0"/>
              </a:spcBef>
              <a:buNone/>
            </a:pPr>
            <a:r>
              <a:rPr lang="fr-CA" sz="1800" dirty="0" smtClean="0">
                <a:latin typeface="Times New Roman"/>
                <a:cs typeface="Times New Roman"/>
              </a:rPr>
              <a:t>          2) La </a:t>
            </a:r>
            <a:r>
              <a:rPr lang="fr-CA" sz="1800" i="1" dirty="0" smtClean="0">
                <a:latin typeface="Times New Roman"/>
                <a:cs typeface="Times New Roman"/>
              </a:rPr>
              <a:t>Convention relative aux droits de personnes handicapées </a:t>
            </a:r>
            <a:r>
              <a:rPr lang="fr-CA" sz="1800" dirty="0" smtClean="0">
                <a:latin typeface="Times New Roman"/>
                <a:cs typeface="Times New Roman"/>
              </a:rPr>
              <a:t>(Document n</a:t>
            </a:r>
            <a:r>
              <a:rPr lang="fr-CA" sz="1800" baseline="30000" dirty="0" smtClean="0">
                <a:latin typeface="Times New Roman"/>
                <a:cs typeface="Times New Roman"/>
              </a:rPr>
              <a:t>o </a:t>
            </a:r>
            <a:r>
              <a:rPr lang="fr-CA" sz="1800" dirty="0" smtClean="0">
                <a:latin typeface="Times New Roman"/>
                <a:cs typeface="Times New Roman"/>
              </a:rPr>
              <a:t> 29)</a:t>
            </a:r>
            <a:endParaRPr lang="fr-CA" sz="1800" i="1" dirty="0" smtClean="0">
              <a:latin typeface="Times New Roman"/>
              <a:cs typeface="Times New Roman"/>
            </a:endParaRPr>
          </a:p>
          <a:p>
            <a:pPr lvl="0">
              <a:lnSpc>
                <a:spcPct val="120000"/>
              </a:lnSpc>
              <a:spcBef>
                <a:spcPts val="0"/>
              </a:spcBef>
              <a:buNone/>
            </a:pPr>
            <a:endParaRPr lang="fr-CA" sz="1800" dirty="0" smtClean="0">
              <a:latin typeface="Times New Roman"/>
              <a:cs typeface="Times New Roman"/>
            </a:endParaRPr>
          </a:p>
          <a:p>
            <a:pPr>
              <a:buNone/>
            </a:pPr>
            <a:r>
              <a:rPr lang="fr-CA" sz="1800" dirty="0" smtClean="0">
                <a:latin typeface="Times New Roman"/>
                <a:cs typeface="Times New Roman"/>
              </a:rPr>
              <a:t>- La dernière-née des conventions relatives aux droits fondamentaux de l’ONU</a:t>
            </a:r>
          </a:p>
          <a:p>
            <a:pPr>
              <a:buNone/>
            </a:pPr>
            <a:r>
              <a:rPr lang="fr-CA" sz="1800" dirty="0" smtClean="0">
                <a:latin typeface="Times New Roman"/>
                <a:cs typeface="Times New Roman"/>
              </a:rPr>
              <a:t>- Définition de « discrimination fondée sur le handicap » et autres dispositions</a:t>
            </a:r>
          </a:p>
          <a:p>
            <a:pPr>
              <a:buNone/>
            </a:pPr>
            <a:endParaRPr lang="fr-CA" sz="1800" dirty="0" smtClean="0">
              <a:latin typeface="Times New Roman"/>
              <a:cs typeface="Times New Roman"/>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1</a:t>
            </a:r>
            <a:r>
              <a:rPr lang="fr-BE" sz="1100" dirty="0" smtClean="0"/>
              <a:t>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60075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457200"/>
          </a:xfrm>
        </p:spPr>
        <p:txBody>
          <a:bodyPr>
            <a:normAutofit/>
          </a:bodyPr>
          <a:lstStyle/>
          <a:p>
            <a:pPr algn="ctr">
              <a:lnSpc>
                <a:spcPct val="120000"/>
              </a:lnSpc>
            </a:pPr>
            <a:r>
              <a:rPr lang="fr-CA" sz="1800" b="1" dirty="0" smtClean="0"/>
              <a:t>Cours no 2 : L’examen périodique universel et les autres mécanismes de</a:t>
            </a:r>
            <a:endParaRPr lang="fr-CA" sz="1800" dirty="0" smtClean="0"/>
          </a:p>
        </p:txBody>
      </p:sp>
      <p:sp>
        <p:nvSpPr>
          <p:cNvPr id="3" name="Espace réservé du contenu 2"/>
          <p:cNvSpPr>
            <a:spLocks noGrp="1"/>
          </p:cNvSpPr>
          <p:nvPr>
            <p:ph sz="quarter" idx="1"/>
          </p:nvPr>
        </p:nvSpPr>
        <p:spPr>
          <a:xfrm>
            <a:off x="457200" y="990600"/>
            <a:ext cx="8229600" cy="5334000"/>
          </a:xfrm>
        </p:spPr>
        <p:txBody>
          <a:bodyPr>
            <a:noAutofit/>
          </a:bodyPr>
          <a:lstStyle/>
          <a:p>
            <a:pPr>
              <a:buNone/>
            </a:pPr>
            <a:r>
              <a:rPr lang="fr-CA" sz="1200" dirty="0" smtClean="0"/>
              <a:t> </a:t>
            </a:r>
            <a:r>
              <a:rPr lang="fr-CA" sz="1200" b="1" dirty="0" smtClean="0"/>
              <a:t>I-	L’examen périodique universel, le procédé des plaintes et les procédures spéciales</a:t>
            </a:r>
            <a:endParaRPr lang="fr-CA" sz="1200" dirty="0" smtClean="0"/>
          </a:p>
          <a:p>
            <a:pPr>
              <a:buNone/>
            </a:pPr>
            <a:r>
              <a:rPr lang="fr-CA" sz="1200" b="1" dirty="0" smtClean="0"/>
              <a:t>      A- L’examen périodique universel</a:t>
            </a:r>
            <a:endParaRPr lang="fr-CA" sz="1200" dirty="0" smtClean="0"/>
          </a:p>
          <a:p>
            <a:pPr>
              <a:buNone/>
            </a:pPr>
            <a:r>
              <a:rPr lang="fr-CA" sz="1200" dirty="0" smtClean="0"/>
              <a:t>	   1) Les principes et modalités de l’examen</a:t>
            </a:r>
            <a:br>
              <a:rPr lang="fr-CA" sz="1200" dirty="0" smtClean="0"/>
            </a:br>
            <a:r>
              <a:rPr lang="fr-CA" sz="1200" dirty="0" smtClean="0"/>
              <a:t>  2) L’examen et le suivi de l’examen</a:t>
            </a:r>
          </a:p>
          <a:p>
            <a:pPr>
              <a:buNone/>
            </a:pPr>
            <a:r>
              <a:rPr lang="fr-CA" sz="1200" b="1" dirty="0" smtClean="0"/>
              <a:t>      B- Le procédé des plaintes et les procédures spéciales </a:t>
            </a:r>
            <a:endParaRPr lang="fr-CA" sz="1200" dirty="0" smtClean="0"/>
          </a:p>
          <a:p>
            <a:pPr>
              <a:buNone/>
            </a:pPr>
            <a:r>
              <a:rPr lang="fr-CA" sz="1200" dirty="0" smtClean="0"/>
              <a:t>	   1) Le procédé des plaintes</a:t>
            </a:r>
          </a:p>
          <a:p>
            <a:pPr>
              <a:buNone/>
            </a:pPr>
            <a:r>
              <a:rPr lang="fr-CA" sz="1200" dirty="0" smtClean="0"/>
              <a:t>	   2) Les procédures spéciales</a:t>
            </a:r>
            <a:endParaRPr lang="fr-CA" sz="1200" i="1" dirty="0" smtClean="0"/>
          </a:p>
          <a:p>
            <a:pPr>
              <a:buNone/>
            </a:pPr>
            <a:r>
              <a:rPr lang="fr-CA" sz="1200" b="1" dirty="0" smtClean="0"/>
              <a:t>II-	Les autres mécanismes de l’ONU</a:t>
            </a:r>
            <a:endParaRPr lang="fr-CA" sz="1200" dirty="0" smtClean="0"/>
          </a:p>
          <a:p>
            <a:pPr>
              <a:buNone/>
            </a:pPr>
            <a:r>
              <a:rPr lang="fr-CA" sz="1200" b="1" dirty="0" smtClean="0"/>
              <a:t>      A- Les rapports, les enquêtes et les visites</a:t>
            </a:r>
            <a:endParaRPr lang="fr-CA" sz="1200" dirty="0" smtClean="0"/>
          </a:p>
          <a:p>
            <a:pPr>
              <a:buNone/>
            </a:pPr>
            <a:r>
              <a:rPr lang="fr-CA" sz="1200" b="1" i="1" dirty="0" smtClean="0"/>
              <a:t>	    </a:t>
            </a:r>
            <a:r>
              <a:rPr lang="fr-CA" sz="1200" dirty="0" smtClean="0"/>
              <a:t>1) Les rapports</a:t>
            </a:r>
            <a:r>
              <a:rPr lang="fr-CA" sz="1200" i="1" dirty="0" smtClean="0"/>
              <a:t/>
            </a:r>
            <a:br>
              <a:rPr lang="fr-CA" sz="1200" i="1" dirty="0" smtClean="0"/>
            </a:br>
            <a:r>
              <a:rPr lang="fr-CA" sz="1200" i="1" dirty="0" smtClean="0"/>
              <a:t>    </a:t>
            </a:r>
            <a:r>
              <a:rPr lang="fr-CA" sz="1200" dirty="0" smtClean="0"/>
              <a:t>2) Les enquêtes et les visites </a:t>
            </a:r>
          </a:p>
          <a:p>
            <a:pPr>
              <a:buNone/>
            </a:pPr>
            <a:r>
              <a:rPr lang="fr-CA" sz="1200" b="1" dirty="0" smtClean="0"/>
              <a:t>	B- Les communications individuelles et interétatiques</a:t>
            </a:r>
            <a:endParaRPr lang="fr-CA" sz="1200" dirty="0" smtClean="0"/>
          </a:p>
          <a:p>
            <a:pPr>
              <a:buNone/>
            </a:pPr>
            <a:r>
              <a:rPr lang="fr-CA" sz="1200" b="1" dirty="0" smtClean="0"/>
              <a:t>	    </a:t>
            </a:r>
            <a:r>
              <a:rPr lang="fr-CA" sz="1200" dirty="0" smtClean="0"/>
              <a:t>1) Les communications individuelles</a:t>
            </a:r>
            <a:r>
              <a:rPr lang="fr-CA" sz="1200" i="1" dirty="0" smtClean="0"/>
              <a:t> </a:t>
            </a:r>
            <a:br>
              <a:rPr lang="fr-CA" sz="1200" i="1" dirty="0" smtClean="0"/>
            </a:br>
            <a:r>
              <a:rPr lang="fr-CA" sz="1200" i="1" dirty="0" smtClean="0"/>
              <a:t>    </a:t>
            </a:r>
            <a:r>
              <a:rPr lang="fr-CA" sz="1200" dirty="0" smtClean="0"/>
              <a:t>2) Les communications interétatiques</a:t>
            </a:r>
          </a:p>
          <a:p>
            <a:pPr algn="ctr">
              <a:buNone/>
            </a:pPr>
            <a:r>
              <a:rPr lang="fr-CA" sz="1200" b="1" dirty="0" smtClean="0"/>
              <a:t>PROGRAMME DE LECTURES</a:t>
            </a:r>
            <a:endParaRPr lang="fr-CA" sz="1200" dirty="0" smtClean="0"/>
          </a:p>
          <a:p>
            <a:pPr>
              <a:buNone/>
            </a:pPr>
            <a:r>
              <a:rPr lang="fr-FR" sz="1000" i="1" dirty="0" smtClean="0"/>
              <a:t>Lectures obligatoires</a:t>
            </a:r>
            <a:r>
              <a:rPr lang="fr-FR" sz="1000" dirty="0" smtClean="0"/>
              <a:t> : </a:t>
            </a:r>
            <a:br>
              <a:rPr lang="fr-FR" sz="1000" dirty="0" smtClean="0"/>
            </a:br>
            <a:r>
              <a:rPr lang="fr-FR" sz="1000" dirty="0" smtClean="0"/>
              <a:t>Document n</a:t>
            </a:r>
            <a:r>
              <a:rPr lang="fr-FR" sz="1000" baseline="30000" dirty="0" smtClean="0"/>
              <a:t>o </a:t>
            </a:r>
            <a:r>
              <a:rPr lang="fr-FR" sz="1000" dirty="0" smtClean="0"/>
              <a:t>40  : </a:t>
            </a:r>
            <a:r>
              <a:rPr lang="fr-FR" sz="1000" b="1" u="sng" dirty="0" smtClean="0">
                <a:hlinkClick r:id="rId2"/>
              </a:rPr>
              <a:t>Résolution 60/251 de l’Assemblée générale des Nations Unies</a:t>
            </a:r>
            <a:r>
              <a:rPr lang="fr-CA" sz="1000" b="1" u="sng" dirty="0" smtClean="0"/>
              <a:t/>
            </a:r>
            <a:br>
              <a:rPr lang="fr-CA" sz="1000" b="1" u="sng" dirty="0" smtClean="0"/>
            </a:br>
            <a:r>
              <a:rPr lang="fr-FR" sz="1000" dirty="0" smtClean="0"/>
              <a:t>Document n</a:t>
            </a:r>
            <a:r>
              <a:rPr lang="fr-FR" sz="1000" baseline="30000" dirty="0" smtClean="0"/>
              <a:t>o </a:t>
            </a:r>
            <a:r>
              <a:rPr lang="fr-FR" sz="1000" dirty="0" smtClean="0"/>
              <a:t>41:   </a:t>
            </a:r>
            <a:r>
              <a:rPr lang="fr-FR" sz="1000" b="1" u="sng" dirty="0" smtClean="0">
                <a:hlinkClick r:id="rId3"/>
              </a:rPr>
              <a:t>Résolution 5/1 du Conseil des droits de l’homme</a:t>
            </a:r>
            <a:r>
              <a:rPr lang="fr-FR" sz="1000" dirty="0" smtClean="0"/>
              <a:t>, art 1 à 38</a:t>
            </a:r>
            <a:r>
              <a:rPr lang="fr-CA" sz="1000" dirty="0" smtClean="0"/>
              <a:t/>
            </a:r>
            <a:br>
              <a:rPr lang="fr-CA" sz="1000" dirty="0" smtClean="0"/>
            </a:br>
            <a:r>
              <a:rPr lang="fr-FR" sz="1000" dirty="0" smtClean="0"/>
              <a:t>Document n</a:t>
            </a:r>
            <a:r>
              <a:rPr lang="fr-FR" sz="1000" baseline="30000" dirty="0" smtClean="0"/>
              <a:t>o </a:t>
            </a:r>
            <a:r>
              <a:rPr lang="fr-FR" sz="1000" dirty="0" smtClean="0"/>
              <a:t>4 :    </a:t>
            </a:r>
            <a:r>
              <a:rPr lang="fr-FR" sz="1000" b="1" i="1" u="sng" dirty="0" smtClean="0">
                <a:hlinkClick r:id="rId4"/>
              </a:rPr>
              <a:t>Protocole facultatif au Pacte sur les droits civils</a:t>
            </a:r>
            <a:r>
              <a:rPr lang="fr-FR" sz="1000" i="1" dirty="0" smtClean="0"/>
              <a:t> </a:t>
            </a:r>
            <a:endParaRPr lang="fr-CA" sz="1000" dirty="0" smtClean="0"/>
          </a:p>
          <a:p>
            <a:pPr>
              <a:buNone/>
            </a:pPr>
            <a:r>
              <a:rPr lang="fr-FR" sz="1000" i="1" dirty="0" smtClean="0"/>
              <a:t>Lectures optionnelles </a:t>
            </a:r>
            <a:r>
              <a:rPr lang="fr-FR" sz="1000" dirty="0" smtClean="0"/>
              <a:t>:</a:t>
            </a:r>
            <a:br>
              <a:rPr lang="fr-FR" sz="1000" dirty="0" smtClean="0"/>
            </a:br>
            <a:r>
              <a:rPr lang="fr-FR" sz="1000" dirty="0" smtClean="0"/>
              <a:t>Document n</a:t>
            </a:r>
            <a:r>
              <a:rPr lang="fr-FR" sz="1000" baseline="30000" dirty="0" smtClean="0"/>
              <a:t>o </a:t>
            </a:r>
            <a:r>
              <a:rPr lang="fr-FR" sz="1000" dirty="0" smtClean="0"/>
              <a:t>12:</a:t>
            </a:r>
            <a:r>
              <a:rPr lang="fr-FR" sz="1000" i="1" dirty="0" smtClean="0"/>
              <a:t> </a:t>
            </a:r>
            <a:r>
              <a:rPr lang="fr-FR" sz="1000" b="1" i="1" u="sng" dirty="0" smtClean="0">
                <a:hlinkClick r:id="rId5"/>
              </a:rPr>
              <a:t>Protocole facultatif  à la Convention contre la torture</a:t>
            </a:r>
            <a:endParaRPr lang="fr-CA" sz="1000" dirty="0" smtClean="0"/>
          </a:p>
          <a:p>
            <a:pPr>
              <a:buNone/>
            </a:pPr>
            <a:r>
              <a:rPr lang="fr-FR" sz="1000" i="1" dirty="0" smtClean="0"/>
              <a:t>Sites électroniques : </a:t>
            </a:r>
            <a:r>
              <a:rPr lang="fr-FR" sz="1000" dirty="0" smtClean="0"/>
              <a:t>Conseil des droits de l’Homme : </a:t>
            </a:r>
            <a:r>
              <a:rPr lang="fr-FR" sz="1000" b="1" u="sng" dirty="0" smtClean="0">
                <a:hlinkClick r:id="rId6"/>
              </a:rPr>
              <a:t>http://www2.ohchr.org/french/bodies/hrcouncil</a:t>
            </a:r>
            <a:r>
              <a:rPr lang="fr-FR" sz="1000" dirty="0" smtClean="0"/>
              <a:t> </a:t>
            </a:r>
            <a:br>
              <a:rPr lang="fr-FR" sz="1000" dirty="0" smtClean="0"/>
            </a:br>
            <a:r>
              <a:rPr lang="fr-FR" sz="1000" dirty="0" smtClean="0"/>
              <a:t>           	        Haut-Commissariat des droits de l’Homme </a:t>
            </a:r>
            <a:r>
              <a:rPr lang="fr-FR" sz="1000" b="1" dirty="0" smtClean="0"/>
              <a:t>: </a:t>
            </a:r>
            <a:r>
              <a:rPr lang="fr-FR" sz="1000" b="1" u="sng" dirty="0" smtClean="0">
                <a:hlinkClick r:id="rId7"/>
              </a:rPr>
              <a:t>http://www.ohchr.org/FR/Pages/WelcomePage.aspx</a:t>
            </a:r>
            <a:r>
              <a:rPr lang="fr-FR" sz="1000" dirty="0" smtClean="0"/>
              <a:t/>
            </a:r>
            <a:br>
              <a:rPr lang="fr-FR" sz="1000" dirty="0" smtClean="0"/>
            </a:br>
            <a:r>
              <a:rPr lang="fr-FR" sz="1000" dirty="0" smtClean="0"/>
              <a:t>           	        Observatoire de l’Examen périodique universel : </a:t>
            </a:r>
            <a:r>
              <a:rPr lang="fr-FR" sz="1000" b="1" u="sng" dirty="0" smtClean="0">
                <a:hlinkClick r:id="rId8"/>
              </a:rPr>
              <a:t>http://upr-epu.com/index_fr.php</a:t>
            </a:r>
            <a:endParaRPr lang="fr-CA" sz="1000" dirty="0" smtClean="0"/>
          </a:p>
          <a:p>
            <a:pPr>
              <a:lnSpc>
                <a:spcPct val="120000"/>
              </a:lnSpc>
              <a:spcBef>
                <a:spcPts val="0"/>
              </a:spcBef>
              <a:buNone/>
            </a:pPr>
            <a:r>
              <a:rPr lang="fr-CA" sz="1200" dirty="0" smtClean="0"/>
              <a:t/>
            </a:r>
            <a:br>
              <a:rPr lang="fr-CA" sz="1200" dirty="0" smtClean="0"/>
            </a:br>
            <a:r>
              <a:rPr lang="fr-FR" sz="1200" dirty="0" smtClean="0"/>
              <a:t> </a:t>
            </a:r>
            <a:endParaRPr lang="fr-CA" sz="1200" dirty="0" smtClean="0"/>
          </a:p>
          <a:p>
            <a:pPr algn="just">
              <a:buNone/>
            </a:pPr>
            <a:endParaRPr lang="fr-FR" altLang="en-US" sz="1200" dirty="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866150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4984</TotalTime>
  <Words>1576</Words>
  <Application>Microsoft Office PowerPoint</Application>
  <PresentationFormat>Présentation à l'écran (4:3)</PresentationFormat>
  <Paragraphs>126</Paragraphs>
  <Slides>7</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7</vt:i4>
      </vt:variant>
    </vt:vector>
  </HeadingPairs>
  <TitlesOfParts>
    <vt:vector size="8" baseType="lpstr">
      <vt:lpstr>Origine</vt:lpstr>
      <vt:lpstr> Cours n° 2 Les Pactes internationaux relatifs aux droits de l’homme et les autres instruments relatifs aux droits fondamentaux</vt:lpstr>
      <vt:lpstr>Plan du cours no 1</vt:lpstr>
      <vt:lpstr>      Les Pactes internationaux et les autres instruments relatifs aux droits fondamentaux </vt:lpstr>
      <vt:lpstr>Les Pactes internationaux et les autres instruments relatifs aux droits fondamentaux  </vt:lpstr>
      <vt:lpstr>Les Pactes internationaux et les autres instruments relatifs aux droits fondamentaux  </vt:lpstr>
      <vt:lpstr>Les Pactes internationaux et les autres instruments relatifs aux droits fondamentaux  </vt:lpstr>
      <vt:lpstr>Cours no 2 : L’examen périodique universel et les autres mécanismes 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670</cp:revision>
  <dcterms:created xsi:type="dcterms:W3CDTF">2015-09-03T16:22:59Z</dcterms:created>
  <dcterms:modified xsi:type="dcterms:W3CDTF">2015-09-03T16:28:08Z</dcterms:modified>
</cp:coreProperties>
</file>