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9"/>
  </p:notesMasterIdLst>
  <p:sldIdLst>
    <p:sldId id="256" r:id="rId2"/>
    <p:sldId id="321" r:id="rId3"/>
    <p:sldId id="316" r:id="rId4"/>
    <p:sldId id="319" r:id="rId5"/>
    <p:sldId id="317" r:id="rId6"/>
    <p:sldId id="318" r:id="rId7"/>
    <p:sldId id="320" r:id="rId8"/>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429" autoAdjust="0"/>
    <p:restoredTop sz="94714" autoAdjust="0"/>
  </p:normalViewPr>
  <p:slideViewPr>
    <p:cSldViewPr>
      <p:cViewPr>
        <p:scale>
          <a:sx n="100" d="100"/>
          <a:sy n="100" d="100"/>
        </p:scale>
        <p:origin x="-632"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26/11/15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36098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26/11/15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26/11/15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26/11/15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26/11/15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26/11/15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26/11/15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26/11/15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26/11/15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26/11/15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26/11/15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26/11/15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26/11/15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adocumentationfrancaise.fr/var/storage/rapports-publics/154000687.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org/fr/ga/search/view_doc.asp?symbol=E/CN.4/AC.1/2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ihl.org" TargetMode="External"/><Relationship Id="rId4" Type="http://schemas.openxmlformats.org/officeDocument/2006/relationships/hyperlink" Target="http://www.nuigalway.ie/human_rights" TargetMode="External"/><Relationship Id="rId1" Type="http://schemas.openxmlformats.org/officeDocument/2006/relationships/slideLayout" Target="../slideLayouts/slideLayout2.xml"/><Relationship Id="rId2" Type="http://schemas.openxmlformats.org/officeDocument/2006/relationships/hyperlink" Target="http://www.iidh.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Shape"/>
          <p:cNvSpPr>
            <a:spLocks noGrp="1"/>
          </p:cNvSpPr>
          <p:nvPr>
            <p:ph type="ctrTitle"/>
          </p:nvPr>
        </p:nvSpPr>
        <p:spPr>
          <a:xfrm>
            <a:off x="1115060" y="3644900"/>
            <a:ext cx="7129780" cy="1231900"/>
          </a:xfrm>
          <a:prstGeom prst="rect">
            <a:avLst/>
          </a:prstGeom>
        </p:spPr>
        <p:txBody>
          <a:bodyPr>
            <a:noAutofit/>
          </a:bodyPr>
          <a:lstStyle/>
          <a:p>
            <a:r>
              <a:rPr lang="fr-FR" altLang="en-US" sz="2700" dirty="0" smtClean="0">
                <a:solidFill>
                  <a:srgbClr val="002060"/>
                </a:solidFill>
              </a:rPr>
              <a:t> Cours n° 10</a:t>
            </a:r>
            <a:br>
              <a:rPr lang="fr-FR" altLang="en-US" sz="2700" dirty="0" smtClean="0">
                <a:solidFill>
                  <a:srgbClr val="002060"/>
                </a:solidFill>
              </a:rPr>
            </a:br>
            <a:r>
              <a:rPr lang="fr-CA" altLang="en-US" sz="2000" b="1" dirty="0" smtClean="0">
                <a:solidFill>
                  <a:srgbClr val="002060"/>
                </a:solidFill>
              </a:rPr>
              <a:t>Conclusion : Pour une </a:t>
            </a:r>
            <a:r>
              <a:rPr lang="fr-CA" altLang="en-US" sz="2000" b="1" i="1" dirty="0" smtClean="0">
                <a:solidFill>
                  <a:srgbClr val="002060"/>
                </a:solidFill>
              </a:rPr>
              <a:t>Charte universelle des droits fondamentaux </a:t>
            </a:r>
            <a:r>
              <a:rPr lang="fr-CA" altLang="en-US" sz="2000" b="1" dirty="0" smtClean="0">
                <a:solidFill>
                  <a:srgbClr val="002060"/>
                </a:solidFill>
              </a:rPr>
              <a:t>et une </a:t>
            </a:r>
            <a:r>
              <a:rPr lang="fr-CA" altLang="en-US" sz="2000" b="1" i="1" dirty="0" smtClean="0">
                <a:solidFill>
                  <a:srgbClr val="002060"/>
                </a:solidFill>
              </a:rPr>
              <a:t>Constitution de l’Humanité</a:t>
            </a:r>
            <a:endParaRPr lang="fr-FR" altLang="en-US" sz="2000" i="1" dirty="0" smtClean="0">
              <a:solidFill>
                <a:srgbClr val="002060"/>
              </a:solidFill>
            </a:endParaRPr>
          </a:p>
        </p:txBody>
      </p:sp>
      <p:sp>
        <p:nvSpPr>
          <p:cNvPr id="1027" name="Shape"/>
          <p:cNvSpPr>
            <a:spLocks noGrp="1"/>
          </p:cNvSpPr>
          <p:nvPr>
            <p:ph type="subTitle" idx="1"/>
          </p:nvPr>
        </p:nvSpPr>
        <p:spPr>
          <a:prstGeom prst="rect">
            <a:avLst/>
          </a:prstGeom>
          <a:effectLst/>
        </p:spPr>
        <p:txBody>
          <a:bodyPr>
            <a:normAutofit fontScale="92500" lnSpcReduction="20000"/>
          </a:bodyPr>
          <a:lstStyle/>
          <a:p>
            <a:r>
              <a:rPr lang="fr-FR" altLang="en-US" sz="1800" dirty="0" smtClean="0"/>
              <a:t>Daniel Turp</a:t>
            </a:r>
            <a:br>
              <a:rPr lang="fr-FR" altLang="en-US" sz="1800" dirty="0" smtClean="0"/>
            </a:br>
            <a:r>
              <a:rPr lang="fr-FR" altLang="en-US" sz="1800" i="1" dirty="0" smtClean="0"/>
              <a:t>Professeur titulaire</a:t>
            </a:r>
            <a:endParaRPr lang="fr-FR" altLang="en-US" sz="4200" i="1" dirty="0" smtClean="0"/>
          </a:p>
        </p:txBody>
      </p:sp>
      <p:sp>
        <p:nvSpPr>
          <p:cNvPr id="1028"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29"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0"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1"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2"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3" name="Shape"/>
          <p:cNvSpPr/>
          <p:nvPr/>
        </p:nvSpPr>
        <p:spPr>
          <a:xfrm>
            <a:off x="899160" y="6092825"/>
            <a:ext cx="7345680" cy="246221"/>
          </a:xfrm>
          <a:prstGeom prst="rect">
            <a:avLst/>
          </a:prstGeom>
          <a:noFill/>
          <a:ln>
            <a:noFill/>
          </a:ln>
        </p:spPr>
        <p:txBody>
          <a:bodyPr anchor="t">
            <a:spAutoFit/>
          </a:bodyPr>
          <a:lstStyle/>
          <a:p>
            <a:pPr algn="ctr"/>
            <a:r>
              <a:rPr lang="fr-CA" altLang="en-US" sz="1000" dirty="0" smtClean="0">
                <a:latin typeface="+mj-lt"/>
              </a:rPr>
              <a:t>Droit international et constitutionnel des droits fondamentaux</a:t>
            </a:r>
            <a:r>
              <a:rPr lang="fr-FR" altLang="en-US" sz="1000" dirty="0">
                <a:latin typeface="+mj-lt"/>
              </a:rPr>
              <a:t> »,</a:t>
            </a:r>
            <a:r>
              <a:rPr lang="fr-FR" altLang="en-US" sz="1000" dirty="0" smtClean="0">
                <a:latin typeface="+mj-lt"/>
              </a:rPr>
              <a:t> DRT-3103</a:t>
            </a:r>
            <a:endParaRPr lang="fr-FR" altLang="en-US" sz="1000" dirty="0">
              <a:latin typeface="+mj-lt"/>
            </a:endParaRPr>
          </a:p>
        </p:txBody>
      </p:sp>
      <p:pic>
        <p:nvPicPr>
          <p:cNvPr id="11" name="Picture 4" descr="http://www.bardagi.com/blog/wp-content/uploads/2012/03/udem_logo1.jpg"/>
          <p:cNvPicPr>
            <a:picLocks noChangeAspect="1" noChangeArrowheads="1"/>
          </p:cNvPicPr>
          <p:nvPr/>
        </p:nvPicPr>
        <p:blipFill>
          <a:blip r:embed="rId2" cstate="print"/>
          <a:srcRect t="25089" b="34749"/>
          <a:stretch>
            <a:fillRect/>
          </a:stretch>
        </p:blipFill>
        <p:spPr bwMode="auto">
          <a:xfrm>
            <a:off x="4139952" y="5791096"/>
            <a:ext cx="792088" cy="318118"/>
          </a:xfrm>
          <a:prstGeom prst="rect">
            <a:avLst/>
          </a:prstGeom>
          <a:noFill/>
        </p:spPr>
      </p:pic>
      <p:pic>
        <p:nvPicPr>
          <p:cNvPr id="12" name="Image 11" descr="Capture d’écran 2015-11-26 à 11.50.34.png"/>
          <p:cNvPicPr>
            <a:picLocks noChangeAspect="1"/>
          </p:cNvPicPr>
          <p:nvPr/>
        </p:nvPicPr>
        <p:blipFill>
          <a:blip r:embed="rId3"/>
          <a:stretch>
            <a:fillRect/>
          </a:stretch>
        </p:blipFill>
        <p:spPr>
          <a:xfrm>
            <a:off x="1371600" y="1295400"/>
            <a:ext cx="6553200" cy="1803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533400"/>
          </a:xfrm>
        </p:spPr>
        <p:txBody>
          <a:bodyPr>
            <a:normAutofit/>
          </a:bodyPr>
          <a:lstStyle/>
          <a:p>
            <a:pPr algn="ctr"/>
            <a:r>
              <a:rPr lang="fr-CA" sz="1400" b="1" dirty="0" smtClean="0">
                <a:solidFill>
                  <a:srgbClr val="002060"/>
                </a:solidFill>
                <a:latin typeface="Arial"/>
                <a:cs typeface="Arial"/>
              </a:rPr>
              <a:t>Pour une </a:t>
            </a:r>
            <a:r>
              <a:rPr lang="fr-CA" sz="1400" b="1" i="1" dirty="0" smtClean="0">
                <a:solidFill>
                  <a:srgbClr val="002060"/>
                </a:solidFill>
                <a:latin typeface="Arial"/>
                <a:cs typeface="Arial"/>
              </a:rPr>
              <a:t>Charte universelle des droits fondamentaux </a:t>
            </a:r>
            <a:r>
              <a:rPr lang="fr-CA" sz="1400" b="1" dirty="0" smtClean="0">
                <a:solidFill>
                  <a:srgbClr val="002060"/>
                </a:solidFill>
                <a:latin typeface="Arial"/>
                <a:cs typeface="Arial"/>
              </a:rPr>
              <a:t>et une </a:t>
            </a:r>
            <a:r>
              <a:rPr lang="fr-CA" sz="1400" b="1" i="1" dirty="0" smtClean="0">
                <a:solidFill>
                  <a:srgbClr val="002060"/>
                </a:solidFill>
                <a:latin typeface="Arial"/>
                <a:cs typeface="Arial"/>
              </a:rPr>
              <a:t>Constitution de l’Humanité</a:t>
            </a:r>
            <a:endParaRPr lang="fr-FR" sz="14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1219200"/>
            <a:ext cx="8229600" cy="5105400"/>
          </a:xfrm>
        </p:spPr>
        <p:txBody>
          <a:bodyPr>
            <a:noAutofit/>
          </a:bodyPr>
          <a:lstStyle/>
          <a:p>
            <a:pPr lvl="0">
              <a:buNone/>
            </a:pPr>
            <a:r>
              <a:rPr lang="fr-FR" sz="1400" b="1" dirty="0" smtClean="0"/>
              <a:t>INTRODUCTION</a:t>
            </a:r>
          </a:p>
          <a:p>
            <a:pPr lvl="0">
              <a:buNone/>
            </a:pPr>
            <a:r>
              <a:rPr lang="fr-FR" sz="1400" b="1" dirty="0" smtClean="0"/>
              <a:t>I- UNE </a:t>
            </a:r>
            <a:r>
              <a:rPr lang="fr-FR" sz="1400" b="1" i="1" dirty="0" smtClean="0"/>
              <a:t>CHARTE UNIVERSELLE DES DROITS FONDAMENTAUX</a:t>
            </a:r>
          </a:p>
          <a:p>
            <a:pPr lvl="0">
              <a:buNone/>
            </a:pPr>
            <a:r>
              <a:rPr lang="fr-FR" sz="1400" dirty="0" smtClean="0"/>
              <a:t>A- De la</a:t>
            </a:r>
            <a:r>
              <a:rPr lang="fr-FR" sz="1400" i="1" dirty="0" smtClean="0"/>
              <a:t> Déclaration universelle des droits de l’homme</a:t>
            </a:r>
            <a:r>
              <a:rPr lang="fr-FR" sz="1400" dirty="0" smtClean="0"/>
              <a:t> à une </a:t>
            </a:r>
            <a:r>
              <a:rPr lang="fr-FR" sz="1400" i="1" dirty="0" smtClean="0"/>
              <a:t>Charte universelle des droits fondamentaux</a:t>
            </a:r>
            <a:endParaRPr lang="fr-CA" sz="1400" i="1" dirty="0" smtClean="0"/>
          </a:p>
          <a:p>
            <a:pPr lvl="0">
              <a:buNone/>
            </a:pPr>
            <a:r>
              <a:rPr lang="fr-FR" sz="1400" dirty="0" smtClean="0"/>
              <a:t>B-  Pour une Cour universelle des droits fondamentaux</a:t>
            </a:r>
            <a:br>
              <a:rPr lang="fr-FR" sz="1400" dirty="0" smtClean="0"/>
            </a:br>
            <a:endParaRPr lang="fr-FR" sz="1400" dirty="0" smtClean="0"/>
          </a:p>
          <a:p>
            <a:pPr lvl="0">
              <a:buNone/>
            </a:pPr>
            <a:r>
              <a:rPr lang="fr-FR" sz="1400" b="1" dirty="0" smtClean="0"/>
              <a:t>II-  UNE </a:t>
            </a:r>
            <a:r>
              <a:rPr lang="fr-FR" sz="1400" b="1" i="1" dirty="0" smtClean="0"/>
              <a:t>CONSTITUTION DE L’HUMANITÉ</a:t>
            </a:r>
          </a:p>
          <a:p>
            <a:pPr lvl="0">
              <a:buNone/>
            </a:pPr>
            <a:r>
              <a:rPr lang="fr-FR" sz="1400" dirty="0" smtClean="0"/>
              <a:t>A-  De la </a:t>
            </a:r>
            <a:r>
              <a:rPr lang="fr-FR" sz="1400" i="1" dirty="0" smtClean="0"/>
              <a:t>Charte des Nations Unies </a:t>
            </a:r>
            <a:r>
              <a:rPr lang="fr-FR" sz="1400" dirty="0" smtClean="0"/>
              <a:t>à une </a:t>
            </a:r>
            <a:r>
              <a:rPr lang="fr-FR" sz="1400" i="1" dirty="0" smtClean="0"/>
              <a:t>Constitution de l’Humanité</a:t>
            </a:r>
            <a:endParaRPr lang="fr-CA" sz="1400" dirty="0" smtClean="0"/>
          </a:p>
          <a:p>
            <a:pPr lvl="0">
              <a:buNone/>
            </a:pPr>
            <a:r>
              <a:rPr lang="fr-FR" sz="1400" dirty="0" smtClean="0"/>
              <a:t>B-  Pour </a:t>
            </a:r>
            <a:r>
              <a:rPr lang="fr-FR" sz="1400" dirty="0" smtClean="0"/>
              <a:t>l’ench</a:t>
            </a:r>
            <a:r>
              <a:rPr lang="fr-FR" sz="1400" dirty="0" smtClean="0"/>
              <a:t>âssement</a:t>
            </a:r>
            <a:r>
              <a:rPr lang="fr-FR" sz="1400" dirty="0" smtClean="0"/>
              <a:t> </a:t>
            </a:r>
            <a:r>
              <a:rPr lang="fr-FR" sz="1400" dirty="0" smtClean="0"/>
              <a:t>d’une </a:t>
            </a:r>
            <a:r>
              <a:rPr lang="fr-FR" sz="1400" i="1" dirty="0" smtClean="0"/>
              <a:t>Charte universelle des droits fondamentaux</a:t>
            </a:r>
            <a:r>
              <a:rPr lang="fr-FR" sz="1400" dirty="0" smtClean="0"/>
              <a:t> dans une </a:t>
            </a:r>
            <a:r>
              <a:rPr lang="fr-FR" sz="1400" i="1" dirty="0" smtClean="0"/>
              <a:t>Constitution de l’Humanité</a:t>
            </a:r>
          </a:p>
          <a:p>
            <a:pPr lvl="0">
              <a:buNone/>
            </a:pPr>
            <a:r>
              <a:rPr lang="fr-FR" sz="1400" b="1" dirty="0" smtClean="0"/>
              <a:t>CONCLUSION</a:t>
            </a:r>
            <a:endParaRPr lang="fr-CA" sz="1400" b="1" dirty="0" smtClean="0"/>
          </a:p>
          <a:p>
            <a:pPr algn="ctr">
              <a:buNone/>
            </a:pPr>
            <a:r>
              <a:rPr lang="fr-CA" sz="1400" b="1" dirty="0" smtClean="0"/>
              <a:t>PROGRAMME DE LECTURES</a:t>
            </a:r>
            <a:endParaRPr lang="fr-CA" sz="1400" dirty="0" smtClean="0"/>
          </a:p>
          <a:p>
            <a:pPr>
              <a:spcBef>
                <a:spcPts val="0"/>
              </a:spcBef>
              <a:buNone/>
            </a:pPr>
            <a:r>
              <a:rPr lang="fr-CA" sz="1400" i="1" dirty="0" smtClean="0"/>
              <a:t>Lectures obligatoires</a:t>
            </a:r>
            <a:r>
              <a:rPr lang="fr-CA" sz="1400" dirty="0" smtClean="0"/>
              <a:t> :</a:t>
            </a:r>
          </a:p>
          <a:p>
            <a:pPr>
              <a:spcBef>
                <a:spcPts val="0"/>
              </a:spcBef>
              <a:buNone/>
            </a:pPr>
            <a:endParaRPr lang="fr-CA" sz="1400" dirty="0" smtClean="0"/>
          </a:p>
          <a:p>
            <a:pPr>
              <a:spcBef>
                <a:spcPts val="0"/>
              </a:spcBef>
              <a:buNone/>
            </a:pPr>
            <a:r>
              <a:rPr lang="fr-FR" sz="1400" dirty="0" smtClean="0"/>
              <a:t>Document n</a:t>
            </a:r>
            <a:r>
              <a:rPr lang="fr-FR" sz="1400" baseline="30000" dirty="0" smtClean="0"/>
              <a:t>o</a:t>
            </a:r>
            <a:r>
              <a:rPr lang="fr-FR" sz="1400" dirty="0" smtClean="0"/>
              <a:t> </a:t>
            </a:r>
            <a:r>
              <a:rPr lang="fr-FR" sz="1400" dirty="0" smtClean="0"/>
              <a:t>1 </a:t>
            </a:r>
            <a:r>
              <a:rPr lang="fr-FR" sz="1400" dirty="0" smtClean="0"/>
              <a:t>: </a:t>
            </a:r>
            <a:r>
              <a:rPr lang="fr-FR" sz="1400" i="1" dirty="0" smtClean="0"/>
              <a:t>Charte des Nations Unies</a:t>
            </a:r>
            <a:endParaRPr lang="fr-CA" sz="1400" i="1" dirty="0" smtClean="0"/>
          </a:p>
          <a:p>
            <a:pPr>
              <a:spcBef>
                <a:spcPts val="0"/>
              </a:spcBef>
              <a:buNone/>
            </a:pPr>
            <a:r>
              <a:rPr lang="fr-FR" sz="1400" dirty="0" smtClean="0"/>
              <a:t>Document n</a:t>
            </a:r>
            <a:r>
              <a:rPr lang="fr-FR" sz="1400" baseline="30000" dirty="0" smtClean="0"/>
              <a:t>o</a:t>
            </a:r>
            <a:r>
              <a:rPr lang="fr-FR" sz="1400" dirty="0" smtClean="0"/>
              <a:t> </a:t>
            </a:r>
            <a:r>
              <a:rPr lang="fr-FR" sz="1400" dirty="0" smtClean="0"/>
              <a:t>2</a:t>
            </a:r>
            <a:r>
              <a:rPr lang="fr-FR" sz="1400" dirty="0" smtClean="0"/>
              <a:t> : </a:t>
            </a:r>
            <a:r>
              <a:rPr lang="fr-FR" sz="1400" i="1" dirty="0" smtClean="0"/>
              <a:t>Déclaration universelle des droits de l’homme  </a:t>
            </a:r>
            <a:endParaRPr lang="fr-CA" sz="1400" i="1" dirty="0" smtClean="0"/>
          </a:p>
          <a:p>
            <a:pPr>
              <a:spcBef>
                <a:spcPts val="0"/>
              </a:spcBef>
              <a:buNone/>
            </a:pPr>
            <a:endParaRPr lang="fr-CA" sz="1400" i="1" dirty="0" smtClean="0"/>
          </a:p>
          <a:p>
            <a:pPr>
              <a:spcBef>
                <a:spcPts val="0"/>
              </a:spcBef>
              <a:buNone/>
            </a:pPr>
            <a:r>
              <a:rPr lang="fr-CA" sz="1400" i="1" dirty="0" smtClean="0"/>
              <a:t>Lectures optionnelles</a:t>
            </a:r>
            <a:r>
              <a:rPr lang="fr-CA" sz="1400" dirty="0" smtClean="0"/>
              <a:t>:</a:t>
            </a:r>
          </a:p>
          <a:p>
            <a:pPr>
              <a:spcBef>
                <a:spcPts val="0"/>
              </a:spcBef>
              <a:buNone/>
            </a:pPr>
            <a:endParaRPr lang="fr-CA" sz="1400" dirty="0" smtClean="0"/>
          </a:p>
          <a:p>
            <a:pPr>
              <a:spcBef>
                <a:spcPts val="0"/>
              </a:spcBef>
              <a:buNone/>
            </a:pPr>
            <a:r>
              <a:rPr lang="fr-FR" sz="1400" dirty="0" smtClean="0"/>
              <a:t>Document n</a:t>
            </a:r>
            <a:r>
              <a:rPr lang="fr-FR" sz="1400" baseline="30000" dirty="0" smtClean="0"/>
              <a:t>o</a:t>
            </a:r>
            <a:r>
              <a:rPr lang="fr-FR" sz="1400" dirty="0" smtClean="0"/>
              <a:t> </a:t>
            </a:r>
            <a:r>
              <a:rPr lang="fr-FR" sz="1400" dirty="0" smtClean="0"/>
              <a:t>131 </a:t>
            </a:r>
            <a:r>
              <a:rPr lang="fr-FR" sz="1400" i="1" dirty="0" smtClean="0"/>
              <a:t>: Déclaration des droits de l’humanité</a:t>
            </a:r>
          </a:p>
          <a:p>
            <a:pPr>
              <a:spcBef>
                <a:spcPts val="0"/>
              </a:spcBef>
              <a:buNone/>
            </a:pPr>
            <a:endParaRPr lang="fr-FR" sz="1400" i="1" dirty="0" smtClean="0"/>
          </a:p>
          <a:p>
            <a:pPr>
              <a:lnSpc>
                <a:spcPct val="120000"/>
              </a:lnSpc>
              <a:buNone/>
            </a:pPr>
            <a:endParaRPr lang="fr-CA" altLang="en-US" sz="1400" dirty="0" smtClean="0"/>
          </a:p>
          <a:p>
            <a:pPr>
              <a:buNone/>
            </a:pPr>
            <a:endParaRPr lang="fr-FR" sz="1400" dirty="0" smtClean="0"/>
          </a:p>
          <a:p>
            <a:pPr marL="0" indent="0">
              <a:buNone/>
            </a:pPr>
            <a:endParaRPr lang="fr-CA" sz="1400" dirty="0" smtClean="0">
              <a:latin typeface="Arial"/>
              <a:cs typeface="Arial"/>
            </a:endParaRPr>
          </a:p>
          <a:p>
            <a:pPr marL="0" indent="0">
              <a:spcBef>
                <a:spcPts val="0"/>
              </a:spcBef>
              <a:buNone/>
            </a:pPr>
            <a:r>
              <a:rPr lang="fr-CA" sz="1400" dirty="0" smtClean="0">
                <a:latin typeface="Arial"/>
                <a:cs typeface="Arial"/>
              </a:rPr>
              <a:t>  </a:t>
            </a:r>
          </a:p>
          <a:p>
            <a:pPr marL="0" indent="0">
              <a:spcBef>
                <a:spcPts val="0"/>
              </a:spcBef>
              <a:buNone/>
            </a:pPr>
            <a:r>
              <a:rPr lang="fr-CA" sz="1400" dirty="0" smtClean="0">
                <a:latin typeface="Arial"/>
                <a:cs typeface="Arial"/>
              </a:rPr>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13</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8303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533400"/>
          </a:xfrm>
        </p:spPr>
        <p:txBody>
          <a:bodyPr>
            <a:normAutofit/>
          </a:bodyPr>
          <a:lstStyle/>
          <a:p>
            <a:pPr algn="ctr"/>
            <a:r>
              <a:rPr lang="fr-CA" sz="1400" b="1" dirty="0" smtClean="0">
                <a:solidFill>
                  <a:srgbClr val="002060"/>
                </a:solidFill>
                <a:latin typeface="Arial"/>
                <a:cs typeface="Arial"/>
              </a:rPr>
              <a:t>Pour une </a:t>
            </a:r>
            <a:r>
              <a:rPr lang="fr-CA" sz="1400" b="1" i="1" dirty="0" smtClean="0">
                <a:solidFill>
                  <a:srgbClr val="002060"/>
                </a:solidFill>
                <a:latin typeface="Arial"/>
                <a:cs typeface="Arial"/>
              </a:rPr>
              <a:t>Charte universelle des droits fondamentaux </a:t>
            </a:r>
            <a:r>
              <a:rPr lang="fr-CA" sz="1400" b="1" dirty="0" smtClean="0">
                <a:solidFill>
                  <a:srgbClr val="002060"/>
                </a:solidFill>
                <a:latin typeface="Arial"/>
                <a:cs typeface="Arial"/>
              </a:rPr>
              <a:t>et une </a:t>
            </a:r>
            <a:r>
              <a:rPr lang="fr-CA" sz="1400" b="1" i="1" dirty="0" smtClean="0">
                <a:solidFill>
                  <a:srgbClr val="002060"/>
                </a:solidFill>
                <a:latin typeface="Arial"/>
                <a:cs typeface="Arial"/>
              </a:rPr>
              <a:t>Constitution de l’Humanité</a:t>
            </a:r>
            <a:endParaRPr lang="fr-FR" sz="14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1219200"/>
            <a:ext cx="8229600" cy="5105400"/>
          </a:xfrm>
        </p:spPr>
        <p:txBody>
          <a:bodyPr>
            <a:noAutofit/>
          </a:bodyPr>
          <a:lstStyle/>
          <a:p>
            <a:pPr lvl="0" algn="ctr">
              <a:buNone/>
            </a:pPr>
            <a:r>
              <a:rPr lang="fr-FR" sz="1400" b="1" dirty="0" smtClean="0"/>
              <a:t>INTRODUCTION</a:t>
            </a:r>
            <a:endParaRPr lang="fr-FR" sz="1200" b="1" dirty="0" smtClean="0"/>
          </a:p>
          <a:p>
            <a:pPr lvl="0">
              <a:buNone/>
            </a:pPr>
            <a:r>
              <a:rPr lang="fr-FR" sz="1200" b="1" dirty="0" smtClean="0"/>
              <a:t>I</a:t>
            </a:r>
            <a:r>
              <a:rPr lang="fr-FR" sz="1400" b="1" dirty="0" smtClean="0"/>
              <a:t>- UNE </a:t>
            </a:r>
            <a:r>
              <a:rPr lang="fr-FR" sz="1400" b="1" i="1" dirty="0" smtClean="0"/>
              <a:t>CHARTE UNIVERSELLE DES DROITS </a:t>
            </a:r>
            <a:r>
              <a:rPr lang="fr-FR" sz="1400" b="1" i="1" dirty="0" smtClean="0"/>
              <a:t>FONDAMENTAUX</a:t>
            </a:r>
            <a:endParaRPr lang="fr-FR" sz="1400" dirty="0" smtClean="0"/>
          </a:p>
          <a:p>
            <a:pPr lvl="0" algn="just">
              <a:buNone/>
            </a:pPr>
            <a:r>
              <a:rPr lang="fr-FR" sz="1400" b="1" dirty="0" smtClean="0"/>
              <a:t>A- De la</a:t>
            </a:r>
            <a:r>
              <a:rPr lang="fr-FR" sz="1400" b="1" i="1" dirty="0" smtClean="0"/>
              <a:t> Déclaration universelle des droits de l’homme</a:t>
            </a:r>
            <a:r>
              <a:rPr lang="fr-FR" sz="1400" b="1" dirty="0" smtClean="0"/>
              <a:t> à une </a:t>
            </a:r>
            <a:r>
              <a:rPr lang="fr-FR" sz="1400" b="1" i="1" dirty="0" smtClean="0"/>
              <a:t>Charte universelle des droits </a:t>
            </a:r>
            <a:r>
              <a:rPr lang="fr-FR" sz="1400" b="1" i="1" dirty="0" smtClean="0"/>
              <a:t>fondamentaux</a:t>
            </a:r>
            <a:endParaRPr lang="fr-FR" sz="1400" b="1" i="1" dirty="0" smtClean="0"/>
          </a:p>
          <a:p>
            <a:pPr lvl="0" algn="just">
              <a:buNone/>
            </a:pPr>
            <a:r>
              <a:rPr lang="fr-FR" sz="1400" dirty="0" smtClean="0"/>
              <a:t>- Rappel du contexte d’élaboration de la </a:t>
            </a:r>
            <a:r>
              <a:rPr lang="fr-FR" sz="1400" i="1" dirty="0" smtClean="0"/>
              <a:t>Déclaration universelle des droits de l’homme;</a:t>
            </a:r>
          </a:p>
          <a:p>
            <a:pPr lvl="0" algn="just">
              <a:buNone/>
            </a:pPr>
            <a:r>
              <a:rPr lang="fr-FR" sz="1400" dirty="0" smtClean="0"/>
              <a:t>- De l’ « idéal commun à atteindre  »au statut de règles coutumières des droits garantis par la Déclaration universelle des droits de l’homme;</a:t>
            </a:r>
          </a:p>
          <a:p>
            <a:pPr lvl="0" algn="just">
              <a:buNone/>
            </a:pPr>
            <a:r>
              <a:rPr lang="fr-FR" sz="1400" dirty="0" smtClean="0"/>
              <a:t>- De la codification et du développement progressif des droits fondamentaux dans l’ordre juridique international, universel et régional;</a:t>
            </a:r>
          </a:p>
          <a:p>
            <a:pPr lvl="0" algn="just">
              <a:buNone/>
            </a:pPr>
            <a:r>
              <a:rPr lang="fr-FR" sz="1400" dirty="0" smtClean="0"/>
              <a:t>- Les normes universelles adoptées sous l’égide de l’ONU et de ses institutions spécialisées</a:t>
            </a:r>
            <a:r>
              <a:rPr lang="fr-FR" sz="1400" dirty="0" smtClean="0"/>
              <a:t> (Pactes internationaux, conventions sur les discriminations, conventions de protection catégorielle, traités et instruments du droit international humanitaire et du droit international pénal);</a:t>
            </a:r>
          </a:p>
          <a:p>
            <a:pPr lvl="0" algn="just">
              <a:buNone/>
            </a:pPr>
            <a:r>
              <a:rPr lang="fr-FR" sz="1400" dirty="0" smtClean="0"/>
              <a:t>- Les normes régionales adoptées au sein de l’Organisation des États américains (OÉA), du Conseil de l’Europe et de l’Union européenne, de l’Union africaine, de la Ligue arabe et de l’Organisation de la Conférence islamique (OCI), de l’ANASE, de l’OSCE, du Commonwealth et l’OIF</a:t>
            </a:r>
          </a:p>
          <a:p>
            <a:pPr lvl="0" algn="just">
              <a:buNone/>
            </a:pPr>
            <a:r>
              <a:rPr lang="fr-CA" sz="1400" dirty="0" smtClean="0"/>
              <a:t>- De l’opportunité de réécrire la </a:t>
            </a:r>
            <a:r>
              <a:rPr lang="fr-CA" sz="1400" i="1" dirty="0" smtClean="0"/>
              <a:t>Déclaration universelle des droits de l’homme </a:t>
            </a:r>
            <a:r>
              <a:rPr lang="fr-CA" sz="1400" dirty="0" smtClean="0"/>
              <a:t>et et d’envisager l’adoption d’une </a:t>
            </a:r>
            <a:r>
              <a:rPr lang="fr-CA" sz="1400" i="1" dirty="0" smtClean="0"/>
              <a:t>Charte universelle des droits fondamentaux</a:t>
            </a:r>
          </a:p>
          <a:p>
            <a:pPr algn="just">
              <a:buNone/>
            </a:pPr>
            <a:r>
              <a:rPr lang="fr-CA" sz="1400" i="1" dirty="0" smtClean="0"/>
              <a:t>- </a:t>
            </a:r>
            <a:r>
              <a:rPr lang="fr-CA" sz="1400" dirty="0" smtClean="0"/>
              <a:t>Le moment d’une</a:t>
            </a:r>
            <a:r>
              <a:rPr lang="fr-CA" sz="1400" i="1" dirty="0" smtClean="0"/>
              <a:t> Déclaration des droits de l’Humanité </a:t>
            </a:r>
            <a:r>
              <a:rPr lang="fr-CA" sz="1400" dirty="0" smtClean="0"/>
              <a:t>est-il indiscutablement venu ? (voir le </a:t>
            </a:r>
            <a:r>
              <a:rPr lang="fr-FR" sz="1400" b="1" u="sng" dirty="0" smtClean="0">
                <a:hlinkClick r:id="rId2"/>
              </a:rPr>
              <a:t>Rapport </a:t>
            </a:r>
            <a:r>
              <a:rPr lang="fr-FR" sz="1400" b="1" u="sng" dirty="0" smtClean="0">
                <a:hlinkClick r:id="rId2"/>
              </a:rPr>
              <a:t>Lepage du 25 septembre </a:t>
            </a:r>
            <a:r>
              <a:rPr lang="fr-FR" sz="1400" b="1" u="sng" dirty="0" smtClean="0">
                <a:hlinkClick r:id="rId2"/>
              </a:rPr>
              <a:t>2015</a:t>
            </a:r>
            <a:r>
              <a:rPr lang="fr-FR" sz="1400" u="sng" dirty="0" smtClean="0"/>
              <a:t>)</a:t>
            </a:r>
            <a:endParaRPr lang="fr-CA" sz="1400" dirty="0" smtClean="0"/>
          </a:p>
          <a:p>
            <a:pPr lvl="0">
              <a:buFontTx/>
              <a:buChar char="-"/>
            </a:pPr>
            <a:endParaRPr lang="fr-CA" sz="1400" dirty="0" smtClean="0"/>
          </a:p>
          <a:p>
            <a:pPr>
              <a:buNone/>
            </a:pPr>
            <a:endParaRPr lang="fr-FR" sz="1400" dirty="0" smtClean="0"/>
          </a:p>
          <a:p>
            <a:pPr marL="0" indent="0">
              <a:buNone/>
            </a:pPr>
            <a:endParaRPr lang="fr-CA" sz="1400" dirty="0" smtClean="0">
              <a:latin typeface="Arial"/>
              <a:cs typeface="Arial"/>
            </a:endParaRPr>
          </a:p>
          <a:p>
            <a:pPr marL="0" indent="0">
              <a:spcBef>
                <a:spcPts val="0"/>
              </a:spcBef>
              <a:buNone/>
            </a:pPr>
            <a:r>
              <a:rPr lang="fr-CA" sz="1400" dirty="0" smtClean="0">
                <a:latin typeface="Arial"/>
                <a:cs typeface="Arial"/>
              </a:rPr>
              <a:t>  </a:t>
            </a:r>
          </a:p>
          <a:p>
            <a:pPr marL="0" indent="0">
              <a:spcBef>
                <a:spcPts val="0"/>
              </a:spcBef>
              <a:buNone/>
            </a:pPr>
            <a:r>
              <a:rPr lang="fr-CA" sz="1400" dirty="0" smtClean="0">
                <a:latin typeface="Arial"/>
                <a:cs typeface="Arial"/>
              </a:rPr>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13</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8303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533400"/>
          </a:xfrm>
        </p:spPr>
        <p:txBody>
          <a:bodyPr>
            <a:normAutofit/>
          </a:bodyPr>
          <a:lstStyle/>
          <a:p>
            <a:pPr algn="ctr"/>
            <a:r>
              <a:rPr lang="fr-CA" sz="1400" b="1" dirty="0" smtClean="0">
                <a:solidFill>
                  <a:srgbClr val="002060"/>
                </a:solidFill>
                <a:latin typeface="Arial"/>
                <a:cs typeface="Arial"/>
              </a:rPr>
              <a:t>Pour une </a:t>
            </a:r>
            <a:r>
              <a:rPr lang="fr-CA" sz="1400" b="1" i="1" dirty="0" smtClean="0">
                <a:solidFill>
                  <a:srgbClr val="002060"/>
                </a:solidFill>
                <a:latin typeface="Arial"/>
                <a:cs typeface="Arial"/>
              </a:rPr>
              <a:t>Charte universelle des droits fondamentaux </a:t>
            </a:r>
            <a:r>
              <a:rPr lang="fr-CA" sz="1400" b="1" dirty="0" smtClean="0">
                <a:solidFill>
                  <a:srgbClr val="002060"/>
                </a:solidFill>
                <a:latin typeface="Arial"/>
                <a:cs typeface="Arial"/>
              </a:rPr>
              <a:t>et une </a:t>
            </a:r>
            <a:r>
              <a:rPr lang="fr-CA" sz="1400" b="1" i="1" dirty="0" smtClean="0">
                <a:solidFill>
                  <a:srgbClr val="002060"/>
                </a:solidFill>
                <a:latin typeface="Arial"/>
                <a:cs typeface="Arial"/>
              </a:rPr>
              <a:t>Constitution de l’Humanité</a:t>
            </a:r>
            <a:endParaRPr lang="fr-FR" sz="14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1219200"/>
            <a:ext cx="8229600" cy="5410200"/>
          </a:xfrm>
        </p:spPr>
        <p:txBody>
          <a:bodyPr>
            <a:noAutofit/>
          </a:bodyPr>
          <a:lstStyle/>
          <a:p>
            <a:pPr lvl="0">
              <a:buNone/>
            </a:pPr>
            <a:r>
              <a:rPr lang="fr-FR" sz="1400" b="1" dirty="0" smtClean="0"/>
              <a:t>I</a:t>
            </a:r>
            <a:r>
              <a:rPr lang="fr-FR" sz="1400" b="1" dirty="0" smtClean="0"/>
              <a:t>- UNE </a:t>
            </a:r>
            <a:r>
              <a:rPr lang="fr-FR" sz="1400" b="1" i="1" dirty="0" smtClean="0"/>
              <a:t>CHARTE UNIVERSELLE DES DROITS FONDAMENTAUX (suite</a:t>
            </a:r>
            <a:r>
              <a:rPr lang="fr-FR" sz="1400" b="1" i="1" dirty="0" smtClean="0"/>
              <a:t>)</a:t>
            </a:r>
            <a:endParaRPr lang="fr-FR" sz="1400" dirty="0" smtClean="0"/>
          </a:p>
          <a:p>
            <a:pPr lvl="0">
              <a:buNone/>
            </a:pPr>
            <a:r>
              <a:rPr lang="fr-FR" sz="1400" b="1" dirty="0" smtClean="0"/>
              <a:t>B</a:t>
            </a:r>
            <a:r>
              <a:rPr lang="fr-FR" sz="1400" b="1" dirty="0" smtClean="0"/>
              <a:t>-  Pour une Cour universelle des droits fondamentaux</a:t>
            </a:r>
            <a:r>
              <a:rPr lang="fr-CA" sz="1400" b="1" dirty="0" smtClean="0">
                <a:latin typeface="Arial"/>
                <a:cs typeface="Arial"/>
              </a:rPr>
              <a:t> </a:t>
            </a:r>
          </a:p>
          <a:p>
            <a:pPr marL="0" indent="0">
              <a:spcBef>
                <a:spcPts val="0"/>
              </a:spcBef>
              <a:buNone/>
            </a:pPr>
            <a:r>
              <a:rPr lang="fr-CA" sz="1400" b="1" dirty="0" smtClean="0">
                <a:latin typeface="Arial"/>
                <a:cs typeface="Arial"/>
              </a:rPr>
              <a:t> </a:t>
            </a:r>
          </a:p>
          <a:p>
            <a:pPr marL="0" indent="0" algn="just">
              <a:spcBef>
                <a:spcPts val="0"/>
              </a:spcBef>
              <a:buNone/>
            </a:pPr>
            <a:r>
              <a:rPr lang="fr-CA" sz="1400" dirty="0" smtClean="0">
                <a:latin typeface="Arial"/>
                <a:cs typeface="Arial"/>
              </a:rPr>
              <a:t>- De l’importance d’aller au-delà des normes et de prévoir des mécanismes visant à faire respecter les droits garantis;</a:t>
            </a:r>
          </a:p>
          <a:p>
            <a:pPr marL="0" indent="0" algn="just">
              <a:spcBef>
                <a:spcPts val="0"/>
              </a:spcBef>
              <a:buFontTx/>
              <a:buChar char="-"/>
            </a:pPr>
            <a:r>
              <a:rPr lang="fr-CA" sz="1400" dirty="0" smtClean="0">
                <a:latin typeface="Arial"/>
                <a:cs typeface="Arial"/>
              </a:rPr>
              <a:t>De la doctrine d’incompétence de l’ONU aux rapports périodiques aux organes de cont</a:t>
            </a:r>
            <a:r>
              <a:rPr lang="fr-CA" sz="1400" dirty="0" smtClean="0">
                <a:latin typeface="Arial"/>
                <a:cs typeface="Arial"/>
              </a:rPr>
              <a:t>rôle des traités; </a:t>
            </a:r>
          </a:p>
          <a:p>
            <a:pPr marL="0" indent="0" algn="just">
              <a:spcBef>
                <a:spcPts val="0"/>
              </a:spcBef>
              <a:buNone/>
            </a:pPr>
            <a:r>
              <a:rPr lang="fr-CA" sz="1400" dirty="0" smtClean="0">
                <a:latin typeface="Arial"/>
                <a:cs typeface="Arial"/>
              </a:rPr>
              <a:t>- De la facultés d’accepter la compétence d’examiner des communications individuelles ou interétatiques;</a:t>
            </a:r>
          </a:p>
          <a:p>
            <a:pPr marL="0" indent="0" algn="just">
              <a:spcBef>
                <a:spcPts val="0"/>
              </a:spcBef>
              <a:buNone/>
            </a:pPr>
            <a:r>
              <a:rPr lang="fr-CA" sz="1400" dirty="0" smtClean="0">
                <a:latin typeface="Arial"/>
                <a:cs typeface="Arial"/>
              </a:rPr>
              <a:t>- De la création du du Haut-Commissariat aux droits de l’homme et du Conseil des droits de l’homme - - Du mécanisme d’examen périodique universel des droits de l’homme (EPU);</a:t>
            </a:r>
          </a:p>
          <a:p>
            <a:pPr marL="0" indent="0" algn="just">
              <a:spcBef>
                <a:spcPts val="0"/>
              </a:spcBef>
              <a:buNone/>
            </a:pPr>
            <a:r>
              <a:rPr lang="fr-CA" sz="1400" dirty="0" smtClean="0">
                <a:latin typeface="Arial"/>
                <a:cs typeface="Arial"/>
              </a:rPr>
              <a:t>- Du contr</a:t>
            </a:r>
            <a:r>
              <a:rPr lang="fr-CA" sz="1400" dirty="0" smtClean="0">
                <a:latin typeface="Arial"/>
                <a:cs typeface="Arial"/>
              </a:rPr>
              <a:t>ôle régional du respect des droit fondamentaux par les </a:t>
            </a:r>
          </a:p>
          <a:p>
            <a:pPr marL="274320" lvl="1" indent="0" algn="just">
              <a:spcBef>
                <a:spcPts val="0"/>
              </a:spcBef>
              <a:buNone/>
            </a:pPr>
            <a:r>
              <a:rPr lang="fr-CA" sz="1400" dirty="0" smtClean="0">
                <a:latin typeface="Arial"/>
                <a:cs typeface="Arial"/>
              </a:rPr>
              <a:t>- Commission et Cour interaméricaine des droits de l’homme;</a:t>
            </a:r>
          </a:p>
          <a:p>
            <a:pPr marL="274320" lvl="1" indent="0" algn="just">
              <a:spcBef>
                <a:spcPts val="0"/>
              </a:spcBef>
              <a:buNone/>
            </a:pPr>
            <a:r>
              <a:rPr lang="fr-CA" sz="1400" dirty="0" smtClean="0">
                <a:latin typeface="Arial"/>
                <a:cs typeface="Arial"/>
              </a:rPr>
              <a:t>- Cour européenne des droits de l’homme;</a:t>
            </a:r>
          </a:p>
          <a:p>
            <a:pPr marL="274320" lvl="1" indent="0" algn="just">
              <a:spcBef>
                <a:spcPts val="0"/>
              </a:spcBef>
              <a:buNone/>
            </a:pPr>
            <a:r>
              <a:rPr lang="fr-CA" sz="1400" dirty="0" smtClean="0">
                <a:latin typeface="Arial"/>
                <a:cs typeface="Arial"/>
              </a:rPr>
              <a:t>- Cour de Justice de l’Union européenne et Agence des droits fondamentaux de l’Union européenne;</a:t>
            </a:r>
          </a:p>
          <a:p>
            <a:pPr marL="274320" lvl="1" indent="0" algn="just">
              <a:spcBef>
                <a:spcPts val="0"/>
              </a:spcBef>
              <a:buNone/>
            </a:pPr>
            <a:r>
              <a:rPr lang="fr-CA" sz="1400" dirty="0" smtClean="0">
                <a:latin typeface="Arial"/>
                <a:cs typeface="Arial"/>
              </a:rPr>
              <a:t>- Cour africaine des droits de l’homme et Cour de Justice de la CÉDÉAO;</a:t>
            </a:r>
          </a:p>
          <a:p>
            <a:pPr marL="274320" lvl="1" indent="0" algn="just">
              <a:spcBef>
                <a:spcPts val="0"/>
              </a:spcBef>
              <a:buNone/>
            </a:pPr>
            <a:r>
              <a:rPr lang="fr-CA" sz="1400" dirty="0" smtClean="0">
                <a:latin typeface="Arial"/>
                <a:cs typeface="Arial"/>
              </a:rPr>
              <a:t>- Commission arabe des droits de l’homme;</a:t>
            </a:r>
          </a:p>
          <a:p>
            <a:pPr marL="274320" lvl="1" indent="0" algn="just">
              <a:spcBef>
                <a:spcPts val="0"/>
              </a:spcBef>
              <a:buNone/>
            </a:pPr>
            <a:r>
              <a:rPr lang="fr-CA" sz="1400" dirty="0" smtClean="0">
                <a:latin typeface="Arial"/>
                <a:cs typeface="Arial"/>
              </a:rPr>
              <a:t>- Commission des droits de l’homme de l’ANASE;</a:t>
            </a:r>
          </a:p>
          <a:p>
            <a:pPr marL="274320" lvl="1" indent="0" algn="just">
              <a:spcBef>
                <a:spcPts val="0"/>
              </a:spcBef>
              <a:buFontTx/>
              <a:buChar char="-"/>
            </a:pPr>
            <a:r>
              <a:rPr lang="fr-CA" sz="1400" dirty="0" smtClean="0">
                <a:latin typeface="Arial"/>
                <a:cs typeface="Arial"/>
              </a:rPr>
              <a:t>Institutions de l’OSCE</a:t>
            </a:r>
            <a:r>
              <a:rPr lang="fr-CA" sz="1400" dirty="0" smtClean="0">
                <a:latin typeface="Arial"/>
                <a:cs typeface="Arial"/>
              </a:rPr>
              <a:t> du </a:t>
            </a:r>
            <a:r>
              <a:rPr lang="fr-CA" sz="1400" dirty="0" smtClean="0">
                <a:latin typeface="Arial"/>
                <a:cs typeface="Arial"/>
              </a:rPr>
              <a:t>Commonwealth et de </a:t>
            </a:r>
            <a:r>
              <a:rPr lang="fr-CA" sz="1400" dirty="0" smtClean="0">
                <a:latin typeface="Arial"/>
                <a:cs typeface="Arial"/>
              </a:rPr>
              <a:t>l’OIF</a:t>
            </a:r>
            <a:endParaRPr lang="fr-CA" sz="1400" dirty="0" smtClean="0">
              <a:latin typeface="Arial"/>
              <a:cs typeface="Arial"/>
            </a:endParaRPr>
          </a:p>
          <a:p>
            <a:pPr marL="0" indent="0" algn="just">
              <a:spcBef>
                <a:spcPts val="0"/>
              </a:spcBef>
              <a:buFontTx/>
              <a:buChar char="-"/>
            </a:pPr>
            <a:r>
              <a:rPr lang="fr-CA" sz="1400" dirty="0" smtClean="0">
                <a:latin typeface="Arial"/>
                <a:cs typeface="Arial"/>
              </a:rPr>
              <a:t>Projet de création d’une Cour universelle des droits de l’homme : propositions de l’Australie en 1948 (</a:t>
            </a:r>
            <a:r>
              <a:rPr lang="fr-FR" sz="1400" b="1" u="sng" dirty="0" smtClean="0">
                <a:hlinkClick r:id="rId2"/>
              </a:rPr>
              <a:t>http://www.un.org/fr/ga/search/view_doc.asp?symbol=E/CN.4/AC.1/</a:t>
            </a:r>
            <a:r>
              <a:rPr lang="fr-FR" sz="1400" b="1" u="sng" dirty="0" smtClean="0">
                <a:hlinkClick r:id="rId2"/>
              </a:rPr>
              <a:t>27</a:t>
            </a:r>
            <a:r>
              <a:rPr lang="fr-CA" sz="1400" dirty="0" smtClean="0">
                <a:latin typeface="Arial"/>
                <a:cs typeface="Arial"/>
              </a:rPr>
              <a:t>) et de l’Italie en 1993, de René Cassin, Gérard </a:t>
            </a:r>
            <a:r>
              <a:rPr lang="fr-CA" sz="1400" dirty="0" smtClean="0">
                <a:latin typeface="Arial"/>
                <a:cs typeface="Arial"/>
              </a:rPr>
              <a:t>Cohen-Jonathan</a:t>
            </a:r>
            <a:r>
              <a:rPr lang="fr-CA" sz="1400" dirty="0" smtClean="0">
                <a:latin typeface="Arial"/>
                <a:cs typeface="Arial"/>
              </a:rPr>
              <a:t>, Monique </a:t>
            </a:r>
            <a:r>
              <a:rPr lang="fr-CA" sz="1400" dirty="0" err="1" smtClean="0">
                <a:latin typeface="Arial"/>
                <a:cs typeface="Arial"/>
              </a:rPr>
              <a:t>Chemillier-Gendreau</a:t>
            </a:r>
            <a:r>
              <a:rPr lang="fr-CA" sz="1400" dirty="0" smtClean="0">
                <a:latin typeface="Arial"/>
                <a:cs typeface="Arial"/>
              </a:rPr>
              <a:t>…. et de votre professeur </a:t>
            </a:r>
          </a:p>
          <a:p>
            <a:pPr marL="274320" lvl="1" indent="0" algn="just">
              <a:spcBef>
                <a:spcPts val="0"/>
              </a:spcBef>
              <a:buFontTx/>
              <a:buChar char="-"/>
            </a:pPr>
            <a:endParaRPr lang="fr-CA" sz="800" dirty="0" smtClean="0">
              <a:latin typeface="Arial"/>
              <a:cs typeface="Aria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13</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8303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a:bodyPr>
          <a:lstStyle/>
          <a:p>
            <a:pPr algn="ctr"/>
            <a:r>
              <a:rPr lang="fr-CA" sz="1400" b="1" dirty="0" smtClean="0">
                <a:solidFill>
                  <a:srgbClr val="002060"/>
                </a:solidFill>
                <a:latin typeface="Arial"/>
                <a:cs typeface="Arial"/>
              </a:rPr>
              <a:t>Pour une </a:t>
            </a:r>
            <a:r>
              <a:rPr lang="fr-CA" sz="1400" b="1" i="1" dirty="0" smtClean="0">
                <a:solidFill>
                  <a:srgbClr val="002060"/>
                </a:solidFill>
                <a:latin typeface="Arial"/>
                <a:cs typeface="Arial"/>
              </a:rPr>
              <a:t>Charte universelle des droits fondamentaux </a:t>
            </a:r>
            <a:r>
              <a:rPr lang="fr-CA" sz="1400" b="1" dirty="0" smtClean="0">
                <a:solidFill>
                  <a:srgbClr val="002060"/>
                </a:solidFill>
                <a:latin typeface="Arial"/>
                <a:cs typeface="Arial"/>
              </a:rPr>
              <a:t>et une </a:t>
            </a:r>
            <a:r>
              <a:rPr lang="fr-CA" sz="1400" b="1" i="1" dirty="0" smtClean="0">
                <a:solidFill>
                  <a:srgbClr val="002060"/>
                </a:solidFill>
                <a:latin typeface="Arial"/>
                <a:cs typeface="Arial"/>
              </a:rPr>
              <a:t>Constitution de l’Humanité</a:t>
            </a:r>
            <a:endParaRPr lang="fr-FR" sz="14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14400"/>
            <a:ext cx="8229600" cy="5410200"/>
          </a:xfrm>
        </p:spPr>
        <p:txBody>
          <a:bodyPr>
            <a:normAutofit/>
          </a:bodyPr>
          <a:lstStyle/>
          <a:p>
            <a:pPr lvl="0" algn="ctr">
              <a:buNone/>
            </a:pPr>
            <a:r>
              <a:rPr lang="fr-FR" sz="1200" b="1" dirty="0" smtClean="0"/>
              <a:t>II-  UNE </a:t>
            </a:r>
            <a:r>
              <a:rPr lang="fr-FR" sz="1200" b="1" i="1" dirty="0" smtClean="0"/>
              <a:t>CONSTITUTION DE L’HUMANITÉ</a:t>
            </a:r>
            <a:endParaRPr lang="fr-FR" sz="1200" b="1" i="1" dirty="0" smtClean="0"/>
          </a:p>
          <a:p>
            <a:pPr lvl="0">
              <a:buNone/>
            </a:pPr>
            <a:endParaRPr lang="fr-FR" sz="1200" dirty="0" smtClean="0"/>
          </a:p>
          <a:p>
            <a:pPr lvl="0">
              <a:buNone/>
            </a:pPr>
            <a:r>
              <a:rPr lang="fr-FR" sz="1400" dirty="0" smtClean="0"/>
              <a:t>A</a:t>
            </a:r>
            <a:r>
              <a:rPr lang="fr-FR" sz="1400" dirty="0" smtClean="0"/>
              <a:t>-  De la </a:t>
            </a:r>
            <a:r>
              <a:rPr lang="fr-FR" sz="1400" i="1" dirty="0" smtClean="0"/>
              <a:t>Charte des Nations Unies </a:t>
            </a:r>
            <a:r>
              <a:rPr lang="fr-FR" sz="1400" dirty="0" smtClean="0"/>
              <a:t>à une </a:t>
            </a:r>
            <a:r>
              <a:rPr lang="fr-FR" sz="1400" i="1" dirty="0" smtClean="0"/>
              <a:t>Constitution de </a:t>
            </a:r>
            <a:r>
              <a:rPr lang="fr-FR" sz="1400" i="1" dirty="0" smtClean="0"/>
              <a:t>l’Humanité</a:t>
            </a:r>
          </a:p>
          <a:p>
            <a:pPr lvl="0">
              <a:buNone/>
            </a:pPr>
            <a:endParaRPr lang="fr-FR" sz="1400" i="1" dirty="0" smtClean="0"/>
          </a:p>
          <a:p>
            <a:pPr lvl="0" algn="just">
              <a:buNone/>
            </a:pPr>
            <a:r>
              <a:rPr lang="fr-CA" sz="1400" dirty="0" smtClean="0"/>
              <a:t>- De la </a:t>
            </a:r>
            <a:r>
              <a:rPr lang="fr-CA" sz="1400" i="1" dirty="0" smtClean="0"/>
              <a:t>Charte des Nations Unies </a:t>
            </a:r>
            <a:r>
              <a:rPr lang="fr-CA" sz="1400" dirty="0" smtClean="0"/>
              <a:t>comme constitution internationale de ses membres</a:t>
            </a:r>
          </a:p>
          <a:p>
            <a:pPr lvl="0" algn="just">
              <a:buNone/>
            </a:pPr>
            <a:r>
              <a:rPr lang="fr-CA" sz="1400" dirty="0" smtClean="0"/>
              <a:t>- De l’article 103 de la </a:t>
            </a:r>
            <a:r>
              <a:rPr lang="fr-CA" sz="1400" i="1" dirty="0" smtClean="0"/>
              <a:t>Charte des Nations </a:t>
            </a:r>
            <a:r>
              <a:rPr lang="fr-CA" sz="1400" dirty="0" smtClean="0"/>
              <a:t>et de suprématie dans l’ordre juridique international :</a:t>
            </a:r>
          </a:p>
          <a:p>
            <a:pPr lvl="0" algn="just">
              <a:buNone/>
            </a:pPr>
            <a:r>
              <a:rPr lang="fr-CA" sz="1400" dirty="0" smtClean="0"/>
              <a:t>- Article 103 : En cas de conflit entre les obligations des Membres des Nations Unies en vertu de la présente Charte et leurs obligations en vertu de tout autre accord international les premières prévaudront;</a:t>
            </a:r>
          </a:p>
          <a:p>
            <a:pPr lvl="0" algn="just">
              <a:buNone/>
            </a:pPr>
            <a:r>
              <a:rPr lang="fr-CA" sz="1400" dirty="0" smtClean="0"/>
              <a:t>- Du concept de normes impératives de droit international (</a:t>
            </a:r>
            <a:r>
              <a:rPr lang="fr-CA" sz="1400" i="1" dirty="0" smtClean="0"/>
              <a:t>jus </a:t>
            </a:r>
            <a:r>
              <a:rPr lang="fr-CA" sz="1400" i="1" dirty="0" smtClean="0"/>
              <a:t>cogens</a:t>
            </a:r>
            <a:r>
              <a:rPr lang="fr-CA" sz="1400" i="1" dirty="0" smtClean="0"/>
              <a:t>) :</a:t>
            </a:r>
          </a:p>
          <a:p>
            <a:pPr algn="ctr">
              <a:buNone/>
            </a:pPr>
            <a:r>
              <a:rPr lang="fr-FR" sz="1200" b="1" dirty="0" smtClean="0"/>
              <a:t>Article 53</a:t>
            </a:r>
            <a:r>
              <a:rPr lang="fr-FR" sz="1200" b="1" dirty="0" smtClean="0"/>
              <a:t/>
            </a:r>
            <a:br>
              <a:rPr lang="fr-FR" sz="1200" b="1" dirty="0" smtClean="0"/>
            </a:br>
            <a:r>
              <a:rPr lang="fr-FR" sz="1200" b="1" dirty="0" smtClean="0"/>
              <a:t>Traités </a:t>
            </a:r>
            <a:r>
              <a:rPr lang="fr-FR" sz="1200" b="1" dirty="0" smtClean="0"/>
              <a:t>en conflit avec une norme impérative du droit international général (</a:t>
            </a:r>
            <a:r>
              <a:rPr lang="fr-FR" sz="1200" b="1" i="1" dirty="0" smtClean="0"/>
              <a:t>jus </a:t>
            </a:r>
            <a:r>
              <a:rPr lang="fr-FR" sz="1200" b="1" i="1" dirty="0" smtClean="0"/>
              <a:t>cogens</a:t>
            </a:r>
            <a:r>
              <a:rPr lang="fr-FR" sz="1200" b="1" dirty="0" smtClean="0"/>
              <a:t>)</a:t>
            </a:r>
            <a:r>
              <a:rPr lang="fr-FR" sz="1200" dirty="0" smtClean="0"/>
              <a:t/>
            </a:r>
            <a:br>
              <a:rPr lang="fr-FR" sz="1200" dirty="0" smtClean="0"/>
            </a:br>
            <a:r>
              <a:rPr lang="fr-FR" sz="1200" dirty="0" smtClean="0"/>
              <a:t/>
            </a:r>
            <a:br>
              <a:rPr lang="fr-FR" sz="1200" dirty="0" smtClean="0"/>
            </a:br>
            <a:r>
              <a:rPr lang="fr-FR" sz="1200" dirty="0" smtClean="0"/>
              <a:t>Est </a:t>
            </a:r>
            <a:r>
              <a:rPr lang="fr-FR" sz="1200" dirty="0" smtClean="0"/>
              <a:t>nul tout traité qui, au moment de sa conclusion, est en conflit avec une norme </a:t>
            </a:r>
            <a:r>
              <a:rPr lang="fr-FR" sz="1200" dirty="0" smtClean="0"/>
              <a:t>impérative du </a:t>
            </a:r>
            <a:r>
              <a:rPr lang="fr-FR" sz="1200" dirty="0" smtClean="0"/>
              <a:t>droit international général. Aux fins de la présente Convention, une norme impérative </a:t>
            </a:r>
            <a:r>
              <a:rPr lang="fr-FR" sz="1200" dirty="0" smtClean="0"/>
              <a:t>du droit </a:t>
            </a:r>
            <a:r>
              <a:rPr lang="fr-FR" sz="1200" dirty="0" smtClean="0"/>
              <a:t>international général est une norme acceptée et reconnue par la </a:t>
            </a:r>
            <a:r>
              <a:rPr lang="fr-FR" sz="1200" dirty="0" smtClean="0"/>
              <a:t>communauté internationale </a:t>
            </a:r>
            <a:r>
              <a:rPr lang="fr-FR" sz="1200" dirty="0" smtClean="0"/>
              <a:t>des Etats dans son ensemble en tant que norme à laquelle aucune </a:t>
            </a:r>
            <a:r>
              <a:rPr lang="fr-FR" sz="1200" dirty="0" smtClean="0"/>
              <a:t>dérogation n’est </a:t>
            </a:r>
            <a:r>
              <a:rPr lang="fr-FR" sz="1200" dirty="0" smtClean="0"/>
              <a:t>permise et qui ne peut être modifiée que par une nouvelle norme du droit </a:t>
            </a:r>
            <a:r>
              <a:rPr lang="fr-FR" sz="1200" dirty="0" smtClean="0"/>
              <a:t>international général </a:t>
            </a:r>
            <a:r>
              <a:rPr lang="fr-FR" sz="1200" dirty="0" smtClean="0"/>
              <a:t>ayant le même caractère</a:t>
            </a:r>
            <a:r>
              <a:rPr lang="fr-FR" sz="1400" dirty="0" smtClean="0"/>
              <a:t>.</a:t>
            </a:r>
            <a:endParaRPr lang="fr-CA" sz="1400" dirty="0" smtClean="0"/>
          </a:p>
          <a:p>
            <a:pPr lvl="0" algn="just">
              <a:buNone/>
            </a:pPr>
            <a:r>
              <a:rPr lang="fr-CA" sz="1400" dirty="0" smtClean="0"/>
              <a:t>- Émergence des normes de </a:t>
            </a:r>
            <a:r>
              <a:rPr lang="fr-CA" sz="1400" i="1" dirty="0" smtClean="0"/>
              <a:t>jus </a:t>
            </a:r>
            <a:r>
              <a:rPr lang="fr-CA" sz="1400" i="1" dirty="0" smtClean="0"/>
              <a:t>cogens</a:t>
            </a:r>
            <a:r>
              <a:rPr lang="fr-CA" sz="1400" i="1" dirty="0" smtClean="0"/>
              <a:t> </a:t>
            </a:r>
            <a:r>
              <a:rPr lang="fr-CA" sz="1400" dirty="0" smtClean="0"/>
              <a:t>comme l’interdiction de l’esclavage, de la torture et des traitements cruels, inhumains, du génocide et le droit des peuples à disposer d’eux-m</a:t>
            </a:r>
            <a:r>
              <a:rPr lang="fr-CA" sz="1400" dirty="0" smtClean="0"/>
              <a:t>êmes</a:t>
            </a:r>
          </a:p>
          <a:p>
            <a:pPr lvl="0" algn="just">
              <a:buNone/>
            </a:pPr>
            <a:r>
              <a:rPr lang="fr-CA" sz="1400" dirty="0" smtClean="0"/>
              <a:t>- De la</a:t>
            </a:r>
            <a:r>
              <a:rPr lang="fr-CA" sz="1400" dirty="0" smtClean="0"/>
              <a:t> constitutionnalisation des droits fondamentaux et de leur </a:t>
            </a:r>
            <a:r>
              <a:rPr lang="fr-CA" sz="1400" dirty="0" smtClean="0"/>
              <a:t>ench</a:t>
            </a:r>
            <a:r>
              <a:rPr lang="fr-CA" sz="1400" dirty="0" smtClean="0"/>
              <a:t>âssement dans une </a:t>
            </a:r>
            <a:r>
              <a:rPr lang="fr-CA" sz="1400" i="1" dirty="0" smtClean="0"/>
              <a:t>Constitution de l’Humanité</a:t>
            </a:r>
            <a:endParaRPr lang="fr-CA" sz="1400" i="1"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13</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8303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533400"/>
          </a:xfrm>
        </p:spPr>
        <p:txBody>
          <a:bodyPr>
            <a:normAutofit/>
          </a:bodyPr>
          <a:lstStyle/>
          <a:p>
            <a:pPr algn="ctr"/>
            <a:r>
              <a:rPr lang="fr-CA" sz="1400" b="1" dirty="0" smtClean="0">
                <a:solidFill>
                  <a:srgbClr val="002060"/>
                </a:solidFill>
                <a:latin typeface="Arial"/>
                <a:cs typeface="Arial"/>
              </a:rPr>
              <a:t>Pour une </a:t>
            </a:r>
            <a:r>
              <a:rPr lang="fr-CA" sz="1400" b="1" i="1" dirty="0" smtClean="0">
                <a:solidFill>
                  <a:srgbClr val="002060"/>
                </a:solidFill>
                <a:latin typeface="Arial"/>
                <a:cs typeface="Arial"/>
              </a:rPr>
              <a:t>Charte universelle des droits fondamentaux </a:t>
            </a:r>
            <a:r>
              <a:rPr lang="fr-CA" sz="1400" b="1" dirty="0" smtClean="0">
                <a:solidFill>
                  <a:srgbClr val="002060"/>
                </a:solidFill>
                <a:latin typeface="Arial"/>
                <a:cs typeface="Arial"/>
              </a:rPr>
              <a:t>et une </a:t>
            </a:r>
            <a:r>
              <a:rPr lang="fr-CA" sz="1400" b="1" i="1" dirty="0" smtClean="0">
                <a:solidFill>
                  <a:srgbClr val="002060"/>
                </a:solidFill>
                <a:latin typeface="Arial"/>
                <a:cs typeface="Arial"/>
              </a:rPr>
              <a:t>Constitution de l’Humanité</a:t>
            </a:r>
          </a:p>
        </p:txBody>
      </p:sp>
      <p:sp>
        <p:nvSpPr>
          <p:cNvPr id="3" name="Espace réservé du contenu 2"/>
          <p:cNvSpPr>
            <a:spLocks noGrp="1"/>
          </p:cNvSpPr>
          <p:nvPr>
            <p:ph sz="quarter" idx="1"/>
          </p:nvPr>
        </p:nvSpPr>
        <p:spPr>
          <a:xfrm>
            <a:off x="457200" y="914400"/>
            <a:ext cx="8229600" cy="5410200"/>
          </a:xfrm>
        </p:spPr>
        <p:txBody>
          <a:bodyPr>
            <a:normAutofit fontScale="25000" lnSpcReduction="20000"/>
          </a:bodyPr>
          <a:lstStyle/>
          <a:p>
            <a:pPr lvl="0" algn="ctr">
              <a:buNone/>
            </a:pPr>
            <a:endParaRPr lang="fr-FR" sz="4308" b="1" dirty="0" smtClean="0"/>
          </a:p>
          <a:p>
            <a:pPr lvl="0" algn="ctr">
              <a:buNone/>
            </a:pPr>
            <a:r>
              <a:rPr lang="fr-FR" sz="4308" b="1" dirty="0" smtClean="0"/>
              <a:t>II</a:t>
            </a:r>
            <a:r>
              <a:rPr lang="fr-FR" sz="4308" b="1" dirty="0" smtClean="0"/>
              <a:t>-  UNE </a:t>
            </a:r>
            <a:r>
              <a:rPr lang="fr-FR" sz="4308" b="1" i="1" dirty="0" smtClean="0"/>
              <a:t>CONSTITUTION DE L’HUMANITÉ (suite)</a:t>
            </a:r>
          </a:p>
          <a:p>
            <a:pPr lvl="0">
              <a:buNone/>
            </a:pPr>
            <a:endParaRPr lang="fr-FR" sz="4308" dirty="0" smtClean="0"/>
          </a:p>
          <a:p>
            <a:pPr lvl="0" algn="just">
              <a:buNone/>
            </a:pPr>
            <a:r>
              <a:rPr lang="fr-FR" sz="5600" b="1" dirty="0" smtClean="0"/>
              <a:t>B-  Pour </a:t>
            </a:r>
            <a:r>
              <a:rPr lang="fr-FR" sz="5600" b="1" dirty="0" smtClean="0"/>
              <a:t>l’ench</a:t>
            </a:r>
            <a:r>
              <a:rPr lang="fr-FR" sz="5600" b="1" dirty="0" smtClean="0"/>
              <a:t>âssement</a:t>
            </a:r>
            <a:r>
              <a:rPr lang="fr-FR" sz="5600" b="1" dirty="0" smtClean="0"/>
              <a:t> </a:t>
            </a:r>
            <a:r>
              <a:rPr lang="fr-FR" sz="5600" b="1" dirty="0" smtClean="0"/>
              <a:t>d’une </a:t>
            </a:r>
            <a:r>
              <a:rPr lang="fr-FR" sz="5600" b="1" i="1" dirty="0" smtClean="0"/>
              <a:t>Charte universelle des droits fondamentaux</a:t>
            </a:r>
            <a:r>
              <a:rPr lang="fr-FR" sz="5600" b="1" dirty="0" smtClean="0"/>
              <a:t> dans une </a:t>
            </a:r>
            <a:r>
              <a:rPr lang="fr-FR" sz="5600" b="1" i="1" dirty="0" smtClean="0"/>
              <a:t>Constitution de </a:t>
            </a:r>
            <a:r>
              <a:rPr lang="fr-FR" sz="5600" b="1" i="1" dirty="0" smtClean="0"/>
              <a:t>l’Humanité</a:t>
            </a:r>
          </a:p>
          <a:p>
            <a:pPr lvl="0" algn="just">
              <a:buNone/>
            </a:pPr>
            <a:endParaRPr lang="fr-FR" sz="5600" b="1" i="1" dirty="0" smtClean="0"/>
          </a:p>
          <a:p>
            <a:pPr lvl="0" algn="just">
              <a:buFontTx/>
              <a:buChar char="-"/>
            </a:pPr>
            <a:r>
              <a:rPr lang="fr-FR" sz="5600" dirty="0" smtClean="0"/>
              <a:t>De la consécration du statut de normes de </a:t>
            </a:r>
            <a:r>
              <a:rPr lang="fr-FR" sz="5600" i="1" dirty="0" smtClean="0"/>
              <a:t>jus </a:t>
            </a:r>
            <a:r>
              <a:rPr lang="fr-FR" sz="5600" i="1" dirty="0" smtClean="0"/>
              <a:t>cogens</a:t>
            </a:r>
            <a:r>
              <a:rPr lang="fr-FR" sz="5600" i="1" dirty="0" smtClean="0"/>
              <a:t> </a:t>
            </a:r>
            <a:r>
              <a:rPr lang="fr-FR" sz="5600" dirty="0" smtClean="0"/>
              <a:t>des droits fondamentaux dans une </a:t>
            </a:r>
            <a:r>
              <a:rPr lang="fr-FR" sz="5600" i="1" dirty="0" smtClean="0"/>
              <a:t>Constitution de l’Humanité</a:t>
            </a:r>
            <a:r>
              <a:rPr lang="fr-FR" sz="5600" dirty="0" smtClean="0"/>
              <a:t>;</a:t>
            </a:r>
          </a:p>
          <a:p>
            <a:pPr lvl="0" algn="just">
              <a:buNone/>
            </a:pPr>
            <a:r>
              <a:rPr lang="fr-FR" sz="5600" dirty="0" smtClean="0"/>
              <a:t>- De l’ench</a:t>
            </a:r>
            <a:r>
              <a:rPr lang="fr-FR" sz="5600" dirty="0" smtClean="0"/>
              <a:t>âssement des droits civils, politiques économiques, sociaux et culturels des individus, des droits collectifs des minorités et des peuples…. et des droits de l’Humanité;</a:t>
            </a:r>
          </a:p>
          <a:p>
            <a:pPr lvl="0" algn="just">
              <a:buFontTx/>
              <a:buChar char="-"/>
            </a:pPr>
            <a:r>
              <a:rPr lang="fr-FR" sz="5600" dirty="0" smtClean="0"/>
              <a:t>De la transformation de la Cour internationale de Justice en une Cour internationale de Justice et des droits fondamentaux (à l’exemple de la future Cour africaine de Justice et des droits de l’homme);</a:t>
            </a:r>
          </a:p>
          <a:p>
            <a:pPr lvl="0" algn="just">
              <a:buFontTx/>
              <a:buChar char="-"/>
            </a:pPr>
            <a:r>
              <a:rPr lang="fr-FR" sz="5600" dirty="0" smtClean="0"/>
              <a:t>Des rapports en entre les droits fondamentaux enchâssés dans les constitutions nationales, les conventions régionales ainsi que les constitutions et lois nationales.</a:t>
            </a:r>
            <a:br>
              <a:rPr lang="fr-FR" sz="5600" dirty="0" smtClean="0"/>
            </a:br>
            <a:endParaRPr lang="fr-FR" sz="5600" b="1" dirty="0" smtClean="0"/>
          </a:p>
          <a:p>
            <a:pPr lvl="0" algn="ctr">
              <a:buNone/>
            </a:pPr>
            <a:r>
              <a:rPr lang="fr-FR" sz="5600" b="1" dirty="0" smtClean="0"/>
              <a:t>CONCLUSION</a:t>
            </a:r>
            <a:endParaRPr lang="fr-CA" sz="5600" b="1" dirty="0" smtClean="0"/>
          </a:p>
          <a:p>
            <a:pPr lvl="0" algn="just">
              <a:buNone/>
            </a:pPr>
            <a:r>
              <a:rPr lang="fr-FR" sz="5600" dirty="0" smtClean="0"/>
              <a:t>- </a:t>
            </a:r>
            <a:r>
              <a:rPr lang="fr-FR" sz="5600" b="1" dirty="0" smtClean="0"/>
              <a:t>D’indignation</a:t>
            </a:r>
            <a:r>
              <a:rPr lang="fr-FR" sz="5600" dirty="0" smtClean="0"/>
              <a:t> : « Aux jeunes, je dis : regardez autour de vous, vous y trouverez les thèmes qui justifient votre </a:t>
            </a:r>
            <a:r>
              <a:rPr lang="fr-FR" sz="5600" dirty="0" smtClean="0"/>
              <a:t>indignation-</a:t>
            </a:r>
            <a:r>
              <a:rPr lang="fr-FR" sz="5600" dirty="0" smtClean="0"/>
              <a:t> le traitement fait aux immigrés, aux sans papiers, aux </a:t>
            </a:r>
            <a:r>
              <a:rPr lang="fr-FR" sz="5600" dirty="0" smtClean="0"/>
              <a:t>Roms</a:t>
            </a:r>
            <a:r>
              <a:rPr lang="fr-FR" sz="5600" dirty="0" smtClean="0"/>
              <a:t>. Vous trouverez des situations concrètes qui vous amènent à donner cours à une action citoyenne forte. Cherchez et vous trouver (S. HESSEL, Indignez-vous, Paris, Indigènes Éditions, 3010, p. 16)  </a:t>
            </a:r>
          </a:p>
          <a:p>
            <a:pPr lvl="0" algn="just">
              <a:buFontTx/>
              <a:buChar char="-"/>
            </a:pPr>
            <a:r>
              <a:rPr lang="fr-FR" sz="5600" b="1" dirty="0" smtClean="0"/>
              <a:t>D’engagemen</a:t>
            </a:r>
            <a:r>
              <a:rPr lang="fr-FR" sz="5600" dirty="0" smtClean="0"/>
              <a:t>t : « Interrogez-vous  sur ce qui vous indigne et vous scandalise, et quand vous l’aurez découvert, t</a:t>
            </a:r>
            <a:r>
              <a:rPr lang="fr-FR" sz="5600" dirty="0" smtClean="0"/>
              <a:t>âchez de connaître comment concrètement il vous est possible d’agir pour lutter contre ». […] </a:t>
            </a:r>
            <a:r>
              <a:rPr lang="fr-FR" sz="5600" dirty="0" smtClean="0"/>
              <a:t>Toutefois, l’Humanité,</a:t>
            </a:r>
            <a:r>
              <a:rPr lang="fr-FR" sz="5600" dirty="0" smtClean="0"/>
              <a:t> l’espèce humaine, est une espèce jeune…» </a:t>
            </a:r>
            <a:r>
              <a:rPr lang="fr-FR" sz="5600" dirty="0" smtClean="0"/>
              <a:t> (S. HESSEL, </a:t>
            </a:r>
            <a:r>
              <a:rPr lang="fr-FR" sz="5600" i="1" dirty="0" smtClean="0"/>
              <a:t>Engagez-vous</a:t>
            </a:r>
            <a:r>
              <a:rPr lang="fr-FR" sz="5600" dirty="0" smtClean="0"/>
              <a:t>, Paris, Éditions de l’Aube, 2011, p. 16-17 et 66);</a:t>
            </a:r>
          </a:p>
          <a:p>
            <a:pPr lvl="0">
              <a:buFontTx/>
              <a:buChar char="-"/>
            </a:pPr>
            <a:r>
              <a:rPr lang="fr-FR" sz="5600" b="1" dirty="0" smtClean="0"/>
              <a:t>Et</a:t>
            </a:r>
            <a:r>
              <a:rPr lang="fr-FR" sz="5600" b="1" dirty="0" smtClean="0"/>
              <a:t> de convictions </a:t>
            </a:r>
            <a:r>
              <a:rPr lang="fr-FR" sz="5600" dirty="0" smtClean="0"/>
              <a:t>…</a:t>
            </a:r>
            <a:endParaRPr lang="fr-FR" sz="1514" dirty="0" smtClean="0"/>
          </a:p>
          <a:p>
            <a:pPr marL="0" indent="0">
              <a:buNone/>
            </a:pPr>
            <a:endParaRPr lang="fr-CA" sz="1400" dirty="0" smtClean="0">
              <a:latin typeface="Arial"/>
              <a:cs typeface="Arial"/>
            </a:endParaRPr>
          </a:p>
          <a:p>
            <a:pPr marL="0" indent="0">
              <a:spcBef>
                <a:spcPts val="0"/>
              </a:spcBef>
              <a:buNone/>
            </a:pPr>
            <a:r>
              <a:rPr lang="fr-CA" sz="1400" dirty="0" smtClean="0">
                <a:latin typeface="Arial"/>
                <a:cs typeface="Arial"/>
              </a:rPr>
              <a:t>  </a:t>
            </a:r>
          </a:p>
          <a:p>
            <a:pPr marL="0" indent="0">
              <a:spcBef>
                <a:spcPts val="0"/>
              </a:spcBef>
              <a:buNone/>
            </a:pPr>
            <a:r>
              <a:rPr lang="fr-CA" sz="1400" dirty="0" smtClean="0">
                <a:latin typeface="Arial"/>
                <a:cs typeface="Arial"/>
              </a:rPr>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13</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8303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914400"/>
            <a:ext cx="8229600" cy="5257800"/>
          </a:xfrm>
        </p:spPr>
        <p:txBody>
          <a:bodyPr>
            <a:normAutofit fontScale="25000" lnSpcReduction="20000"/>
          </a:bodyPr>
          <a:lstStyle/>
          <a:p>
            <a:pPr lvl="0">
              <a:buNone/>
            </a:pPr>
            <a:r>
              <a:rPr lang="fr-FR" sz="4800" b="1" dirty="0" smtClean="0"/>
              <a:t>A- COURS D’ÉTÉ (3)</a:t>
            </a:r>
          </a:p>
          <a:p>
            <a:pPr algn="just">
              <a:buNone/>
            </a:pPr>
            <a:r>
              <a:rPr lang="fr-FR" sz="4800" dirty="0" smtClean="0"/>
              <a:t>    1) </a:t>
            </a:r>
            <a:r>
              <a:rPr lang="fr-FR" sz="4800" b="1" dirty="0" smtClean="0"/>
              <a:t>Institut international des droits de l’homme de Strasbourg (</a:t>
            </a:r>
            <a:r>
              <a:rPr lang="fr-FR" sz="4800" b="1" dirty="0" smtClean="0">
                <a:hlinkClick r:id="rId2"/>
              </a:rPr>
              <a:t>www.iidh.org</a:t>
            </a:r>
            <a:r>
              <a:rPr lang="fr-FR" sz="4800" b="1" dirty="0" smtClean="0"/>
              <a:t>)</a:t>
            </a:r>
            <a:br>
              <a:rPr lang="fr-FR" sz="4800" b="1" dirty="0" smtClean="0"/>
            </a:br>
            <a:r>
              <a:rPr lang="fr-FR" sz="4800" b="1" dirty="0" smtClean="0"/>
              <a:t>   </a:t>
            </a:r>
            <a:r>
              <a:rPr lang="fr-FR" sz="4800" dirty="0" smtClean="0"/>
              <a:t>Période : 4 au 22 juillet 2016; Date limite d’inscription : 4 avril 2016 ; Frais de scolarité : </a:t>
            </a:r>
            <a:r>
              <a:rPr lang="fr-CA" sz="4800" dirty="0" smtClean="0"/>
              <a:t>800 €   </a:t>
            </a:r>
            <a:r>
              <a:rPr lang="fr-FR" sz="4800" dirty="0" smtClean="0"/>
              <a:t/>
            </a:r>
            <a:br>
              <a:rPr lang="fr-FR" sz="4800" dirty="0" smtClean="0"/>
            </a:br>
            <a:r>
              <a:rPr lang="fr-FR" sz="4800" dirty="0" smtClean="0"/>
              <a:t>   Certificat de réussite / Diplôme en droit international et droit comparé des droits de l’homme</a:t>
            </a:r>
          </a:p>
          <a:p>
            <a:pPr algn="just">
              <a:buNone/>
            </a:pPr>
            <a:r>
              <a:rPr lang="fr-FR" sz="4800" b="1" dirty="0" smtClean="0"/>
              <a:t>   </a:t>
            </a:r>
            <a:r>
              <a:rPr lang="fr-FR" sz="4800" dirty="0" smtClean="0"/>
              <a:t> 2)  </a:t>
            </a:r>
            <a:r>
              <a:rPr lang="fr-FR" sz="4800" b="1" dirty="0" smtClean="0"/>
              <a:t>Institut international de droit humanitaire (</a:t>
            </a:r>
            <a:r>
              <a:rPr lang="fr-FR" sz="4800" b="1" dirty="0" smtClean="0">
                <a:hlinkClick r:id="rId3"/>
              </a:rPr>
              <a:t>www.iihl.org</a:t>
            </a:r>
            <a:r>
              <a:rPr lang="fr-FR" sz="4800" b="1" dirty="0" smtClean="0"/>
              <a:t>) </a:t>
            </a:r>
            <a:br>
              <a:rPr lang="fr-FR" sz="4800" b="1" dirty="0" smtClean="0"/>
            </a:br>
            <a:r>
              <a:rPr lang="fr-FR" sz="4800" b="1" dirty="0" smtClean="0"/>
              <a:t>   </a:t>
            </a:r>
            <a:r>
              <a:rPr lang="fr-FR" sz="4800" dirty="0" smtClean="0"/>
              <a:t>Période : 4 au 16 juillet  2016 (San Remo et Genève ; Date limite d’inscription :? ; Frais de scolarité : </a:t>
            </a:r>
            <a:r>
              <a:rPr lang="fr-CA" sz="4800" dirty="0" smtClean="0"/>
              <a:t>1500 €</a:t>
            </a:r>
            <a:br>
              <a:rPr lang="fr-CA" sz="4800" dirty="0" smtClean="0"/>
            </a:br>
            <a:r>
              <a:rPr lang="fr-CA" sz="4800" dirty="0" smtClean="0"/>
              <a:t>   </a:t>
            </a:r>
            <a:r>
              <a:rPr lang="fr-FR" sz="4800" dirty="0" smtClean="0"/>
              <a:t>Certificat en droit international humanitaire</a:t>
            </a:r>
          </a:p>
          <a:p>
            <a:pPr algn="just">
              <a:buNone/>
            </a:pPr>
            <a:r>
              <a:rPr lang="fr-FR" sz="4800" b="1" dirty="0" smtClean="0"/>
              <a:t>   </a:t>
            </a:r>
            <a:r>
              <a:rPr lang="fr-FR" sz="4800" dirty="0" smtClean="0"/>
              <a:t> </a:t>
            </a:r>
            <a:r>
              <a:rPr lang="en-CA" sz="4800" dirty="0" smtClean="0"/>
              <a:t>3)  </a:t>
            </a:r>
            <a:r>
              <a:rPr lang="en-CA" sz="4800" b="1" dirty="0" smtClean="0"/>
              <a:t>Irish Centre of Human Rights, Galway , République d’Irlande (</a:t>
            </a:r>
            <a:r>
              <a:rPr lang="fr-CA" sz="4800" dirty="0" smtClean="0">
                <a:hlinkClick r:id="rId4"/>
              </a:rPr>
              <a:t>www.nuigalway.ie/human_rights</a:t>
            </a:r>
            <a:r>
              <a:rPr lang="fr-CA" sz="4800" dirty="0" smtClean="0"/>
              <a:t>)</a:t>
            </a:r>
            <a:br>
              <a:rPr lang="fr-CA" sz="4800" dirty="0" smtClean="0"/>
            </a:br>
            <a:r>
              <a:rPr lang="fr-CA" sz="4800" dirty="0" smtClean="0"/>
              <a:t>   Cour pénale internationale (27 juin-1</a:t>
            </a:r>
            <a:r>
              <a:rPr lang="fr-CA" sz="4800" baseline="30000" dirty="0" smtClean="0"/>
              <a:t>er</a:t>
            </a:r>
            <a:r>
              <a:rPr lang="fr-CA" sz="4800" dirty="0" smtClean="0"/>
              <a:t> juillet 2016); Cinéma et droits (Dates : ? ); Arts et droits (Dates : ?)</a:t>
            </a:r>
            <a:br>
              <a:rPr lang="fr-CA" sz="4800" dirty="0" smtClean="0"/>
            </a:br>
            <a:r>
              <a:rPr lang="fr-CA" sz="4800" dirty="0" smtClean="0"/>
              <a:t>   Frais de scolarité :1000 € (avec logement); 750 € (sans logement); 700 € (avec logement); 400 € (sans logement)</a:t>
            </a:r>
            <a:br>
              <a:rPr lang="fr-CA" sz="4800" dirty="0" smtClean="0"/>
            </a:br>
            <a:r>
              <a:rPr lang="fr-CA" sz="4800" dirty="0" smtClean="0"/>
              <a:t>  </a:t>
            </a:r>
            <a:endParaRPr lang="fr-CA" sz="4800" b="1" dirty="0" smtClean="0"/>
          </a:p>
          <a:p>
            <a:pPr algn="just">
              <a:buNone/>
            </a:pPr>
            <a:r>
              <a:rPr lang="fr-FR" sz="4800" b="1" dirty="0" smtClean="0"/>
              <a:t>B- ÉTUDES SUPÉRIEURES (15)</a:t>
            </a:r>
            <a:br>
              <a:rPr lang="fr-FR" sz="4800" b="1" dirty="0" smtClean="0"/>
            </a:br>
            <a:r>
              <a:rPr lang="fr-FR" sz="4800" dirty="0" smtClean="0"/>
              <a:t>1)   </a:t>
            </a:r>
            <a:r>
              <a:rPr lang="fr-FR" sz="4800" b="1" dirty="0" smtClean="0"/>
              <a:t>Université de Strasbourg </a:t>
            </a:r>
            <a:r>
              <a:rPr lang="fr-FR" sz="4800" dirty="0" smtClean="0"/>
              <a:t>: Master Droits de l'homme </a:t>
            </a:r>
            <a:br>
              <a:rPr lang="fr-FR" sz="4800" dirty="0" smtClean="0"/>
            </a:br>
            <a:r>
              <a:rPr lang="fr-FR" sz="4800" dirty="0" smtClean="0"/>
              <a:t>2)</a:t>
            </a:r>
            <a:r>
              <a:rPr lang="fr-FR" sz="4800" b="1" dirty="0" smtClean="0"/>
              <a:t>   Université Lumière (Lyon 2) : </a:t>
            </a:r>
            <a:r>
              <a:rPr lang="fr-FR" sz="4800" dirty="0" smtClean="0"/>
              <a:t>Master en droits de l’homme</a:t>
            </a:r>
            <a:br>
              <a:rPr lang="fr-FR" sz="4800" dirty="0" smtClean="0"/>
            </a:br>
            <a:r>
              <a:rPr lang="fr-FR" sz="4800" dirty="0" smtClean="0"/>
              <a:t>3</a:t>
            </a:r>
            <a:r>
              <a:rPr lang="fr-FR" sz="4800" b="1" dirty="0" smtClean="0"/>
              <a:t>)   Université Panthéon-Assas (Paris II) </a:t>
            </a:r>
            <a:r>
              <a:rPr lang="fr-FR" sz="4800" dirty="0" smtClean="0"/>
              <a:t>: Master 2 Droits de l’homme et droit humanitaire</a:t>
            </a:r>
            <a:br>
              <a:rPr lang="fr-FR" sz="4800" dirty="0" smtClean="0"/>
            </a:br>
            <a:r>
              <a:rPr lang="fr-FR" sz="4800" dirty="0" smtClean="0"/>
              <a:t>4)</a:t>
            </a:r>
            <a:r>
              <a:rPr lang="fr-FR" sz="4800" b="1" dirty="0" smtClean="0"/>
              <a:t>   Université Paris-Saclay</a:t>
            </a:r>
            <a:r>
              <a:rPr lang="fr-FR" sz="4800" dirty="0" smtClean="0"/>
              <a:t> : M[aster] 2 Droits de l’Homme et Droit International Humanitaire (DHDH)</a:t>
            </a:r>
            <a:r>
              <a:rPr lang="fr-FR" sz="4800" b="1" dirty="0" smtClean="0"/>
              <a:t/>
            </a:r>
            <a:br>
              <a:rPr lang="fr-FR" sz="4800" b="1" dirty="0" smtClean="0"/>
            </a:br>
            <a:r>
              <a:rPr lang="fr-FR" sz="4800" dirty="0" smtClean="0"/>
              <a:t>5</a:t>
            </a:r>
            <a:r>
              <a:rPr lang="fr-FR" sz="4800" b="1" dirty="0" smtClean="0"/>
              <a:t>)   Université Saint-Louis, Bruxelles </a:t>
            </a:r>
            <a:r>
              <a:rPr lang="fr-FR" sz="4800" dirty="0" smtClean="0"/>
              <a:t>: Master complémentaire en droits de l’homme,</a:t>
            </a:r>
            <a:br>
              <a:rPr lang="fr-FR" sz="4800" dirty="0" smtClean="0"/>
            </a:br>
            <a:r>
              <a:rPr lang="fr-FR" sz="4800" dirty="0" smtClean="0"/>
              <a:t>6)   </a:t>
            </a:r>
            <a:r>
              <a:rPr lang="fr-FR" sz="4800" b="1" dirty="0" smtClean="0"/>
              <a:t>Académie de droit international humanitaire et de droits humains à Genève </a:t>
            </a:r>
            <a:r>
              <a:rPr lang="fr-FR" sz="4800" dirty="0" smtClean="0"/>
              <a:t>: LL.M.</a:t>
            </a:r>
            <a:br>
              <a:rPr lang="fr-FR" sz="4800" dirty="0" smtClean="0"/>
            </a:br>
            <a:r>
              <a:rPr lang="fr-FR" sz="4800" dirty="0" smtClean="0"/>
              <a:t>7)   </a:t>
            </a:r>
            <a:r>
              <a:rPr lang="fr-FR" sz="4800" b="1" dirty="0" smtClean="0"/>
              <a:t>London School of Economics and Political Science (LSE)</a:t>
            </a:r>
            <a:r>
              <a:rPr lang="fr-FR" sz="4800" dirty="0" smtClean="0"/>
              <a:t>; MSc Human Rights</a:t>
            </a:r>
            <a:r>
              <a:rPr lang="fr-FR" sz="4800" b="1" dirty="0" smtClean="0"/>
              <a:t> </a:t>
            </a:r>
            <a:br>
              <a:rPr lang="fr-FR" sz="4800" b="1" dirty="0" smtClean="0"/>
            </a:br>
            <a:r>
              <a:rPr lang="fr-FR" sz="4800" dirty="0" smtClean="0"/>
              <a:t>8)   </a:t>
            </a:r>
            <a:r>
              <a:rPr lang="fr-FR" sz="4800" b="1" dirty="0" smtClean="0"/>
              <a:t>Oxford</a:t>
            </a:r>
            <a:r>
              <a:rPr lang="fr-FR" sz="4800" dirty="0" smtClean="0"/>
              <a:t> </a:t>
            </a:r>
            <a:r>
              <a:rPr lang="fr-FR" sz="4800" b="1" dirty="0" smtClean="0"/>
              <a:t>University</a:t>
            </a:r>
            <a:r>
              <a:rPr lang="fr-FR" sz="4800" dirty="0" smtClean="0"/>
              <a:t> : Masters in International Human Rights Law</a:t>
            </a:r>
            <a:br>
              <a:rPr lang="fr-FR" sz="4800" dirty="0" smtClean="0"/>
            </a:br>
            <a:r>
              <a:rPr lang="fr-FR" sz="4800" dirty="0" smtClean="0"/>
              <a:t>9)   </a:t>
            </a:r>
            <a:r>
              <a:rPr lang="fr-FR" sz="4800" b="1" dirty="0" smtClean="0"/>
              <a:t>University of Leicester </a:t>
            </a:r>
            <a:r>
              <a:rPr lang="fr-FR" sz="4800" dirty="0" smtClean="0"/>
              <a:t>: LL.M. International Human Rights Lawù</a:t>
            </a:r>
            <a:br>
              <a:rPr lang="fr-FR" sz="4800" dirty="0" smtClean="0"/>
            </a:br>
            <a:r>
              <a:rPr lang="fr-FR" sz="4800" dirty="0" smtClean="0"/>
              <a:t>10) </a:t>
            </a:r>
            <a:r>
              <a:rPr lang="fr-FR" sz="4800" b="1" dirty="0" smtClean="0"/>
              <a:t>University of London </a:t>
            </a:r>
            <a:r>
              <a:rPr lang="fr-FR" sz="4800" dirty="0" smtClean="0"/>
              <a:t>: Human Rights Law (LLM, PG Dip and PG Cert)</a:t>
            </a:r>
            <a:br>
              <a:rPr lang="fr-FR" sz="4800" dirty="0" smtClean="0"/>
            </a:br>
            <a:r>
              <a:rPr lang="fr-FR" sz="4800" dirty="0" smtClean="0"/>
              <a:t>11) </a:t>
            </a:r>
            <a:r>
              <a:rPr lang="fr-FR" sz="4800" b="1" dirty="0" smtClean="0"/>
              <a:t>University of London, Queen Mary : </a:t>
            </a:r>
            <a:r>
              <a:rPr lang="fr-FR" sz="4800" dirty="0" smtClean="0"/>
              <a:t>LLM in Human Rights Law</a:t>
            </a:r>
            <a:br>
              <a:rPr lang="fr-FR" sz="4800" dirty="0" smtClean="0"/>
            </a:br>
            <a:r>
              <a:rPr lang="fr-FR" sz="4800" dirty="0" smtClean="0"/>
              <a:t>12) </a:t>
            </a:r>
            <a:r>
              <a:rPr lang="fr-FR" sz="4800" b="1" dirty="0" smtClean="0"/>
              <a:t>University of Nottingham </a:t>
            </a:r>
            <a:r>
              <a:rPr lang="fr-FR" sz="4800" dirty="0" smtClean="0"/>
              <a:t>: Human Rights Law LLM</a:t>
            </a:r>
            <a:br>
              <a:rPr lang="fr-FR" sz="4800" dirty="0" smtClean="0"/>
            </a:br>
            <a:r>
              <a:rPr lang="fr-FR" sz="4800" dirty="0" smtClean="0"/>
              <a:t>13) </a:t>
            </a:r>
            <a:r>
              <a:rPr lang="fr-FR" sz="4800" b="1" dirty="0" smtClean="0"/>
              <a:t>Universiteit Leiden</a:t>
            </a:r>
            <a:r>
              <a:rPr lang="fr-FR" sz="4800" dirty="0" smtClean="0"/>
              <a:t>, </a:t>
            </a:r>
            <a:r>
              <a:rPr lang="fr-FR" sz="4800" b="1" dirty="0" smtClean="0"/>
              <a:t>Pays-Bas </a:t>
            </a:r>
            <a:r>
              <a:rPr lang="fr-FR" sz="4800" dirty="0" smtClean="0"/>
              <a:t>: Masters in European and International Human Rights Law (Advanced)</a:t>
            </a:r>
            <a:br>
              <a:rPr lang="fr-FR" sz="4800" dirty="0" smtClean="0"/>
            </a:br>
            <a:r>
              <a:rPr lang="fr-FR" sz="4800" dirty="0" smtClean="0"/>
              <a:t>14)</a:t>
            </a:r>
            <a:r>
              <a:rPr lang="fr-FR" sz="4800" b="1" dirty="0" smtClean="0"/>
              <a:t> Georgetown University, Washington </a:t>
            </a:r>
            <a:r>
              <a:rPr lang="fr-FR" sz="4800" dirty="0" smtClean="0"/>
              <a:t>: International Human Rights Law Certificate </a:t>
            </a:r>
            <a:br>
              <a:rPr lang="fr-FR" sz="4800" dirty="0" smtClean="0"/>
            </a:br>
            <a:r>
              <a:rPr lang="fr-FR" sz="4800" dirty="0" smtClean="0"/>
              <a:t>15) </a:t>
            </a:r>
            <a:r>
              <a:rPr lang="fr-FR" sz="4800" b="1" dirty="0" smtClean="0"/>
              <a:t>University of Melbourne, Australie</a:t>
            </a:r>
            <a:r>
              <a:rPr lang="fr-FR" sz="4800" dirty="0" smtClean="0"/>
              <a:t> : Masters of Human Rights Law</a:t>
            </a:r>
            <a:br>
              <a:rPr lang="fr-FR" sz="4800" dirty="0" smtClean="0"/>
            </a:br>
            <a:endParaRPr lang="fr-FR" sz="4800" dirty="0" smtClean="0"/>
          </a:p>
          <a:p>
            <a:pPr algn="just">
              <a:buNone/>
            </a:pPr>
            <a:r>
              <a:rPr lang="fr-FR" sz="4800" dirty="0" smtClean="0"/>
              <a:t>PS </a:t>
            </a:r>
            <a:r>
              <a:rPr lang="fr-CA" sz="4800" dirty="0" smtClean="0"/>
              <a:t>Et n’oubliez pas de faire parvenir à votre professeur une carte postale de Strasbourg, San Remo, Genève, Galway ou d’ailleurs à l’adresse suivante : Faculté de droit, Université de Montréal, C.P. 6128, succursale Centre-ville Montréal (QUÉBEC) H3C 3J7 </a:t>
            </a:r>
            <a:r>
              <a:rPr lang="fr-FR" sz="4800" dirty="0" smtClean="0"/>
              <a:t> </a:t>
            </a:r>
          </a:p>
          <a:p>
            <a:pPr>
              <a:buNone/>
            </a:pPr>
            <a:endParaRPr lang="fr-FR" sz="1400" dirty="0" smtClean="0"/>
          </a:p>
          <a:p>
            <a:pPr marL="0" indent="0">
              <a:buNone/>
            </a:pPr>
            <a:endParaRPr lang="fr-CA" sz="1400" dirty="0" smtClean="0">
              <a:latin typeface="Arial"/>
              <a:cs typeface="Arial"/>
            </a:endParaRPr>
          </a:p>
          <a:p>
            <a:pPr marL="0" indent="0">
              <a:spcBef>
                <a:spcPts val="0"/>
              </a:spcBef>
              <a:buNone/>
            </a:pPr>
            <a:r>
              <a:rPr lang="fr-CA" sz="1400" dirty="0" smtClean="0">
                <a:latin typeface="Arial"/>
                <a:cs typeface="Arial"/>
              </a:rPr>
              <a:t>  </a:t>
            </a:r>
          </a:p>
          <a:p>
            <a:pPr marL="0" indent="0">
              <a:spcBef>
                <a:spcPts val="0"/>
              </a:spcBef>
              <a:buNone/>
            </a:pPr>
            <a:r>
              <a:rPr lang="fr-CA" sz="1400" dirty="0" smtClean="0">
                <a:latin typeface="Arial"/>
                <a:cs typeface="Arial"/>
              </a:rPr>
              <a:t> </a:t>
            </a:r>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
        <p:nvSpPr>
          <p:cNvPr id="8" name="Titre 7"/>
          <p:cNvSpPr>
            <a:spLocks noGrp="1"/>
          </p:cNvSpPr>
          <p:nvPr>
            <p:ph type="title"/>
          </p:nvPr>
        </p:nvSpPr>
        <p:spPr>
          <a:xfrm>
            <a:off x="457200" y="381000"/>
            <a:ext cx="8229600" cy="457200"/>
          </a:xfrm>
        </p:spPr>
        <p:txBody>
          <a:bodyPr>
            <a:normAutofit fontScale="90000"/>
          </a:bodyPr>
          <a:lstStyle/>
          <a:p>
            <a:pPr algn="ctr"/>
            <a:r>
              <a:rPr lang="fr-FR" sz="1400" b="1" dirty="0" smtClean="0"/>
              <a:t>COURS D’ÉTÉ ET ÉTUDES SUPÉRIEURES</a:t>
            </a:r>
            <a:br>
              <a:rPr lang="fr-FR" sz="1400" b="1" dirty="0" smtClean="0"/>
            </a:br>
            <a:r>
              <a:rPr lang="fr-FR" sz="1400" b="1" dirty="0" smtClean="0"/>
              <a:t>EN DROIT INTERNATIONAL ET CONSTITUTIONNEL DES DROITS FONDAMENTAUX</a:t>
            </a:r>
            <a:endParaRPr lang="fr-FR" sz="1400" dirty="0"/>
          </a:p>
        </p:txBody>
      </p:sp>
      <p:sp>
        <p:nvSpPr>
          <p:cNvPr id="9" name="Espace réservé du pied de page 6"/>
          <p:cNvSpPr>
            <a:spLocks noGrp="1"/>
          </p:cNvSpPr>
          <p:nvPr>
            <p:ph type="ftr" sz="quarter" idx="11"/>
          </p:nvPr>
        </p:nvSpPr>
        <p:spPr>
          <a:xfrm>
            <a:off x="467544" y="6172200"/>
            <a:ext cx="8280920" cy="38100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13</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83032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6703</TotalTime>
  <Words>1908</Words>
  <Application>Microsoft Office PowerPoint</Application>
  <PresentationFormat>Présentation à l'écran (4:3)</PresentationFormat>
  <Paragraphs>116</Paragraphs>
  <Slides>7</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Origine</vt:lpstr>
      <vt:lpstr> Cours n° 10 Conclusion : Pour une Charte universelle des droits fondamentaux et une Constitution de l’Humanité</vt:lpstr>
      <vt:lpstr>Pour une Charte universelle des droits fondamentaux et une Constitution de l’Humanité</vt:lpstr>
      <vt:lpstr>Pour une Charte universelle des droits fondamentaux et une Constitution de l’Humanité</vt:lpstr>
      <vt:lpstr>Pour une Charte universelle des droits fondamentaux et une Constitution de l’Humanité</vt:lpstr>
      <vt:lpstr>Pour une Charte universelle des droits fondamentaux et une Constitution de l’Humanité</vt:lpstr>
      <vt:lpstr>Pour une Charte universelle des droits fondamentaux et une Constitution de l’Humanité</vt:lpstr>
      <vt:lpstr>COURS D’ÉTÉ ET ÉTUDES SUPÉRIEURES EN DROIT INTERNATIONAL ET CONSTITUTIONNEL DES DROITS FONDAMENTAUX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826</cp:revision>
  <dcterms:created xsi:type="dcterms:W3CDTF">2015-11-26T14:42:23Z</dcterms:created>
  <dcterms:modified xsi:type="dcterms:W3CDTF">2015-11-26T16:52:57Z</dcterms:modified>
</cp:coreProperties>
</file>