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142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5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13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344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029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90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7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624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219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648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270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C7CC-1134-3044-A2C0-3A62AEBC8998}" type="datetimeFigureOut">
              <a:rPr lang="fr-FR" smtClean="0"/>
              <a:pPr/>
              <a:t>26/11/15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C5FA-287F-DD4D-B520-EB1DB58859E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879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YrsECWQuM8" TargetMode="External"/><Relationship Id="rId3" Type="http://schemas.openxmlformats.org/officeDocument/2006/relationships/hyperlink" Target="https://www.youtube.com/watch?v=IyzSQYVJcW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discours haineux et les droits fondamentaux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Marc-Antoine Gignac, </a:t>
            </a:r>
          </a:p>
          <a:p>
            <a:r>
              <a:rPr lang="fr-FR" dirty="0" smtClean="0"/>
              <a:t>Katia-Maria Medina Avelar </a:t>
            </a:r>
          </a:p>
          <a:p>
            <a:r>
              <a:rPr lang="fr-FR" dirty="0" smtClean="0"/>
              <a:t>et </a:t>
            </a:r>
          </a:p>
          <a:p>
            <a:r>
              <a:rPr lang="fr-FR" dirty="0" smtClean="0"/>
              <a:t>Arianne </a:t>
            </a:r>
            <a:r>
              <a:rPr lang="fr-FR" dirty="0" smtClean="0"/>
              <a:t>Morin-Aubut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DRT-3103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156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2. Le droit</a:t>
            </a:r>
            <a:r>
              <a:rPr lang="fr-FR" dirty="0" smtClean="0"/>
              <a:t> </a:t>
            </a:r>
            <a:r>
              <a:rPr lang="fr-FR" dirty="0" smtClean="0"/>
              <a:t>européen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1. L'Europe et la Cour</a:t>
            </a:r>
            <a:r>
              <a:rPr lang="fr-FR" dirty="0" smtClean="0"/>
              <a:t> européenne </a:t>
            </a:r>
            <a:r>
              <a:rPr lang="fr-FR" dirty="0" smtClean="0"/>
              <a:t>des</a:t>
            </a:r>
            <a:r>
              <a:rPr lang="fr-FR" dirty="0" smtClean="0"/>
              <a:t> droits de l’homme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Protection de la dignité </a:t>
            </a:r>
            <a:r>
              <a:rPr lang="fr-FR" dirty="0" smtClean="0"/>
              <a:t>humaine</a:t>
            </a:r>
            <a:endParaRPr lang="fr-FR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23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L’Europe et la Cour</a:t>
            </a:r>
            <a:r>
              <a:rPr lang="fr-FR" dirty="0" smtClean="0"/>
              <a:t> européenne </a:t>
            </a:r>
            <a:r>
              <a:rPr lang="fr-FR" dirty="0" smtClean="0"/>
              <a:t>des</a:t>
            </a:r>
            <a:r>
              <a:rPr lang="fr-FR" dirty="0" smtClean="0"/>
              <a:t> droits </a:t>
            </a:r>
            <a:r>
              <a:rPr lang="fr-FR" dirty="0" smtClean="0"/>
              <a:t>de </a:t>
            </a:r>
            <a:r>
              <a:rPr lang="fr-FR" dirty="0" smtClean="0"/>
              <a:t>l’homme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 principes en compétition :</a:t>
            </a:r>
          </a:p>
          <a:p>
            <a:pPr lvl="1"/>
            <a:r>
              <a:rPr lang="fr-FR" dirty="0" smtClean="0"/>
              <a:t>Liberté d’expression (-)</a:t>
            </a:r>
          </a:p>
          <a:p>
            <a:pPr lvl="1"/>
            <a:r>
              <a:rPr lang="fr-FR" dirty="0" smtClean="0"/>
              <a:t>Dignité humaine (+)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5948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Deux articles qui restreignent la liberté d'expression dans la CEDH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b="1" dirty="0" smtClean="0"/>
              <a:t>ARTICLE 10 : Liberté d'expression</a:t>
            </a:r>
          </a:p>
          <a:p>
            <a:pPr marL="0" indent="0" algn="just">
              <a:buNone/>
            </a:pPr>
            <a:r>
              <a:rPr lang="fr-FR" dirty="0" smtClean="0"/>
              <a:t>2</a:t>
            </a:r>
            <a:r>
              <a:rPr lang="fr-FR" dirty="0" smtClean="0"/>
              <a:t>. L’exercice </a:t>
            </a:r>
            <a:r>
              <a:rPr lang="fr-FR" dirty="0" smtClean="0"/>
              <a:t>de ces libertés comportant des devoirs </a:t>
            </a:r>
            <a:r>
              <a:rPr lang="fr-FR" dirty="0" smtClean="0"/>
              <a:t>et</a:t>
            </a:r>
            <a:r>
              <a:rPr lang="fr-FR" dirty="0" smtClean="0"/>
              <a:t> </a:t>
            </a:r>
            <a:r>
              <a:rPr lang="fr-FR" dirty="0" smtClean="0"/>
              <a:t>des </a:t>
            </a:r>
            <a:r>
              <a:rPr lang="fr-FR" dirty="0" smtClean="0"/>
              <a:t>responsabilités peut être soumis à certaines formalités, conditions, restrictions ou sanctions prévues par la loi, qui constituent des mesures nécessaires, dans une société démocratique, à la sécurité nationale, à l’intégrité territoriale ou à la sûreté publique, à la défense de l’ordre et à la prévention du crime, à la protection de la santé ou de la morale, à la protection de la réputation ou des droits d’autrui, pour empêcher la divulgation d’informations confidentielles ou pour garantir l’autorité et l’impartialité du pouvoir judiciaire.</a:t>
            </a:r>
          </a:p>
          <a:p>
            <a:pPr algn="ctr">
              <a:buNone/>
            </a:pPr>
            <a:r>
              <a:rPr lang="fr-FR" b="1" dirty="0" smtClean="0"/>
              <a:t>ARTICLE 17 :  Interdiction de l’abus de droit</a:t>
            </a:r>
            <a:r>
              <a:rPr lang="fr-FR" dirty="0" smtClean="0"/>
              <a:t> </a:t>
            </a:r>
          </a:p>
          <a:p>
            <a:pPr marL="0" indent="0" algn="just">
              <a:buNone/>
            </a:pPr>
            <a:r>
              <a:rPr lang="fr-FR" dirty="0" smtClean="0"/>
              <a:t>Aucune des dispositions de la présente Convention ne peut être interprétée comme impliquant pour un Etat, un groupement ou un individu, un droit quelconque de se livrer à une activité ou d’accomplir un acte visant à la destruction des droits ou libertés reconnus dans la présente Convention ou à des limitations plus amples de ces droits et libertés que celles prévues à ladite Convention.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779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Jurisprudence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Requ</a:t>
            </a:r>
            <a:r>
              <a:rPr lang="fr-FR" dirty="0" smtClean="0"/>
              <a:t>ête</a:t>
            </a:r>
            <a:r>
              <a:rPr lang="fr-FR" dirty="0" smtClean="0"/>
              <a:t>s </a:t>
            </a:r>
            <a:r>
              <a:rPr lang="fr-FR" dirty="0" smtClean="0"/>
              <a:t>irrecevables en vertu de l'article </a:t>
            </a:r>
            <a:r>
              <a:rPr lang="fr-FR" dirty="0" smtClean="0"/>
              <a:t>17 :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i="1" dirty="0" smtClean="0"/>
              <a:t>Garaudy c. France </a:t>
            </a:r>
            <a:r>
              <a:rPr lang="fr-FR" dirty="0" smtClean="0"/>
              <a:t>(2003)</a:t>
            </a:r>
          </a:p>
          <a:p>
            <a:pPr marL="0" indent="0">
              <a:buNone/>
            </a:pPr>
            <a:r>
              <a:rPr lang="fr-FR" i="1" dirty="0" smtClean="0"/>
              <a:t>	- Norwood c. Royaume-Uni </a:t>
            </a:r>
            <a:r>
              <a:rPr lang="fr-FR" dirty="0" smtClean="0"/>
              <a:t>(2004)</a:t>
            </a:r>
          </a:p>
          <a:p>
            <a:pPr marL="0" indent="0">
              <a:buNone/>
            </a:pPr>
            <a:r>
              <a:rPr lang="fr-FR" i="1" dirty="0" smtClean="0"/>
              <a:t>	- M'Bala M'Bala c. France </a:t>
            </a:r>
            <a:r>
              <a:rPr lang="fr-FR" dirty="0" smtClean="0"/>
              <a:t>(2015)</a:t>
            </a:r>
          </a:p>
          <a:p>
            <a:r>
              <a:rPr lang="fr-FR" dirty="0" smtClean="0"/>
              <a:t>Violation </a:t>
            </a:r>
            <a:r>
              <a:rPr lang="fr-FR" dirty="0" smtClean="0"/>
              <a:t>de l'article 10 (liberté d'expression</a:t>
            </a:r>
            <a:r>
              <a:rPr lang="fr-FR" dirty="0" smtClean="0"/>
              <a:t>) :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i="1" dirty="0" smtClean="0"/>
              <a:t>Lehidieux et Isormi </a:t>
            </a:r>
            <a:r>
              <a:rPr lang="fr-FR" dirty="0" smtClean="0"/>
              <a:t>c. </a:t>
            </a:r>
            <a:r>
              <a:rPr lang="fr-FR" i="1" dirty="0" smtClean="0"/>
              <a:t>France</a:t>
            </a:r>
            <a:r>
              <a:rPr lang="fr-FR" dirty="0" smtClean="0"/>
              <a:t> (1998)</a:t>
            </a:r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i="1" dirty="0" smtClean="0"/>
              <a:t>Otegi Mondragon </a:t>
            </a:r>
            <a:r>
              <a:rPr lang="fr-FR" dirty="0" smtClean="0"/>
              <a:t>c. </a:t>
            </a:r>
            <a:r>
              <a:rPr lang="fr-FR" i="1" dirty="0" smtClean="0"/>
              <a:t>Espagne</a:t>
            </a:r>
            <a:r>
              <a:rPr lang="fr-FR" dirty="0" smtClean="0"/>
              <a:t> (2011)</a:t>
            </a:r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i="1" dirty="0" smtClean="0"/>
              <a:t>Faber </a:t>
            </a:r>
            <a:r>
              <a:rPr lang="fr-FR" dirty="0" smtClean="0"/>
              <a:t>c. </a:t>
            </a:r>
            <a:r>
              <a:rPr lang="fr-FR" i="1" dirty="0" smtClean="0"/>
              <a:t>Hongrie</a:t>
            </a:r>
            <a:r>
              <a:rPr lang="fr-FR" dirty="0" smtClean="0"/>
              <a:t> (2012)</a:t>
            </a:r>
          </a:p>
          <a:p>
            <a:r>
              <a:rPr lang="fr-FR" dirty="0" smtClean="0"/>
              <a:t>Non-</a:t>
            </a:r>
            <a:r>
              <a:rPr lang="fr-FR" dirty="0" smtClean="0"/>
              <a:t>violation</a:t>
            </a:r>
            <a:r>
              <a:rPr lang="fr-FR" dirty="0" smtClean="0"/>
              <a:t> </a:t>
            </a:r>
            <a:r>
              <a:rPr lang="fr-FR" dirty="0" smtClean="0"/>
              <a:t>de l'article 10 (liberté d'expression</a:t>
            </a:r>
            <a:r>
              <a:rPr lang="fr-FR" dirty="0" smtClean="0"/>
              <a:t>) :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i="1" dirty="0" smtClean="0"/>
              <a:t>Sürek</a:t>
            </a:r>
            <a:r>
              <a:rPr lang="fr-FR" dirty="0" smtClean="0"/>
              <a:t> c</a:t>
            </a:r>
            <a:r>
              <a:rPr lang="fr-FR" i="1" dirty="0" smtClean="0"/>
              <a:t>. Turquie </a:t>
            </a:r>
            <a:r>
              <a:rPr lang="fr-FR" dirty="0" smtClean="0"/>
              <a:t>(1999)</a:t>
            </a:r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i="1" dirty="0" smtClean="0"/>
              <a:t>Leroy</a:t>
            </a:r>
            <a:r>
              <a:rPr lang="fr-FR" dirty="0" smtClean="0"/>
              <a:t> c. </a:t>
            </a:r>
            <a:r>
              <a:rPr lang="fr-FR" i="1" dirty="0" smtClean="0"/>
              <a:t>Franc</a:t>
            </a:r>
            <a:r>
              <a:rPr lang="fr-FR" dirty="0" smtClean="0"/>
              <a:t>e (2008)</a:t>
            </a:r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i="1" dirty="0" smtClean="0"/>
              <a:t>Vejdeland et autres </a:t>
            </a:r>
            <a:r>
              <a:rPr lang="fr-FR" dirty="0" smtClean="0"/>
              <a:t>c. </a:t>
            </a:r>
            <a:r>
              <a:rPr lang="fr-FR" i="1" dirty="0" smtClean="0"/>
              <a:t>Suède</a:t>
            </a:r>
            <a:r>
              <a:rPr lang="fr-FR" dirty="0" smtClean="0"/>
              <a:t> (2012)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877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3. Le droit des Etats</a:t>
            </a:r>
            <a:r>
              <a:rPr lang="fr-FR" dirty="0" smtClean="0"/>
              <a:t>-</a:t>
            </a:r>
            <a:r>
              <a:rPr lang="fr-FR" dirty="0" smtClean="0"/>
              <a:t>Unis d’Amérique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 principes en compétition :</a:t>
            </a:r>
          </a:p>
          <a:p>
            <a:pPr lvl="1"/>
            <a:r>
              <a:rPr lang="fr-FR" dirty="0" smtClean="0"/>
              <a:t>Protection de l’ordre public (-)</a:t>
            </a:r>
          </a:p>
          <a:p>
            <a:pPr lvl="1"/>
            <a:r>
              <a:rPr lang="fr-FR" dirty="0" smtClean="0"/>
              <a:t>Liberté d’expression (+)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145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Primauté de la liberté d'expression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Premier amendement: "Congress shall make no law respecting an establishment of religion, or prohibiting the free exercise thereof; or abridging the freedom of speech, or of the press; or the right of the people peaceably to assemble, and to petition the government for a redress of grievances. »</a:t>
            </a:r>
          </a:p>
          <a:p>
            <a:pPr algn="just"/>
            <a:r>
              <a:rPr lang="fr-FR" i="1" dirty="0" smtClean="0"/>
              <a:t>First amendement </a:t>
            </a:r>
            <a:r>
              <a:rPr lang="fr-FR" dirty="0" smtClean="0"/>
              <a:t>toujours </a:t>
            </a:r>
            <a:r>
              <a:rPr lang="fr-FR" dirty="0" smtClean="0"/>
              <a:t>premier :   </a:t>
            </a:r>
            <a:br>
              <a:rPr lang="fr-FR" dirty="0" smtClean="0"/>
            </a:br>
            <a:r>
              <a:rPr lang="fr-FR" dirty="0" smtClean="0"/>
              <a:t>- </a:t>
            </a:r>
            <a:r>
              <a:rPr lang="fr-FR" sz="3097" i="1" dirty="0" smtClean="0"/>
              <a:t>Brandenburg</a:t>
            </a:r>
            <a:r>
              <a:rPr lang="fr-FR" sz="3097" dirty="0" smtClean="0"/>
              <a:t> </a:t>
            </a:r>
            <a:r>
              <a:rPr lang="fr-FR" sz="3097" dirty="0" smtClean="0"/>
              <a:t>c. </a:t>
            </a:r>
            <a:r>
              <a:rPr lang="fr-FR" sz="3097" i="1" dirty="0" smtClean="0"/>
              <a:t>Ohio</a:t>
            </a:r>
            <a:r>
              <a:rPr lang="fr-FR" sz="3097" dirty="0" smtClean="0"/>
              <a:t> (1969</a:t>
            </a:r>
            <a:r>
              <a:rPr lang="fr-FR" sz="3097" dirty="0" smtClean="0"/>
              <a:t>) : </a:t>
            </a:r>
            <a:r>
              <a:rPr lang="fr-FR" sz="3097" dirty="0" smtClean="0"/>
              <a:t>Doctrine "</a:t>
            </a:r>
            <a:r>
              <a:rPr lang="fr-FR" sz="3097" dirty="0" smtClean="0"/>
              <a:t>clear</a:t>
            </a:r>
            <a:r>
              <a:rPr lang="fr-FR" sz="3097" dirty="0" smtClean="0"/>
              <a:t> </a:t>
            </a:r>
            <a:r>
              <a:rPr lang="fr-FR" sz="3097" dirty="0" smtClean="0"/>
              <a:t>and </a:t>
            </a:r>
            <a:r>
              <a:rPr lang="fr-FR" sz="3097" dirty="0" smtClean="0"/>
              <a:t>present</a:t>
            </a:r>
            <a:r>
              <a:rPr lang="fr-FR" sz="3097" dirty="0" smtClean="0"/>
              <a:t> </a:t>
            </a:r>
            <a:r>
              <a:rPr lang="fr-FR" sz="3097" dirty="0" smtClean="0"/>
              <a:t>danger »</a:t>
            </a:r>
            <a:br>
              <a:rPr lang="fr-FR" sz="3097" dirty="0" smtClean="0"/>
            </a:br>
            <a:r>
              <a:rPr lang="fr-FR" sz="3097" i="1" dirty="0" smtClean="0"/>
              <a:t>- </a:t>
            </a:r>
            <a:r>
              <a:rPr lang="fr-FR" sz="3097" i="1" dirty="0" smtClean="0"/>
              <a:t>Doe</a:t>
            </a:r>
            <a:r>
              <a:rPr lang="fr-FR" sz="3097" i="1" dirty="0" smtClean="0"/>
              <a:t> </a:t>
            </a:r>
            <a:r>
              <a:rPr lang="fr-FR" sz="3097" dirty="0" smtClean="0"/>
              <a:t>c. </a:t>
            </a:r>
            <a:r>
              <a:rPr lang="fr-FR" sz="3097" i="1" dirty="0" smtClean="0"/>
              <a:t>University of Michigan </a:t>
            </a:r>
            <a:r>
              <a:rPr lang="fr-FR" sz="3097" dirty="0" smtClean="0"/>
              <a:t>(1989) </a:t>
            </a:r>
          </a:p>
          <a:p>
            <a:pPr algn="just"/>
            <a:r>
              <a:rPr lang="fr-FR" i="1" dirty="0" smtClean="0"/>
              <a:t>Texas</a:t>
            </a:r>
            <a:r>
              <a:rPr lang="fr-FR" dirty="0" smtClean="0"/>
              <a:t> c</a:t>
            </a:r>
            <a:r>
              <a:rPr lang="fr-FR" i="1" dirty="0" smtClean="0"/>
              <a:t>. Johnson </a:t>
            </a:r>
            <a:r>
              <a:rPr lang="fr-FR" dirty="0" smtClean="0"/>
              <a:t>(1989) : Selon </a:t>
            </a:r>
            <a:r>
              <a:rPr lang="fr-FR" dirty="0" smtClean="0"/>
              <a:t>le</a:t>
            </a:r>
            <a:r>
              <a:rPr lang="fr-FR" dirty="0" smtClean="0"/>
              <a:t> Premier</a:t>
            </a:r>
            <a:r>
              <a:rPr lang="fr-FR" dirty="0" smtClean="0"/>
              <a:t> </a:t>
            </a:r>
            <a:r>
              <a:rPr lang="fr-FR" dirty="0" smtClean="0"/>
              <a:t>amendement, on ne peut brimer la liberté d'expression parce que la société trouve une idée offensante ou désagréable. 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762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Causes de la primauté de la liberté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« </a:t>
            </a:r>
            <a:r>
              <a:rPr lang="fr-FR" dirty="0" smtClean="0"/>
              <a:t>La </a:t>
            </a:r>
            <a:r>
              <a:rPr lang="fr-FR" dirty="0" smtClean="0"/>
              <a:t>seule raison pour exercer un pouvoir légitime sur un membre d'une société civilisée, contre son gré, est pour prévenir un tort fait à un </a:t>
            </a:r>
            <a:r>
              <a:rPr lang="fr-FR" dirty="0" smtClean="0"/>
              <a:t>autre » </a:t>
            </a:r>
            <a:r>
              <a:rPr lang="fr-FR" dirty="0" smtClean="0"/>
              <a:t>- John Stuart Mill</a:t>
            </a:r>
          </a:p>
          <a:p>
            <a:r>
              <a:rPr lang="fr-FR" dirty="0" smtClean="0"/>
              <a:t>Contexte historique</a:t>
            </a:r>
          </a:p>
          <a:p>
            <a:pPr marL="0" indent="0">
              <a:buNone/>
            </a:pPr>
            <a:r>
              <a:rPr lang="fr-FR" dirty="0" smtClean="0"/>
              <a:t>	- Constitution </a:t>
            </a:r>
          </a:p>
          <a:p>
            <a:pPr marL="0" indent="0">
              <a:buNone/>
            </a:pPr>
            <a:r>
              <a:rPr lang="fr-FR" dirty="0" smtClean="0"/>
              <a:t>	- Deuxième Guerre mondiale</a:t>
            </a:r>
          </a:p>
          <a:p>
            <a:pPr algn="just"/>
            <a:r>
              <a:rPr lang="fr-FR" dirty="0" smtClean="0"/>
              <a:t>Quelques exceptions à la réglementation de la liberté d'expression :</a:t>
            </a:r>
          </a:p>
          <a:p>
            <a:pPr lvl="1" algn="just"/>
            <a:r>
              <a:rPr lang="fr-FR" i="1" dirty="0" smtClean="0"/>
              <a:t>Withney</a:t>
            </a:r>
            <a:r>
              <a:rPr lang="fr-FR" dirty="0" smtClean="0"/>
              <a:t> c. </a:t>
            </a:r>
            <a:r>
              <a:rPr lang="fr-FR" i="1" dirty="0" smtClean="0"/>
              <a:t>California</a:t>
            </a:r>
            <a:r>
              <a:rPr lang="fr-FR" dirty="0" smtClean="0"/>
              <a:t> (1927)</a:t>
            </a:r>
            <a:r>
              <a:rPr lang="fr-FR" dirty="0" smtClean="0"/>
              <a:t> : défait </a:t>
            </a:r>
            <a:r>
              <a:rPr lang="fr-FR" dirty="0" smtClean="0"/>
              <a:t>par le </a:t>
            </a:r>
            <a:r>
              <a:rPr lang="fr-FR" dirty="0" smtClean="0"/>
              <a:t>jugement</a:t>
            </a:r>
          </a:p>
          <a:p>
            <a:pPr lvl="1" algn="just"/>
            <a:r>
              <a:rPr lang="fr-FR" i="1" dirty="0" smtClean="0"/>
              <a:t>Bradenburg</a:t>
            </a:r>
            <a:r>
              <a:rPr lang="fr-FR" dirty="0" smtClean="0"/>
              <a:t> </a:t>
            </a:r>
            <a:r>
              <a:rPr lang="fr-FR" dirty="0" smtClean="0"/>
              <a:t>c. </a:t>
            </a:r>
            <a:r>
              <a:rPr lang="fr-FR" i="1" dirty="0" smtClean="0"/>
              <a:t>Ohio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smtClean="0"/>
              <a:t>1969</a:t>
            </a:r>
            <a:r>
              <a:rPr lang="fr-FR" dirty="0" smtClean="0"/>
              <a:t>) et </a:t>
            </a:r>
            <a:r>
              <a:rPr lang="fr-FR" i="1" dirty="0" smtClean="0"/>
              <a:t>Dennis</a:t>
            </a:r>
            <a:r>
              <a:rPr lang="fr-FR" dirty="0" smtClean="0"/>
              <a:t> c. </a:t>
            </a:r>
            <a:r>
              <a:rPr lang="fr-FR" i="1" dirty="0" smtClean="0"/>
              <a:t>United States </a:t>
            </a:r>
            <a:r>
              <a:rPr lang="fr-FR" dirty="0" smtClean="0"/>
              <a:t>(1951) : Fondements du gouvernement sont en jeux</a:t>
            </a:r>
          </a:p>
          <a:p>
            <a:pPr lvl="1" algn="just"/>
            <a:r>
              <a:rPr lang="fr-FR" i="1" dirty="0" smtClean="0"/>
              <a:t>Beauharnais</a:t>
            </a:r>
            <a:r>
              <a:rPr lang="fr-FR" dirty="0" smtClean="0"/>
              <a:t> c. </a:t>
            </a:r>
            <a:r>
              <a:rPr lang="fr-FR" i="1" dirty="0" smtClean="0"/>
              <a:t>Illinois</a:t>
            </a:r>
            <a:r>
              <a:rPr lang="fr-FR" dirty="0" smtClean="0"/>
              <a:t> (</a:t>
            </a:r>
            <a:r>
              <a:rPr lang="fr-FR" dirty="0" smtClean="0"/>
              <a:t>1952) : </a:t>
            </a:r>
            <a:r>
              <a:rPr lang="fr-FR" dirty="0" smtClean="0"/>
              <a:t>Historique de tensions entre ethnies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680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4. Le droit</a:t>
            </a:r>
            <a:r>
              <a:rPr lang="fr-FR" dirty="0" smtClean="0"/>
              <a:t> canadien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dirty="0" smtClean="0"/>
              <a:t>Mise en contexte</a:t>
            </a:r>
          </a:p>
          <a:p>
            <a:pPr algn="just"/>
            <a:r>
              <a:rPr lang="fr-FR" dirty="0" smtClean="0"/>
              <a:t>Comité </a:t>
            </a:r>
            <a:r>
              <a:rPr lang="fr-FR" dirty="0" smtClean="0"/>
              <a:t>Cohen</a:t>
            </a:r>
          </a:p>
          <a:p>
            <a:pPr algn="just"/>
            <a:r>
              <a:rPr lang="fr-FR" i="1" dirty="0" smtClean="0"/>
              <a:t>Code</a:t>
            </a:r>
            <a:r>
              <a:rPr lang="fr-FR" i="1" dirty="0" smtClean="0"/>
              <a:t> criminel </a:t>
            </a:r>
            <a:r>
              <a:rPr lang="fr-FR" dirty="0" smtClean="0"/>
              <a:t>(art. 318 à 320) </a:t>
            </a:r>
            <a:endParaRPr lang="fr-FR" dirty="0" smtClean="0"/>
          </a:p>
          <a:p>
            <a:pPr lvl="1" algn="just"/>
            <a:r>
              <a:rPr lang="fr-FR" dirty="0" smtClean="0"/>
              <a:t>Art. 319</a:t>
            </a:r>
            <a:r>
              <a:rPr lang="fr-FR" dirty="0" smtClean="0"/>
              <a:t> :</a:t>
            </a:r>
            <a:r>
              <a:rPr lang="fr-FR" dirty="0" smtClean="0"/>
              <a:t> </a:t>
            </a:r>
            <a:endParaRPr lang="fr-FR" dirty="0" smtClean="0"/>
          </a:p>
          <a:p>
            <a:pPr lvl="2" algn="just"/>
            <a:r>
              <a:rPr lang="fr-FR" dirty="0" smtClean="0"/>
              <a:t>(1) Quiconque, par la communication de déclarations en un endroit public, incite à la haine contre un groupe identifiable, lorsqu’une telle incitation est susceptible d’entraîner une violation de la paix, est coupable : </a:t>
            </a:r>
          </a:p>
          <a:p>
            <a:pPr lvl="3" algn="just"/>
            <a:r>
              <a:rPr lang="fr-FR" dirty="0" smtClean="0"/>
              <a:t>a) soit d’un acte criminel et passible d’un emprisonnement maximal de deux ans; </a:t>
            </a:r>
          </a:p>
          <a:p>
            <a:pPr lvl="3" algn="just"/>
            <a:r>
              <a:rPr lang="fr-FR" dirty="0" smtClean="0"/>
              <a:t>b) soit d’une infraction punissable sur déclaration de culpabilité par procédure sommaire. Note marginale :Fomenter volontairement la haine</a:t>
            </a:r>
            <a:endParaRPr lang="fr-FR" dirty="0" smtClean="0"/>
          </a:p>
          <a:p>
            <a:pPr lvl="2" algn="just"/>
            <a:r>
              <a:rPr lang="fr-FR" dirty="0" smtClean="0"/>
              <a:t>(</a:t>
            </a:r>
            <a:r>
              <a:rPr lang="fr-FR" dirty="0" smtClean="0"/>
              <a:t>2) Quiconque, par la communication de déclarations autrement que dans une conversation privée, fomente volontairement la haine contre un groupe identifiable est coupable : </a:t>
            </a:r>
          </a:p>
          <a:p>
            <a:pPr lvl="3" algn="just"/>
            <a:r>
              <a:rPr lang="fr-FR" dirty="0" smtClean="0"/>
              <a:t>a) soit d’un acte criminel et passible d’un </a:t>
            </a:r>
            <a:r>
              <a:rPr lang="fr-FR" dirty="0" smtClean="0"/>
              <a:t>emfprisonnement</a:t>
            </a:r>
            <a:r>
              <a:rPr lang="fr-FR" dirty="0" smtClean="0"/>
              <a:t> maximal de deux ans; </a:t>
            </a:r>
          </a:p>
          <a:p>
            <a:pPr lvl="3" algn="just"/>
            <a:r>
              <a:rPr lang="fr-FR" dirty="0" smtClean="0"/>
              <a:t>b) soit d’une infraction punissable sur déclaration de culpabilité par procédure sommaire.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3858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Coexistence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Multiculturalisme</a:t>
            </a:r>
          </a:p>
          <a:p>
            <a:r>
              <a:rPr lang="fr-FR" dirty="0" smtClean="0"/>
              <a:t>Démocratie</a:t>
            </a:r>
          </a:p>
          <a:p>
            <a:r>
              <a:rPr lang="fr-FR" dirty="0" smtClean="0"/>
              <a:t>Égalitarisme</a:t>
            </a:r>
          </a:p>
          <a:p>
            <a:r>
              <a:rPr lang="fr-FR" dirty="0" smtClean="0"/>
              <a:t>Non</a:t>
            </a:r>
            <a:r>
              <a:rPr lang="fr-FR" dirty="0" smtClean="0"/>
              <a:t>-discrimination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766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Jurisprudence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R.</a:t>
            </a:r>
            <a:r>
              <a:rPr lang="fr-FR" dirty="0" smtClean="0"/>
              <a:t> c. </a:t>
            </a:r>
            <a:r>
              <a:rPr lang="fr-FR" i="1" dirty="0" smtClean="0"/>
              <a:t>Keegstra</a:t>
            </a:r>
            <a:r>
              <a:rPr lang="fr-FR" dirty="0" smtClean="0"/>
              <a:t> [1990] et le</a:t>
            </a:r>
            <a:r>
              <a:rPr lang="fr-FR" dirty="0" smtClean="0"/>
              <a:t> test </a:t>
            </a:r>
            <a:r>
              <a:rPr lang="fr-FR" dirty="0" smtClean="0"/>
              <a:t>de Oakes</a:t>
            </a:r>
          </a:p>
          <a:p>
            <a:r>
              <a:rPr lang="fr-FR" i="1" dirty="0" smtClean="0"/>
              <a:t>R.</a:t>
            </a:r>
            <a:r>
              <a:rPr lang="fr-FR" dirty="0" smtClean="0"/>
              <a:t> c. Andrew [1990]</a:t>
            </a:r>
          </a:p>
          <a:p>
            <a:r>
              <a:rPr lang="fr-FR" i="1" dirty="0" smtClean="0"/>
              <a:t>Taylor</a:t>
            </a:r>
            <a:r>
              <a:rPr lang="fr-FR" dirty="0" smtClean="0"/>
              <a:t> c. </a:t>
            </a:r>
            <a:r>
              <a:rPr lang="fr-FR" i="1" dirty="0" smtClean="0"/>
              <a:t>Commisson canadienne des droits de la personnes </a:t>
            </a:r>
            <a:r>
              <a:rPr lang="fr-FR" dirty="0" smtClean="0"/>
              <a:t>[1990]</a:t>
            </a:r>
          </a:p>
          <a:p>
            <a:r>
              <a:rPr lang="fr-FR" i="1" dirty="0" smtClean="0"/>
              <a:t>Saskatchewan (Human Rights Commission) </a:t>
            </a:r>
            <a:r>
              <a:rPr lang="fr-FR" dirty="0" smtClean="0"/>
              <a:t>c. </a:t>
            </a:r>
            <a:r>
              <a:rPr lang="fr-FR" i="1" dirty="0" smtClean="0"/>
              <a:t>Whatcott</a:t>
            </a:r>
            <a:r>
              <a:rPr lang="fr-FR" dirty="0" smtClean="0"/>
              <a:t> [2013]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437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Mike contre Adolf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https://www.youtube.com/watch?v=zYrsECWQuM8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3"/>
              </a:rPr>
              <a:t>https://www.youtube.com/watch?v=IyzSQYVJcWE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2476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Canada, un</a:t>
            </a:r>
            <a:r>
              <a:rPr lang="fr-FR" dirty="0" smtClean="0"/>
              <a:t> État partie 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i="1" dirty="0" smtClean="0"/>
              <a:t>Convention internationale sur toutes les formes de discrimination raciale</a:t>
            </a:r>
          </a:p>
          <a:p>
            <a:pPr algn="just"/>
            <a:r>
              <a:rPr lang="fr-FR" i="1" dirty="0" smtClean="0"/>
              <a:t>Pacte international relatif aux droits civils et politiques</a:t>
            </a:r>
          </a:p>
          <a:p>
            <a:pPr algn="just"/>
            <a:r>
              <a:rPr lang="fr-FR" i="1" dirty="0" smtClean="0"/>
              <a:t>Convention</a:t>
            </a:r>
            <a:r>
              <a:rPr lang="fr-FR" i="1" dirty="0" smtClean="0"/>
              <a:t> </a:t>
            </a:r>
            <a:r>
              <a:rPr lang="fr-FR" i="1" dirty="0" smtClean="0"/>
              <a:t>sur </a:t>
            </a:r>
            <a:r>
              <a:rPr lang="fr-FR" i="1" dirty="0" smtClean="0"/>
              <a:t>la prévention et la répression du crime de génocide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825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oints de débat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 Le projet </a:t>
            </a:r>
            <a:r>
              <a:rPr lang="fr-FR" dirty="0" smtClean="0"/>
              <a:t>de loi n</a:t>
            </a:r>
            <a:r>
              <a:rPr lang="fr-FR" baseline="30000" dirty="0" smtClean="0"/>
              <a:t>o</a:t>
            </a:r>
            <a:r>
              <a:rPr lang="fr-FR" dirty="0" smtClean="0"/>
              <a:t> 59 et le</a:t>
            </a:r>
            <a:r>
              <a:rPr lang="fr-FR" dirty="0" smtClean="0"/>
              <a:t> </a:t>
            </a:r>
            <a:r>
              <a:rPr lang="fr-FR" dirty="0" smtClean="0"/>
              <a:t>t</a:t>
            </a:r>
            <a:r>
              <a:rPr lang="fr-FR" dirty="0" smtClean="0"/>
              <a:t>est </a:t>
            </a:r>
            <a:r>
              <a:rPr lang="fr-FR" dirty="0" smtClean="0"/>
              <a:t>de Oakes :</a:t>
            </a:r>
          </a:p>
          <a:p>
            <a:pPr lvl="1"/>
            <a:r>
              <a:rPr lang="fr-FR" dirty="0" smtClean="0"/>
              <a:t>est-il conforme </a:t>
            </a:r>
            <a:r>
              <a:rPr lang="fr-FR" dirty="0" smtClean="0"/>
              <a:t>au droit </a:t>
            </a:r>
            <a:r>
              <a:rPr lang="fr-FR" dirty="0" smtClean="0"/>
              <a:t>international des droits fondamentaux?</a:t>
            </a:r>
          </a:p>
          <a:p>
            <a:pPr lvl="1"/>
            <a:r>
              <a:rPr lang="fr-FR" dirty="0" smtClean="0"/>
              <a:t>est-il constitutionnel?</a:t>
            </a:r>
          </a:p>
          <a:p>
            <a:pPr lvl="1"/>
            <a:r>
              <a:rPr lang="fr-FR" dirty="0" smtClean="0"/>
              <a:t>Pour ou contre?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1900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pic>
        <p:nvPicPr>
          <p:cNvPr id="11" name="Espace réservé du contenu 10" descr="Capture d’écran 2015-11-24 à 15.15.2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18000" b="18000"/>
          <a:stretch>
            <a:fillRect/>
          </a:stretch>
        </p:blipFill>
        <p:spPr>
          <a:xfrm>
            <a:off x="0" y="1165411"/>
            <a:ext cx="9373360" cy="5154987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08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 projet de loi </a:t>
            </a:r>
            <a:r>
              <a:rPr lang="fr-FR" sz="2800" dirty="0" smtClean="0"/>
              <a:t>n</a:t>
            </a:r>
            <a:r>
              <a:rPr lang="fr-FR" sz="2800" baseline="30000" dirty="0" smtClean="0"/>
              <a:t>o</a:t>
            </a:r>
            <a:r>
              <a:rPr lang="fr-FR" sz="2800" dirty="0" smtClean="0"/>
              <a:t> 59 </a:t>
            </a:r>
            <a:r>
              <a:rPr lang="fr-FR" sz="2800" dirty="0" smtClean="0"/>
              <a:t>est-il conforme au droit international des droits humains?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11.1 Nul ne peut, publiquement, à l'égard d'une personne, tenir ou diffuser un discours haineux ou un discours incitant à la violence fondé sur l'un des motifs visés à l'article 10. Cette interdiction n'a pas pour objet de limiter la diffusion d'un tel discours au fins d'information légitime du public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373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1. Le droit international</a:t>
            </a:r>
          </a:p>
          <a:p>
            <a:pPr marL="0" indent="0" algn="ctr">
              <a:buNone/>
            </a:pPr>
            <a:r>
              <a:rPr lang="fr-FR" dirty="0" smtClean="0"/>
              <a:t>2. </a:t>
            </a:r>
            <a:r>
              <a:rPr lang="fr-FR" dirty="0" smtClean="0"/>
              <a:t>Le droit européen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3. Le droit américain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4</a:t>
            </a:r>
            <a:r>
              <a:rPr lang="fr-FR" dirty="0" smtClean="0"/>
              <a:t>. </a:t>
            </a:r>
            <a:r>
              <a:rPr lang="fr-FR" dirty="0" smtClean="0"/>
              <a:t>Le droit canadien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941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Le droit international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A. Définitions</a:t>
            </a:r>
          </a:p>
          <a:p>
            <a:pPr marL="0" indent="0">
              <a:buNone/>
            </a:pPr>
            <a:r>
              <a:rPr lang="fr-FR" dirty="0" smtClean="0"/>
              <a:t>B. Les </a:t>
            </a:r>
            <a:r>
              <a:rPr lang="fr-FR" dirty="0" smtClean="0"/>
              <a:t>instruments universels</a:t>
            </a:r>
          </a:p>
          <a:p>
            <a:pPr marL="0" indent="0">
              <a:buNone/>
            </a:pPr>
            <a:r>
              <a:rPr lang="fr-FR" dirty="0" smtClean="0"/>
              <a:t>C. Jurisprudence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605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/>
              <a:t>Hegel</a:t>
            </a:r>
          </a:p>
          <a:p>
            <a:pPr algn="ctr"/>
            <a:r>
              <a:rPr lang="fr-FR" dirty="0" smtClean="0"/>
              <a:t>Kant</a:t>
            </a:r>
          </a:p>
          <a:p>
            <a:pPr algn="ctr"/>
            <a:r>
              <a:rPr lang="fr-FR" dirty="0" smtClean="0"/>
              <a:t>Locke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478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Insulte</a:t>
            </a:r>
          </a:p>
          <a:p>
            <a:r>
              <a:rPr lang="fr-FR" dirty="0" smtClean="0"/>
              <a:t>Discours haineux</a:t>
            </a:r>
          </a:p>
          <a:p>
            <a:r>
              <a:rPr lang="fr-FR" dirty="0" smtClean="0"/>
              <a:t>Incitation au génocide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319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instruments</a:t>
            </a:r>
            <a:r>
              <a:rPr lang="fr-FR" dirty="0" smtClean="0"/>
              <a:t> universels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i="1" dirty="0" smtClean="0"/>
              <a:t>Charte des Nations Unies</a:t>
            </a:r>
          </a:p>
          <a:p>
            <a:pPr algn="just"/>
            <a:r>
              <a:rPr lang="fr-FR" i="1" dirty="0" smtClean="0"/>
              <a:t>Déclaration universelle des droits de l'Homme</a:t>
            </a:r>
          </a:p>
          <a:p>
            <a:pPr algn="just"/>
            <a:r>
              <a:rPr lang="fr-FR" i="1" dirty="0" smtClean="0"/>
              <a:t>Convention internationale sur l’élimination de toutes les formes de discrimination raciale </a:t>
            </a:r>
          </a:p>
          <a:p>
            <a:pPr algn="just"/>
            <a:r>
              <a:rPr lang="fr-FR" i="1" dirty="0" smtClean="0"/>
              <a:t>Pacte international relatif aux droits civils et politiques</a:t>
            </a:r>
          </a:p>
          <a:p>
            <a:pPr algn="just"/>
            <a:r>
              <a:rPr lang="fr-FR" dirty="0" smtClean="0"/>
              <a:t>Résolution 1161 (1998) du Conseil de Sécurité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310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Jurisprudence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Faurisson</a:t>
            </a:r>
            <a:r>
              <a:rPr lang="fr-FR" i="1" dirty="0" smtClean="0"/>
              <a:t> </a:t>
            </a:r>
            <a:r>
              <a:rPr lang="fr-FR" dirty="0" smtClean="0"/>
              <a:t>c. </a:t>
            </a:r>
            <a:r>
              <a:rPr lang="fr-FR" i="1" dirty="0" smtClean="0"/>
              <a:t>France</a:t>
            </a:r>
            <a:r>
              <a:rPr lang="fr-FR" dirty="0" smtClean="0"/>
              <a:t> (1996</a:t>
            </a:r>
            <a:r>
              <a:rPr lang="fr-FR" dirty="0" smtClean="0"/>
              <a:t>)</a:t>
            </a:r>
            <a:r>
              <a:rPr lang="fr-FR" dirty="0" smtClean="0"/>
              <a:t>;</a:t>
            </a:r>
            <a:endParaRPr lang="fr-FR" dirty="0" smtClean="0"/>
          </a:p>
          <a:p>
            <a:r>
              <a:rPr lang="fr-FR" i="1" dirty="0" smtClean="0"/>
              <a:t>J. R. T. </a:t>
            </a:r>
            <a:r>
              <a:rPr lang="fr-FR" dirty="0" smtClean="0"/>
              <a:t>and the </a:t>
            </a:r>
            <a:r>
              <a:rPr lang="fr-FR" i="1" dirty="0" smtClean="0"/>
              <a:t>W. G. Party </a:t>
            </a:r>
            <a:r>
              <a:rPr lang="fr-FR" dirty="0" smtClean="0"/>
              <a:t>c. </a:t>
            </a:r>
            <a:r>
              <a:rPr lang="fr-FR" i="1" dirty="0" smtClean="0"/>
              <a:t>Canada</a:t>
            </a:r>
            <a:r>
              <a:rPr lang="fr-FR" dirty="0" smtClean="0"/>
              <a:t> (1984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i="1" dirty="0" smtClean="0"/>
              <a:t>M-A </a:t>
            </a:r>
            <a:r>
              <a:rPr lang="fr-FR" dirty="0" smtClean="0"/>
              <a:t>c.</a:t>
            </a:r>
            <a:r>
              <a:rPr lang="fr-FR" i="1" dirty="0" smtClean="0"/>
              <a:t> Italie</a:t>
            </a:r>
            <a:r>
              <a:rPr lang="fr-FR" i="1" dirty="0" smtClean="0"/>
              <a:t> </a:t>
            </a:r>
            <a:r>
              <a:rPr lang="fr-FR" i="1" dirty="0" smtClean="0"/>
              <a:t>(</a:t>
            </a:r>
            <a:r>
              <a:rPr lang="fr-FR" dirty="0" smtClean="0"/>
              <a:t>1984])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98090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1152</Words>
  <Application>Microsoft Macintosh PowerPoint</Application>
  <PresentationFormat>Présentation à l'écran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Les discours haineux et les droits fondamentaux</vt:lpstr>
      <vt:lpstr>Mike contre Adolf</vt:lpstr>
      <vt:lpstr>Le projet de loi no 59 est-il conforme au droit international des droits humains?</vt:lpstr>
      <vt:lpstr>Plan</vt:lpstr>
      <vt:lpstr>1. Le droit international</vt:lpstr>
      <vt:lpstr>Définitions</vt:lpstr>
      <vt:lpstr>Définitions (suite)</vt:lpstr>
      <vt:lpstr>Les instruments universels</vt:lpstr>
      <vt:lpstr>Jurisprudence</vt:lpstr>
      <vt:lpstr>2. Le droit européen</vt:lpstr>
      <vt:lpstr>L’Europe et la Cour européenne des droits de l’homme</vt:lpstr>
      <vt:lpstr>Deux articles qui restreignent la liberté d'expression dans la CEDH</vt:lpstr>
      <vt:lpstr>Jurisprudence</vt:lpstr>
      <vt:lpstr>3. Le droit des Etats-Unis d’Amérique</vt:lpstr>
      <vt:lpstr>Primauté de la liberté d'expression</vt:lpstr>
      <vt:lpstr>Causes de la primauté de la liberté</vt:lpstr>
      <vt:lpstr>4. Le droit canadien </vt:lpstr>
      <vt:lpstr>Coexistence</vt:lpstr>
      <vt:lpstr>Jurisprudence</vt:lpstr>
      <vt:lpstr>Canada, un État partie  :</vt:lpstr>
      <vt:lpstr>Points de débat</vt:lpstr>
      <vt:lpstr>Bibliographie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discours haineux et les droits fondamentaux</dc:title>
  <dc:creator>Marc-Antoine Gignac</dc:creator>
  <cp:lastModifiedBy>Daniel Turp</cp:lastModifiedBy>
  <cp:revision>11</cp:revision>
  <dcterms:created xsi:type="dcterms:W3CDTF">2015-11-26T09:28:37Z</dcterms:created>
  <dcterms:modified xsi:type="dcterms:W3CDTF">2015-11-26T09:51:09Z</dcterms:modified>
</cp:coreProperties>
</file>