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s/slide26.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266" r:id="rId14"/>
    <p:sldId id="267" r:id="rId15"/>
    <p:sldId id="270" r:id="rId16"/>
    <p:sldId id="285" r:id="rId17"/>
    <p:sldId id="286" r:id="rId18"/>
    <p:sldId id="287" r:id="rId19"/>
    <p:sldId id="288" r:id="rId20"/>
    <p:sldId id="271" r:id="rId21"/>
    <p:sldId id="272" r:id="rId22"/>
    <p:sldId id="273" r:id="rId23"/>
    <p:sldId id="275" r:id="rId24"/>
    <p:sldId id="274" r:id="rId25"/>
    <p:sldId id="276" r:id="rId26"/>
    <p:sldId id="277" r:id="rId27"/>
    <p:sldId id="278" r:id="rId28"/>
    <p:sldId id="279" r:id="rId29"/>
    <p:sldId id="280" r:id="rId30"/>
    <p:sldId id="281" r:id="rId31"/>
    <p:sldId id="283" r:id="rId32"/>
    <p:sldId id="282" r:id="rId33"/>
    <p:sldId id="284" r:id="rId3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87751" autoAdjust="0"/>
  </p:normalViewPr>
  <p:slideViewPr>
    <p:cSldViewPr>
      <p:cViewPr varScale="1">
        <p:scale>
          <a:sx n="79" d="100"/>
          <a:sy n="79" d="100"/>
        </p:scale>
        <p:origin x="-1192" y="-11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A"/>
          </a:p>
        </p:txBody>
      </p:sp>
      <p:sp>
        <p:nvSpPr>
          <p:cNvPr id="4" name="Espace réservé de la date 3"/>
          <p:cNvSpPr>
            <a:spLocks noGrp="1"/>
          </p:cNvSpPr>
          <p:nvPr>
            <p:ph type="dt" sz="half" idx="10"/>
          </p:nvPr>
        </p:nvSpPr>
        <p:spPr/>
        <p:txBody>
          <a:bodyPr/>
          <a:lstStyle/>
          <a:p>
            <a:fld id="{D71B4239-D7A7-4FA9-AA91-53C494D1A8AC}" type="datetimeFigureOut">
              <a:rPr lang="fr-CA" smtClean="0"/>
              <a:pPr/>
              <a:t>13/11/15</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83568CED-ACB5-4EC7-98F0-D0CE43366C89}" type="slidenum">
              <a:rPr lang="fr-CA" smtClean="0"/>
              <a:pPr/>
              <a:t>‹#›</a:t>
            </a:fld>
            <a:endParaRPr lang="fr-CA"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0286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D71B4239-D7A7-4FA9-AA91-53C494D1A8AC}" type="datetimeFigureOut">
              <a:rPr lang="fr-CA" smtClean="0"/>
              <a:pPr/>
              <a:t>13/11/15</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83568CED-ACB5-4EC7-98F0-D0CE43366C89}" type="slidenum">
              <a:rPr lang="fr-CA" smtClean="0"/>
              <a:pPr/>
              <a:t>‹#›</a:t>
            </a:fld>
            <a:endParaRPr lang="fr-CA"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1386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D71B4239-D7A7-4FA9-AA91-53C494D1A8AC}" type="datetimeFigureOut">
              <a:rPr lang="fr-CA" smtClean="0"/>
              <a:pPr/>
              <a:t>13/11/15</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83568CED-ACB5-4EC7-98F0-D0CE43366C89}" type="slidenum">
              <a:rPr lang="fr-CA" smtClean="0"/>
              <a:pPr/>
              <a:t>‹#›</a:t>
            </a:fld>
            <a:endParaRPr lang="fr-CA"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44308861"/>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D71B4239-D7A7-4FA9-AA91-53C494D1A8AC}" type="datetimeFigureOut">
              <a:rPr lang="fr-CA" smtClean="0"/>
              <a:pPr/>
              <a:t>13/11/15</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83568CED-ACB5-4EC7-98F0-D0CE43366C89}" type="slidenum">
              <a:rPr lang="fr-CA" smtClean="0"/>
              <a:pPr/>
              <a:t>‹#›</a:t>
            </a:fld>
            <a:endParaRPr lang="fr-CA"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093368"/>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71B4239-D7A7-4FA9-AA91-53C494D1A8AC}" type="datetimeFigureOut">
              <a:rPr lang="fr-CA" smtClean="0"/>
              <a:pPr/>
              <a:t>13/11/15</a:t>
            </a:fld>
            <a:endParaRPr lang="fr-CA" dirty="0"/>
          </a:p>
        </p:txBody>
      </p:sp>
      <p:sp>
        <p:nvSpPr>
          <p:cNvPr id="5" name="Espace réservé du pied de page 4"/>
          <p:cNvSpPr>
            <a:spLocks noGrp="1"/>
          </p:cNvSpPr>
          <p:nvPr>
            <p:ph type="ftr" sz="quarter" idx="11"/>
          </p:nvPr>
        </p:nvSpPr>
        <p:spPr/>
        <p:txBody>
          <a:bodyPr/>
          <a:lstStyle/>
          <a:p>
            <a:endParaRPr lang="fr-CA" dirty="0"/>
          </a:p>
        </p:txBody>
      </p:sp>
      <p:sp>
        <p:nvSpPr>
          <p:cNvPr id="6" name="Espace réservé du numéro de diapositive 5"/>
          <p:cNvSpPr>
            <a:spLocks noGrp="1"/>
          </p:cNvSpPr>
          <p:nvPr>
            <p:ph type="sldNum" sz="quarter" idx="12"/>
          </p:nvPr>
        </p:nvSpPr>
        <p:spPr/>
        <p:txBody>
          <a:bodyPr/>
          <a:lstStyle/>
          <a:p>
            <a:fld id="{83568CED-ACB5-4EC7-98F0-D0CE43366C89}" type="slidenum">
              <a:rPr lang="fr-CA" smtClean="0"/>
              <a:pPr/>
              <a:t>‹#›</a:t>
            </a:fld>
            <a:endParaRPr lang="fr-CA"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6674817"/>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D71B4239-D7A7-4FA9-AA91-53C494D1A8AC}" type="datetimeFigureOut">
              <a:rPr lang="fr-CA" smtClean="0"/>
              <a:pPr/>
              <a:t>13/11/15</a:t>
            </a:fld>
            <a:endParaRPr lang="fr-CA" dirty="0"/>
          </a:p>
        </p:txBody>
      </p:sp>
      <p:sp>
        <p:nvSpPr>
          <p:cNvPr id="6" name="Espace réservé du pied de page 5"/>
          <p:cNvSpPr>
            <a:spLocks noGrp="1"/>
          </p:cNvSpPr>
          <p:nvPr>
            <p:ph type="ftr" sz="quarter" idx="11"/>
          </p:nvPr>
        </p:nvSpPr>
        <p:spPr/>
        <p:txBody>
          <a:bodyPr/>
          <a:lstStyle/>
          <a:p>
            <a:endParaRPr lang="fr-CA" dirty="0"/>
          </a:p>
        </p:txBody>
      </p:sp>
      <p:sp>
        <p:nvSpPr>
          <p:cNvPr id="7" name="Espace réservé du numéro de diapositive 6"/>
          <p:cNvSpPr>
            <a:spLocks noGrp="1"/>
          </p:cNvSpPr>
          <p:nvPr>
            <p:ph type="sldNum" sz="quarter" idx="12"/>
          </p:nvPr>
        </p:nvSpPr>
        <p:spPr/>
        <p:txBody>
          <a:bodyPr/>
          <a:lstStyle/>
          <a:p>
            <a:fld id="{83568CED-ACB5-4EC7-98F0-D0CE43366C89}" type="slidenum">
              <a:rPr lang="fr-CA" smtClean="0"/>
              <a:pPr/>
              <a:t>‹#›</a:t>
            </a:fld>
            <a:endParaRPr lang="fr-CA"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56556951"/>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D71B4239-D7A7-4FA9-AA91-53C494D1A8AC}" type="datetimeFigureOut">
              <a:rPr lang="fr-CA" smtClean="0"/>
              <a:pPr/>
              <a:t>13/11/15</a:t>
            </a:fld>
            <a:endParaRPr lang="fr-CA" dirty="0"/>
          </a:p>
        </p:txBody>
      </p:sp>
      <p:sp>
        <p:nvSpPr>
          <p:cNvPr id="8" name="Espace réservé du pied de page 7"/>
          <p:cNvSpPr>
            <a:spLocks noGrp="1"/>
          </p:cNvSpPr>
          <p:nvPr>
            <p:ph type="ftr" sz="quarter" idx="11"/>
          </p:nvPr>
        </p:nvSpPr>
        <p:spPr/>
        <p:txBody>
          <a:bodyPr/>
          <a:lstStyle/>
          <a:p>
            <a:endParaRPr lang="fr-CA" dirty="0"/>
          </a:p>
        </p:txBody>
      </p:sp>
      <p:sp>
        <p:nvSpPr>
          <p:cNvPr id="9" name="Espace réservé du numéro de diapositive 8"/>
          <p:cNvSpPr>
            <a:spLocks noGrp="1"/>
          </p:cNvSpPr>
          <p:nvPr>
            <p:ph type="sldNum" sz="quarter" idx="12"/>
          </p:nvPr>
        </p:nvSpPr>
        <p:spPr/>
        <p:txBody>
          <a:bodyPr/>
          <a:lstStyle/>
          <a:p>
            <a:fld id="{83568CED-ACB5-4EC7-98F0-D0CE43366C89}" type="slidenum">
              <a:rPr lang="fr-CA" smtClean="0"/>
              <a:pPr/>
              <a:t>‹#›</a:t>
            </a:fld>
            <a:endParaRPr lang="fr-CA"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59957933"/>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A"/>
          </a:p>
        </p:txBody>
      </p:sp>
      <p:sp>
        <p:nvSpPr>
          <p:cNvPr id="3" name="Espace réservé de la date 2"/>
          <p:cNvSpPr>
            <a:spLocks noGrp="1"/>
          </p:cNvSpPr>
          <p:nvPr>
            <p:ph type="dt" sz="half" idx="10"/>
          </p:nvPr>
        </p:nvSpPr>
        <p:spPr/>
        <p:txBody>
          <a:bodyPr/>
          <a:lstStyle/>
          <a:p>
            <a:fld id="{D71B4239-D7A7-4FA9-AA91-53C494D1A8AC}" type="datetimeFigureOut">
              <a:rPr lang="fr-CA" smtClean="0"/>
              <a:pPr/>
              <a:t>13/11/15</a:t>
            </a:fld>
            <a:endParaRPr lang="fr-CA" dirty="0"/>
          </a:p>
        </p:txBody>
      </p:sp>
      <p:sp>
        <p:nvSpPr>
          <p:cNvPr id="4" name="Espace réservé du pied de page 3"/>
          <p:cNvSpPr>
            <a:spLocks noGrp="1"/>
          </p:cNvSpPr>
          <p:nvPr>
            <p:ph type="ftr" sz="quarter" idx="11"/>
          </p:nvPr>
        </p:nvSpPr>
        <p:spPr/>
        <p:txBody>
          <a:bodyPr/>
          <a:lstStyle/>
          <a:p>
            <a:endParaRPr lang="fr-CA" dirty="0"/>
          </a:p>
        </p:txBody>
      </p:sp>
      <p:sp>
        <p:nvSpPr>
          <p:cNvPr id="5" name="Espace réservé du numéro de diapositive 4"/>
          <p:cNvSpPr>
            <a:spLocks noGrp="1"/>
          </p:cNvSpPr>
          <p:nvPr>
            <p:ph type="sldNum" sz="quarter" idx="12"/>
          </p:nvPr>
        </p:nvSpPr>
        <p:spPr/>
        <p:txBody>
          <a:bodyPr/>
          <a:lstStyle/>
          <a:p>
            <a:fld id="{83568CED-ACB5-4EC7-98F0-D0CE43366C89}" type="slidenum">
              <a:rPr lang="fr-CA" smtClean="0"/>
              <a:pPr/>
              <a:t>‹#›</a:t>
            </a:fld>
            <a:endParaRPr lang="fr-CA"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79792880"/>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71B4239-D7A7-4FA9-AA91-53C494D1A8AC}" type="datetimeFigureOut">
              <a:rPr lang="fr-CA" smtClean="0"/>
              <a:pPr/>
              <a:t>13/11/15</a:t>
            </a:fld>
            <a:endParaRPr lang="fr-CA" dirty="0"/>
          </a:p>
        </p:txBody>
      </p:sp>
      <p:sp>
        <p:nvSpPr>
          <p:cNvPr id="3" name="Espace réservé du pied de page 2"/>
          <p:cNvSpPr>
            <a:spLocks noGrp="1"/>
          </p:cNvSpPr>
          <p:nvPr>
            <p:ph type="ftr" sz="quarter" idx="11"/>
          </p:nvPr>
        </p:nvSpPr>
        <p:spPr/>
        <p:txBody>
          <a:bodyPr/>
          <a:lstStyle/>
          <a:p>
            <a:endParaRPr lang="fr-CA" dirty="0"/>
          </a:p>
        </p:txBody>
      </p:sp>
      <p:sp>
        <p:nvSpPr>
          <p:cNvPr id="4" name="Espace réservé du numéro de diapositive 3"/>
          <p:cNvSpPr>
            <a:spLocks noGrp="1"/>
          </p:cNvSpPr>
          <p:nvPr>
            <p:ph type="sldNum" sz="quarter" idx="12"/>
          </p:nvPr>
        </p:nvSpPr>
        <p:spPr/>
        <p:txBody>
          <a:bodyPr/>
          <a:lstStyle/>
          <a:p>
            <a:fld id="{83568CED-ACB5-4EC7-98F0-D0CE43366C89}" type="slidenum">
              <a:rPr lang="fr-CA" smtClean="0"/>
              <a:pPr/>
              <a:t>‹#›</a:t>
            </a:fld>
            <a:endParaRPr lang="fr-CA"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21462943"/>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71B4239-D7A7-4FA9-AA91-53C494D1A8AC}" type="datetimeFigureOut">
              <a:rPr lang="fr-CA" smtClean="0"/>
              <a:pPr/>
              <a:t>13/11/15</a:t>
            </a:fld>
            <a:endParaRPr lang="fr-CA" dirty="0"/>
          </a:p>
        </p:txBody>
      </p:sp>
      <p:sp>
        <p:nvSpPr>
          <p:cNvPr id="6" name="Espace réservé du pied de page 5"/>
          <p:cNvSpPr>
            <a:spLocks noGrp="1"/>
          </p:cNvSpPr>
          <p:nvPr>
            <p:ph type="ftr" sz="quarter" idx="11"/>
          </p:nvPr>
        </p:nvSpPr>
        <p:spPr/>
        <p:txBody>
          <a:bodyPr/>
          <a:lstStyle/>
          <a:p>
            <a:endParaRPr lang="fr-CA" dirty="0"/>
          </a:p>
        </p:txBody>
      </p:sp>
      <p:sp>
        <p:nvSpPr>
          <p:cNvPr id="7" name="Espace réservé du numéro de diapositive 6"/>
          <p:cNvSpPr>
            <a:spLocks noGrp="1"/>
          </p:cNvSpPr>
          <p:nvPr>
            <p:ph type="sldNum" sz="quarter" idx="12"/>
          </p:nvPr>
        </p:nvSpPr>
        <p:spPr/>
        <p:txBody>
          <a:bodyPr/>
          <a:lstStyle/>
          <a:p>
            <a:fld id="{83568CED-ACB5-4EC7-98F0-D0CE43366C89}" type="slidenum">
              <a:rPr lang="fr-CA" smtClean="0"/>
              <a:pPr/>
              <a:t>‹#›</a:t>
            </a:fld>
            <a:endParaRPr lang="fr-CA"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0813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71B4239-D7A7-4FA9-AA91-53C494D1A8AC}" type="datetimeFigureOut">
              <a:rPr lang="fr-CA" smtClean="0"/>
              <a:pPr/>
              <a:t>13/11/15</a:t>
            </a:fld>
            <a:endParaRPr lang="fr-CA" dirty="0"/>
          </a:p>
        </p:txBody>
      </p:sp>
      <p:sp>
        <p:nvSpPr>
          <p:cNvPr id="6" name="Espace réservé du pied de page 5"/>
          <p:cNvSpPr>
            <a:spLocks noGrp="1"/>
          </p:cNvSpPr>
          <p:nvPr>
            <p:ph type="ftr" sz="quarter" idx="11"/>
          </p:nvPr>
        </p:nvSpPr>
        <p:spPr/>
        <p:txBody>
          <a:bodyPr/>
          <a:lstStyle/>
          <a:p>
            <a:endParaRPr lang="fr-CA" dirty="0"/>
          </a:p>
        </p:txBody>
      </p:sp>
      <p:sp>
        <p:nvSpPr>
          <p:cNvPr id="7" name="Espace réservé du numéro de diapositive 6"/>
          <p:cNvSpPr>
            <a:spLocks noGrp="1"/>
          </p:cNvSpPr>
          <p:nvPr>
            <p:ph type="sldNum" sz="quarter" idx="12"/>
          </p:nvPr>
        </p:nvSpPr>
        <p:spPr/>
        <p:txBody>
          <a:bodyPr/>
          <a:lstStyle/>
          <a:p>
            <a:fld id="{83568CED-ACB5-4EC7-98F0-D0CE43366C89}" type="slidenum">
              <a:rPr lang="fr-CA" smtClean="0"/>
              <a:pPr/>
              <a:t>‹#›</a:t>
            </a:fld>
            <a:endParaRPr lang="fr-CA"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167785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1B4239-D7A7-4FA9-AA91-53C494D1A8AC}" type="datetimeFigureOut">
              <a:rPr lang="fr-CA" smtClean="0"/>
              <a:pPr/>
              <a:t>13/11/15</a:t>
            </a:fld>
            <a:endParaRPr lang="fr-CA"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568CED-ACB5-4EC7-98F0-D0CE43366C89}" type="slidenum">
              <a:rPr lang="fr-CA" smtClean="0"/>
              <a:pPr/>
              <a:t>‹#›</a:t>
            </a:fld>
            <a:endParaRPr lang="fr-CA"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20669056"/>
      </p:ext>
    </p:extLst>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chr.coe.int/Documents/FS_Expulsions_Extraditions_FRA.pdf" TargetMode="Externa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jpe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jpeg"/><Relationship Id="rId9" Type="http://schemas.openxmlformats.org/officeDocument/2006/relationships/image" Target="../media/image18.jpeg"/><Relationship Id="rId10" Type="http://schemas.openxmlformats.org/officeDocument/2006/relationships/image" Target="../media/image19.png"/><Relationship Id="rId11"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hyperlink" Target="http://www.worldcoalition.org/fr/Member-organizations.html"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hyperlink" Target="http://www.worldcoalition.org/fr/protocol.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eathpenaltyproject.org/internships/" TargetMode="Externa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hyperlink" Target="https://www.youtube.com/watch?v=Mgf2xJ2isuw" TargetMode="External"/><Relationship Id="rId1" Type="http://schemas.openxmlformats.org/officeDocument/2006/relationships/slideLayout" Target="../slideLayouts/slideLayout2.xml"/><Relationship Id="rId2" Type="http://schemas.openxmlformats.org/officeDocument/2006/relationships/hyperlink" Target="https://www.youtube.com/watch?v=BYmNt-bDef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www.amnistiepdm.org/cas-de-canadiens.html" TargetMode="External"/><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hyperlink" Target="https://www.youtube.com/watch?v=VAUYHlQlDmc&amp;feature=youtu.be"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hyperlink" Target="http://www.amnistiepdm.org/actions-etats-unis.html" TargetMode="External"/><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9.xml.rels><?xml version="1.0" encoding="UTF-8" standalone="yes"?>
<Relationships xmlns="http://schemas.openxmlformats.org/package/2006/relationships"><Relationship Id="rId9" Type="http://schemas.openxmlformats.org/officeDocument/2006/relationships/hyperlink" Target="http://www.amnistiepdm.org/samar-saad-abdullah.html" TargetMode="External"/><Relationship Id="rId20" Type="http://schemas.openxmlformats.org/officeDocument/2006/relationships/hyperlink" Target="http://amnistiepdm.org/action-en-ligne.html" TargetMode="External"/><Relationship Id="rId21" Type="http://schemas.openxmlformats.org/officeDocument/2006/relationships/hyperlink" Target="http://amnistie.ca/simpliquer/actions/vos-plumes/saeed-malekpour-un-resident-canadien-precedemment-condamne-mort" TargetMode="External"/><Relationship Id="rId22" Type="http://schemas.openxmlformats.org/officeDocument/2006/relationships/hyperlink" Target="http://www.amnistiepdm.org/hakamada-iwao.html" TargetMode="External"/><Relationship Id="rId23" Type="http://schemas.openxmlformats.org/officeDocument/2006/relationships/hyperlink" Target="http://www.amnistiepdm.org/matsumoto-kenji.html" TargetMode="External"/><Relationship Id="rId24" Type="http://schemas.openxmlformats.org/officeDocument/2006/relationships/hyperlink" Target="http://amnesty.my/shahrulizani" TargetMode="External"/><Relationship Id="rId25" Type="http://schemas.openxmlformats.org/officeDocument/2006/relationships/hyperlink" Target="http://www.amnistiepdm.org/malaisie---shahrul-izani.html" TargetMode="External"/><Relationship Id="rId26" Type="http://schemas.openxmlformats.org/officeDocument/2006/relationships/hyperlink" Target="http://www.amnistiepdm.org/pakistan---khizar-hayat.html" TargetMode="External"/><Relationship Id="rId27" Type="http://schemas.openxmlformats.org/officeDocument/2006/relationships/hyperlink" Target="http://www.amnistiepdm.org/singapour---kho-jabing.html" TargetMode="External"/><Relationship Id="rId28" Type="http://schemas.openxmlformats.org/officeDocument/2006/relationships/hyperlink" Target="http://www.amnistiepdm.org/fatima-hussein-badi.html" TargetMode="External"/><Relationship Id="rId29" Type="http://schemas.openxmlformats.org/officeDocument/2006/relationships/image" Target="../media/image26.png"/><Relationship Id="rId10" Type="http://schemas.openxmlformats.org/officeDocument/2006/relationships/hyperlink" Target="http://www.amnistiepdm.org/wassan-talib.html" TargetMode="External"/><Relationship Id="rId11" Type="http://schemas.openxmlformats.org/officeDocument/2006/relationships/hyperlink" Target="http://www.amnistiepdm.org/4-hommes-en-irak.html" TargetMode="External"/><Relationship Id="rId12" Type="http://schemas.openxmlformats.org/officeDocument/2006/relationships/hyperlink" Target="http://www.amnistiepdm.org/iran---alireza-shahi.html" TargetMode="External"/><Relationship Id="rId13" Type="http://schemas.openxmlformats.org/officeDocument/2006/relationships/hyperlink" Target="http://www.amnistiepdm.org/iran---narges-mohammadi-2.html" TargetMode="External"/><Relationship Id="rId14" Type="http://schemas.openxmlformats.org/officeDocument/2006/relationships/hyperlink" Target="http://www.amnistiepdm.org/iran---milad-azimi.html" TargetMode="External"/><Relationship Id="rId15" Type="http://schemas.openxmlformats.org/officeDocument/2006/relationships/hyperlink" Target="http://www.amnistiepdm.org/iran---journeacutee-mondiale-2015.html" TargetMode="External"/><Relationship Id="rId16" Type="http://schemas.openxmlformats.org/officeDocument/2006/relationships/hyperlink" Target="http://www.amnistiepdm.org/iran---mohammad-ali-taheri.html" TargetMode="External"/><Relationship Id="rId17" Type="http://schemas.openxmlformats.org/officeDocument/2006/relationships/hyperlink" Target="http://www.amnistiepdm.org/iran---salar-shadizadi.html" TargetMode="External"/><Relationship Id="rId18" Type="http://schemas.openxmlformats.org/officeDocument/2006/relationships/hyperlink" Target="http://www.amnistiepdm.org/iran---saman-naseem.html" TargetMode="External"/><Relationship Id="rId19" Type="http://schemas.openxmlformats.org/officeDocument/2006/relationships/hyperlink" Target="http://www.amnesty.org/fr/get-involved/take-action/action-saman-naseem-must-be-given-a-fair-trial/" TargetMode="External"/><Relationship Id="rId1" Type="http://schemas.openxmlformats.org/officeDocument/2006/relationships/slideLayout" Target="../slideLayouts/slideLayout2.xml"/><Relationship Id="rId2" Type="http://schemas.openxmlformats.org/officeDocument/2006/relationships/hyperlink" Target="http://www.amnistiepdm.org/arabie-saoudite---nimr-baqir-al-nimr.html" TargetMode="External"/><Relationship Id="rId3" Type="http://schemas.openxmlformats.org/officeDocument/2006/relationships/hyperlink" Target="http://www.amnistiepdm.org/arabie-saoudite---dawood-hussein-al-marmoon-et-abdullah-hasan-al-zaher.html" TargetMode="External"/><Relationship Id="rId4" Type="http://schemas.openxmlformats.org/officeDocument/2006/relationships/hyperlink" Target="http://www.amnistiepdm.org/arabie-saoudite---ali-mohammed-baqir-al-nimr-2.html" TargetMode="External"/><Relationship Id="rId5" Type="http://schemas.openxmlformats.org/officeDocument/2006/relationships/hyperlink" Target="http://www.amnistiepdm.org/arabie-saoudite---journeacutee-mondiale-2015.html" TargetMode="External"/><Relationship Id="rId6" Type="http://schemas.openxmlformats.org/officeDocument/2006/relationships/hyperlink" Target="http://www.amnistiepdm.org/suliamon-olyfemi.html" TargetMode="External"/><Relationship Id="rId7" Type="http://schemas.openxmlformats.org/officeDocument/2006/relationships/hyperlink" Target="http://www.amnistiepdm.org/hatem-ahmed-zaghloul-ali.html" TargetMode="External"/><Relationship Id="rId8" Type="http://schemas.openxmlformats.org/officeDocument/2006/relationships/hyperlink" Target="http://www.amnistiepdm.org/mary-jane-veloso.htm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YpJ2sbN01Ps" TargetMode="Externa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lemonde.fr/les-decodeurs/visuel/2014/10/10/quel-bilan-pour-la-cour-penale-internationale_4504060_4355770.html" TargetMode="External"/><Relationship Id="rId3" Type="http://schemas.openxmlformats.org/officeDocument/2006/relationships/hyperlink" Target="http://www.lemonde.fr/les-decodeurs/article/2014/10/10/la-cour-penale-internationale-entre-influence-et-impuissance_4502799_4355770.html%23OqCJE6QdvC0496DF.99"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hyperlink" Target="http://www.lemonde.fr/les-decodeurs/article/2014/10/10/la-cour-penale-internationale-entre-influence-et-impuissance_4502799_4355770.html%23OqCJE6QdvC0496DF.99"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1295400"/>
            <a:ext cx="7772400" cy="2019449"/>
          </a:xfrm>
        </p:spPr>
        <p:txBody>
          <a:bodyPr>
            <a:normAutofit fontScale="90000"/>
          </a:bodyPr>
          <a:lstStyle/>
          <a:p>
            <a:r>
              <a:rPr lang="fr-CA" dirty="0" smtClean="0"/>
              <a:t>LA PEINE DE MORT :</a:t>
            </a:r>
            <a:r>
              <a:rPr lang="fr-CA" dirty="0" smtClean="0"/>
              <a:t> </a:t>
            </a:r>
            <a:br>
              <a:rPr lang="fr-CA" dirty="0" smtClean="0"/>
            </a:br>
            <a:r>
              <a:rPr lang="fr-CA" dirty="0" smtClean="0"/>
              <a:t>Réaffirmer </a:t>
            </a:r>
            <a:r>
              <a:rPr lang="fr-CA" dirty="0" smtClean="0"/>
              <a:t>une illusion de justice ?</a:t>
            </a:r>
            <a:endParaRPr lang="fr-CA" dirty="0"/>
          </a:p>
        </p:txBody>
      </p:sp>
      <p:sp>
        <p:nvSpPr>
          <p:cNvPr id="3" name="Sous-titre 2"/>
          <p:cNvSpPr>
            <a:spLocks noGrp="1"/>
          </p:cNvSpPr>
          <p:nvPr>
            <p:ph type="subTitle" idx="1"/>
          </p:nvPr>
        </p:nvSpPr>
        <p:spPr>
          <a:xfrm>
            <a:off x="539552" y="3501008"/>
            <a:ext cx="8208912" cy="2880320"/>
          </a:xfrm>
        </p:spPr>
        <p:txBody>
          <a:bodyPr>
            <a:normAutofit fontScale="62500" lnSpcReduction="20000"/>
          </a:bodyPr>
          <a:lstStyle/>
          <a:p>
            <a:r>
              <a:rPr lang="fr-CA" dirty="0" smtClean="0"/>
              <a:t>Présentation de George Gao et Valérie </a:t>
            </a:r>
            <a:r>
              <a:rPr lang="fr-CA" dirty="0" smtClean="0"/>
              <a:t>Savaria</a:t>
            </a:r>
            <a:r>
              <a:rPr lang="fr-CA" dirty="0" smtClean="0"/>
              <a:t> </a:t>
            </a:r>
          </a:p>
          <a:p>
            <a:endParaRPr lang="fr-CA" dirty="0" smtClean="0"/>
          </a:p>
          <a:p>
            <a:r>
              <a:rPr lang="fr-CA" dirty="0" smtClean="0"/>
              <a:t>dans le cadre du cours </a:t>
            </a:r>
            <a:r>
              <a:rPr lang="fr-CA" dirty="0"/>
              <a:t>DRT </a:t>
            </a:r>
            <a:r>
              <a:rPr lang="fr-CA" dirty="0" smtClean="0"/>
              <a:t>3103-</a:t>
            </a:r>
            <a:br>
              <a:rPr lang="fr-CA" dirty="0" smtClean="0"/>
            </a:br>
            <a:r>
              <a:rPr lang="fr-CA" dirty="0" smtClean="0"/>
              <a:t>DROIT </a:t>
            </a:r>
            <a:r>
              <a:rPr lang="fr-CA" dirty="0"/>
              <a:t>INTERNATIONAL ET CONSTITUTIONNEL DES DROITS </a:t>
            </a:r>
            <a:r>
              <a:rPr lang="fr-CA" dirty="0" smtClean="0"/>
              <a:t>FONDAMENTAUX</a:t>
            </a:r>
          </a:p>
          <a:p>
            <a:endParaRPr lang="fr-CA" dirty="0" smtClean="0"/>
          </a:p>
          <a:p>
            <a:r>
              <a:rPr lang="fr-CA" dirty="0" smtClean="0"/>
              <a:t>Université de Montréal </a:t>
            </a:r>
          </a:p>
          <a:p>
            <a:endParaRPr lang="fr-CA" dirty="0" smtClean="0"/>
          </a:p>
          <a:p>
            <a:r>
              <a:rPr lang="fr-CA" dirty="0" smtClean="0"/>
              <a:t>12 novembre 2015 </a:t>
            </a:r>
            <a:endParaRPr lang="fr-CA"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52981659"/>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600200"/>
            <a:ext cx="8712968" cy="5257800"/>
          </a:xfrm>
        </p:spPr>
        <p:txBody>
          <a:bodyPr>
            <a:normAutofit fontScale="77500" lnSpcReduction="20000"/>
          </a:bodyPr>
          <a:lstStyle/>
          <a:p>
            <a:endParaRPr lang="fr-CA" dirty="0" smtClean="0"/>
          </a:p>
          <a:p>
            <a:endParaRPr lang="fr-CA" dirty="0" smtClean="0"/>
          </a:p>
          <a:p>
            <a:endParaRPr lang="fr-CA" dirty="0" smtClean="0"/>
          </a:p>
          <a:p>
            <a:r>
              <a:rPr lang="fr-CA" b="1" dirty="0" smtClean="0">
                <a:solidFill>
                  <a:srgbClr val="00B050"/>
                </a:solidFill>
              </a:rPr>
              <a:t>Notion d’obligations positives </a:t>
            </a:r>
            <a:r>
              <a:rPr lang="fr-CA" dirty="0" smtClean="0"/>
              <a:t>par rapport aux droits de l’homme ( Arrêt </a:t>
            </a:r>
            <a:r>
              <a:rPr lang="fr-CA" i="1" dirty="0" smtClean="0"/>
              <a:t>Airey</a:t>
            </a:r>
            <a:r>
              <a:rPr lang="fr-CA" dirty="0" smtClean="0"/>
              <a:t>) </a:t>
            </a:r>
          </a:p>
          <a:p>
            <a:pPr marL="0" indent="0">
              <a:buNone/>
            </a:pPr>
            <a:endParaRPr lang="fr-CA" dirty="0"/>
          </a:p>
          <a:p>
            <a:r>
              <a:rPr lang="fr-CA" b="1" dirty="0" smtClean="0">
                <a:solidFill>
                  <a:srgbClr val="FF0000"/>
                </a:solidFill>
              </a:rPr>
              <a:t>Notion d’expulsion </a:t>
            </a:r>
            <a:r>
              <a:rPr lang="fr-CA" b="1" dirty="0">
                <a:solidFill>
                  <a:srgbClr val="FF0000"/>
                </a:solidFill>
              </a:rPr>
              <a:t>et d’extradition (caractère irréversible du </a:t>
            </a:r>
            <a:r>
              <a:rPr lang="fr-CA" b="1" dirty="0" smtClean="0">
                <a:solidFill>
                  <a:srgbClr val="FF0000"/>
                </a:solidFill>
              </a:rPr>
              <a:t>dommage) </a:t>
            </a:r>
            <a:endParaRPr lang="fr-CA" b="1" dirty="0" smtClean="0">
              <a:solidFill>
                <a:srgbClr val="FF0000"/>
              </a:solidFill>
            </a:endParaRPr>
          </a:p>
          <a:p>
            <a:pPr lvl="1"/>
            <a:r>
              <a:rPr lang="fr-CA" i="1" dirty="0" smtClean="0"/>
              <a:t>Soering</a:t>
            </a:r>
            <a:r>
              <a:rPr lang="fr-CA" dirty="0" smtClean="0"/>
              <a:t> </a:t>
            </a:r>
            <a:r>
              <a:rPr lang="fr-CA" dirty="0" smtClean="0"/>
              <a:t>c. </a:t>
            </a:r>
            <a:r>
              <a:rPr lang="fr-CA" i="1" dirty="0" smtClean="0"/>
              <a:t>Royaume-Uni </a:t>
            </a:r>
            <a:r>
              <a:rPr lang="fr-CA" dirty="0" smtClean="0"/>
              <a:t>(1989)</a:t>
            </a:r>
          </a:p>
          <a:p>
            <a:pPr lvl="1"/>
            <a:r>
              <a:rPr lang="fr-CA" i="1" dirty="0" smtClean="0"/>
              <a:t>Jabari</a:t>
            </a:r>
            <a:r>
              <a:rPr lang="fr-CA" dirty="0" smtClean="0"/>
              <a:t> </a:t>
            </a:r>
            <a:r>
              <a:rPr lang="fr-CA" dirty="0"/>
              <a:t>c. </a:t>
            </a:r>
            <a:r>
              <a:rPr lang="fr-CA" i="1" dirty="0"/>
              <a:t>Turquie</a:t>
            </a:r>
            <a:r>
              <a:rPr lang="fr-CA" dirty="0"/>
              <a:t> (2000)</a:t>
            </a:r>
          </a:p>
          <a:p>
            <a:pPr lvl="1"/>
            <a:r>
              <a:rPr lang="fr-CA" i="1" dirty="0"/>
              <a:t>Chamaïev</a:t>
            </a:r>
            <a:r>
              <a:rPr lang="fr-CA" dirty="0"/>
              <a:t> c</a:t>
            </a:r>
            <a:r>
              <a:rPr lang="fr-CA" i="1" dirty="0"/>
              <a:t>. Géorgie et Russie </a:t>
            </a:r>
            <a:r>
              <a:rPr lang="fr-CA" dirty="0"/>
              <a:t>(2005) </a:t>
            </a:r>
          </a:p>
          <a:p>
            <a:pPr lvl="1"/>
            <a:r>
              <a:rPr lang="fr-CA" i="1" dirty="0" smtClean="0"/>
              <a:t>N</a:t>
            </a:r>
            <a:r>
              <a:rPr lang="fr-CA" dirty="0"/>
              <a:t>. c. </a:t>
            </a:r>
            <a:r>
              <a:rPr lang="fr-CA" i="1" dirty="0" smtClean="0"/>
              <a:t>Finlande</a:t>
            </a:r>
            <a:r>
              <a:rPr lang="fr-CA" dirty="0" smtClean="0"/>
              <a:t> (2005) </a:t>
            </a:r>
          </a:p>
          <a:p>
            <a:endParaRPr lang="fr-CA" sz="2323" dirty="0"/>
          </a:p>
          <a:p>
            <a:pPr marL="0" indent="0">
              <a:buNone/>
            </a:pPr>
            <a:r>
              <a:rPr lang="fr-CA" sz="2323" dirty="0" smtClean="0">
                <a:hlinkClick r:id="rId2"/>
              </a:rPr>
              <a:t>Et bien d’autres concernant la violation de l’Article 3…</a:t>
            </a:r>
            <a:endParaRPr lang="fr-CA" sz="2323"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84621" y="33082"/>
            <a:ext cx="6167699" cy="225061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16575143"/>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399964"/>
            <a:ext cx="9144000" cy="5701444"/>
          </a:xfrm>
        </p:spPr>
        <p:txBody>
          <a:bodyPr>
            <a:normAutofit fontScale="55000" lnSpcReduction="20000"/>
          </a:bodyPr>
          <a:lstStyle/>
          <a:p>
            <a:endParaRPr lang="fr-CA" dirty="0" smtClean="0"/>
          </a:p>
          <a:p>
            <a:pPr marL="0" indent="0">
              <a:buNone/>
            </a:pPr>
            <a:endParaRPr lang="fr-CA" dirty="0" smtClean="0"/>
          </a:p>
          <a:p>
            <a:endParaRPr lang="fr-CA" dirty="0" smtClean="0"/>
          </a:p>
          <a:p>
            <a:pPr algn="just"/>
            <a:r>
              <a:rPr lang="fr-CA" dirty="0" smtClean="0"/>
              <a:t>Arrêt majeur : </a:t>
            </a:r>
            <a:r>
              <a:rPr lang="fr-CA" i="1" dirty="0" smtClean="0"/>
              <a:t>Öcalan</a:t>
            </a:r>
            <a:r>
              <a:rPr lang="fr-CA" i="1" dirty="0" smtClean="0"/>
              <a:t> </a:t>
            </a:r>
            <a:r>
              <a:rPr lang="fr-CA" dirty="0" smtClean="0"/>
              <a:t>c. </a:t>
            </a:r>
            <a:r>
              <a:rPr lang="fr-CA" i="1" dirty="0" smtClean="0"/>
              <a:t>Turquie</a:t>
            </a:r>
            <a:r>
              <a:rPr lang="fr-CA" dirty="0" smtClean="0"/>
              <a:t> (2005)</a:t>
            </a:r>
            <a:r>
              <a:rPr lang="fr-CA" dirty="0" smtClean="0"/>
              <a:t> </a:t>
            </a:r>
          </a:p>
          <a:p>
            <a:pPr marL="0" indent="0" algn="just">
              <a:buNone/>
            </a:pPr>
            <a:endParaRPr lang="fr-CA" dirty="0" smtClean="0"/>
          </a:p>
          <a:p>
            <a:pPr lvl="1" algn="just"/>
            <a:r>
              <a:rPr lang="fr-CA" dirty="0" smtClean="0"/>
              <a:t>Portée </a:t>
            </a:r>
            <a:r>
              <a:rPr lang="fr-CA" dirty="0" smtClean="0"/>
              <a:t>juridique </a:t>
            </a:r>
            <a:r>
              <a:rPr lang="fr-CA" dirty="0" smtClean="0"/>
              <a:t>des obligations de </a:t>
            </a:r>
            <a:r>
              <a:rPr lang="fr-CA" dirty="0" smtClean="0"/>
              <a:t>États contractants concernant la peine de mort </a:t>
            </a:r>
          </a:p>
          <a:p>
            <a:pPr lvl="1" algn="just"/>
            <a:r>
              <a:rPr lang="fr-CA" dirty="0" smtClean="0"/>
              <a:t>Procédures inéquitables et peine de mort</a:t>
            </a:r>
          </a:p>
          <a:p>
            <a:pPr lvl="1" algn="just"/>
            <a:r>
              <a:rPr lang="fr-CA" dirty="0" smtClean="0"/>
              <a:t>Légitimité de l’infliction de la peine de mort </a:t>
            </a:r>
          </a:p>
          <a:p>
            <a:pPr lvl="1" algn="just"/>
            <a:r>
              <a:rPr lang="fr-CA" dirty="0" smtClean="0"/>
              <a:t>Régularité de l’infliction de la peine de mort </a:t>
            </a:r>
          </a:p>
          <a:p>
            <a:pPr lvl="1" algn="just"/>
            <a:r>
              <a:rPr lang="fr-CA" dirty="0" smtClean="0"/>
              <a:t>Évolution constatée de l’interprétation de l’Article 2 de la CEDH depuis </a:t>
            </a:r>
            <a:r>
              <a:rPr lang="fr-CA" dirty="0" smtClean="0"/>
              <a:t>l’arrêt </a:t>
            </a:r>
            <a:r>
              <a:rPr lang="fr-CA" i="1" dirty="0" smtClean="0"/>
              <a:t>Soering</a:t>
            </a:r>
            <a:r>
              <a:rPr lang="fr-CA" dirty="0" smtClean="0"/>
              <a:t> </a:t>
            </a:r>
            <a:r>
              <a:rPr lang="fr-CA" i="1" dirty="0" smtClean="0"/>
              <a:t>:</a:t>
            </a:r>
            <a:r>
              <a:rPr lang="fr-CA" dirty="0" smtClean="0"/>
              <a:t> </a:t>
            </a:r>
            <a:endParaRPr lang="fr-CA" dirty="0" smtClean="0"/>
          </a:p>
          <a:p>
            <a:pPr lvl="2" algn="just"/>
            <a:r>
              <a:rPr lang="fr-CA" dirty="0"/>
              <a:t>Il n’est pas besoin d’énumérer ici tous les changements intervenus en Europe à cet égard. Il semble suffisant de citer </a:t>
            </a:r>
            <a:r>
              <a:rPr lang="fr-CA" b="1" dirty="0"/>
              <a:t>l’avis émis en 2002</a:t>
            </a:r>
            <a:r>
              <a:rPr lang="fr-CA" dirty="0"/>
              <a:t> par l’Assemblée parlementaire du Conseil de l’Europe où celle-ci rappelle ses résolutions les plus récentes sur le sujet, dans lesquelles « elle renouvelle sa conviction que </a:t>
            </a:r>
            <a:r>
              <a:rPr lang="fr-CA" b="1" dirty="0"/>
              <a:t>l’application de la peine de mort constitue une peine inhumaine et dégradante, et une violation du droit le plus fondamental de l’homme, le droit à la vie, et réaffirme que la peine capitale n’a pas sa place dans des sociétés démocratiques civilisées, régies par l’Etat de droit </a:t>
            </a:r>
            <a:r>
              <a:rPr lang="fr-CA" dirty="0" smtClean="0"/>
              <a:t>»</a:t>
            </a:r>
            <a:r>
              <a:rPr lang="fr-CA" dirty="0"/>
              <a:t> (</a:t>
            </a:r>
            <a:r>
              <a:rPr lang="fr-CA" dirty="0"/>
              <a:t>op.séparée</a:t>
            </a:r>
            <a:r>
              <a:rPr lang="fr-CA" dirty="0"/>
              <a:t> juge </a:t>
            </a:r>
            <a:r>
              <a:rPr lang="fr-CA" dirty="0"/>
              <a:t>Garlicki</a:t>
            </a:r>
            <a:r>
              <a:rPr lang="fr-CA" dirty="0"/>
              <a:t> § 3</a:t>
            </a:r>
            <a:r>
              <a:rPr lang="fr-CA" dirty="0" smtClean="0"/>
              <a:t>) </a:t>
            </a:r>
            <a:endParaRPr lang="fr-CA" dirty="0"/>
          </a:p>
          <a:p>
            <a:pPr lvl="2" algn="just"/>
            <a:endParaRPr lang="fr-CA" dirty="0" smtClean="0"/>
          </a:p>
          <a:p>
            <a:pPr lvl="1" algn="just"/>
            <a:r>
              <a:rPr lang="fr-CA" dirty="0" smtClean="0"/>
              <a:t>La Cour européenne, un instrument juridique </a:t>
            </a:r>
            <a:r>
              <a:rPr lang="fr-CA" dirty="0" smtClean="0"/>
              <a:t>« vivant » : </a:t>
            </a:r>
            <a:endParaRPr lang="fr-CA" dirty="0" smtClean="0"/>
          </a:p>
          <a:p>
            <a:pPr lvl="2" algn="just"/>
            <a:r>
              <a:rPr lang="fr-CA" dirty="0"/>
              <a:t>il ressort du statut de la toute récente Cour pénale internationale, la communauté internationale est d’avis que l’</a:t>
            </a:r>
            <a:r>
              <a:rPr lang="fr-CA" b="1" dirty="0"/>
              <a:t>on peut s’attaquer même aux crimes les plus horribles sans avoir recours à la peine capitale</a:t>
            </a:r>
            <a:r>
              <a:rPr lang="fr-CA" dirty="0"/>
              <a:t>(</a:t>
            </a:r>
            <a:r>
              <a:rPr lang="fr-CA" dirty="0"/>
              <a:t>op.séparée</a:t>
            </a:r>
            <a:r>
              <a:rPr lang="fr-CA" dirty="0"/>
              <a:t> </a:t>
            </a:r>
            <a:r>
              <a:rPr lang="fr-CA" dirty="0" smtClean="0"/>
              <a:t>juge </a:t>
            </a:r>
            <a:r>
              <a:rPr lang="fr-CA" dirty="0" smtClean="0"/>
              <a:t>Garlicki</a:t>
            </a:r>
            <a:r>
              <a:rPr lang="fr-CA" dirty="0" smtClean="0"/>
              <a:t> § 6) </a:t>
            </a:r>
            <a:endParaRPr lang="fr-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84621" y="-23319"/>
            <a:ext cx="6167699" cy="225061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94496401"/>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1600200"/>
            <a:ext cx="8712968" cy="4724400"/>
          </a:xfrm>
        </p:spPr>
        <p:txBody>
          <a:bodyPr>
            <a:normAutofit fontScale="70000" lnSpcReduction="20000"/>
          </a:bodyPr>
          <a:lstStyle/>
          <a:p>
            <a:endParaRPr lang="fr-CA" dirty="0" smtClean="0"/>
          </a:p>
          <a:p>
            <a:pPr marL="0" indent="0">
              <a:buNone/>
            </a:pPr>
            <a:endParaRPr lang="fr-CA" dirty="0" smtClean="0"/>
          </a:p>
          <a:p>
            <a:pPr algn="just"/>
            <a:r>
              <a:rPr lang="fr-CA" dirty="0" smtClean="0"/>
              <a:t>Autre arrêt </a:t>
            </a:r>
            <a:r>
              <a:rPr lang="fr-CA" dirty="0" smtClean="0"/>
              <a:t>majeur : </a:t>
            </a:r>
            <a:r>
              <a:rPr lang="fr-CA" i="1" dirty="0" smtClean="0"/>
              <a:t>Al-Saadoon</a:t>
            </a:r>
            <a:r>
              <a:rPr lang="fr-CA" i="1" dirty="0" smtClean="0"/>
              <a:t> et </a:t>
            </a:r>
            <a:r>
              <a:rPr lang="fr-CA" i="1" dirty="0" smtClean="0"/>
              <a:t>Mufdhi</a:t>
            </a:r>
            <a:r>
              <a:rPr lang="fr-CA" dirty="0" smtClean="0"/>
              <a:t> c. </a:t>
            </a:r>
            <a:r>
              <a:rPr lang="fr-CA" i="1" dirty="0" smtClean="0"/>
              <a:t>Royaume-Uni </a:t>
            </a:r>
            <a:r>
              <a:rPr lang="fr-CA" dirty="0" smtClean="0"/>
              <a:t>(2010</a:t>
            </a:r>
            <a:r>
              <a:rPr lang="fr-CA" dirty="0" smtClean="0"/>
              <a:t>)</a:t>
            </a:r>
          </a:p>
          <a:p>
            <a:pPr algn="just">
              <a:buNone/>
            </a:pPr>
            <a:r>
              <a:rPr lang="fr-CA" dirty="0" smtClean="0"/>
              <a:t> </a:t>
            </a:r>
            <a:endParaRPr lang="fr-CA" dirty="0" smtClean="0"/>
          </a:p>
          <a:p>
            <a:pPr lvl="1" algn="just"/>
            <a:r>
              <a:rPr lang="fr-CA" dirty="0" smtClean="0"/>
              <a:t>Application par ricochet </a:t>
            </a:r>
          </a:p>
          <a:p>
            <a:pPr lvl="1" algn="just"/>
            <a:r>
              <a:rPr lang="fr-CA" dirty="0" smtClean="0"/>
              <a:t>Évolution constatée de l’interprétation de </a:t>
            </a:r>
            <a:r>
              <a:rPr lang="fr-CA" dirty="0" smtClean="0"/>
              <a:t>l’article </a:t>
            </a:r>
            <a:r>
              <a:rPr lang="fr-CA" dirty="0" smtClean="0"/>
              <a:t>2 § 1 de la CEDH </a:t>
            </a:r>
          </a:p>
          <a:p>
            <a:pPr lvl="1" algn="just"/>
            <a:r>
              <a:rPr lang="fr-CA" dirty="0" smtClean="0"/>
              <a:t>Renforcement de l’adhésion au Protocole 13 depuis l’arrêt </a:t>
            </a:r>
            <a:r>
              <a:rPr lang="fr-CA" dirty="0" smtClean="0"/>
              <a:t>Öcalan</a:t>
            </a:r>
            <a:endParaRPr lang="fr-CA" dirty="0" smtClean="0"/>
          </a:p>
          <a:p>
            <a:pPr lvl="1" algn="just"/>
            <a:r>
              <a:rPr lang="fr-CA" dirty="0" smtClean="0"/>
              <a:t>Nature fondamentale et absolue de ne pas être soumis à la peine de mort </a:t>
            </a:r>
          </a:p>
          <a:p>
            <a:pPr lvl="2" algn="just"/>
            <a:r>
              <a:rPr lang="fr-CA" dirty="0" smtClean="0"/>
              <a:t>« [L]a </a:t>
            </a:r>
            <a:r>
              <a:rPr lang="fr-CA" dirty="0"/>
              <a:t>Cour renvoie à sa jurisprudence, résumée aux paragraphes 126 à 128 ci-dessus : il n’est pas loisible aux </a:t>
            </a:r>
            <a:r>
              <a:rPr lang="fr-CA" dirty="0" smtClean="0"/>
              <a:t>États </a:t>
            </a:r>
            <a:r>
              <a:rPr lang="fr-CA" dirty="0"/>
              <a:t>contractants de conclure avec d’autres </a:t>
            </a:r>
            <a:r>
              <a:rPr lang="fr-CA" dirty="0" smtClean="0"/>
              <a:t>États </a:t>
            </a:r>
            <a:r>
              <a:rPr lang="fr-CA" u="sng" dirty="0"/>
              <a:t>des accords dont les dispositions sont en conflit avec leurs obligations au titre de la Convention</a:t>
            </a:r>
            <a:r>
              <a:rPr lang="fr-CA" dirty="0"/>
              <a:t>. Ce principe est plus fort encore en l’espèce compte tenu de </a:t>
            </a:r>
            <a:r>
              <a:rPr lang="fr-CA" b="1" dirty="0"/>
              <a:t>la nature absolue et fondamentale du droit de ne pas être soumis à la peine de mort et du préjudice grave et irréversible que risquent de subir les requérants</a:t>
            </a:r>
            <a:r>
              <a:rPr lang="fr-CA" b="1" dirty="0" smtClean="0"/>
              <a:t>.» </a:t>
            </a:r>
            <a:r>
              <a:rPr lang="fr-CA" dirty="0" smtClean="0"/>
              <a:t>(§ 138) </a:t>
            </a:r>
            <a:endParaRPr lang="fr-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84621" y="33082"/>
            <a:ext cx="6167699" cy="225061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91344179"/>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212" y="0"/>
            <a:ext cx="1691680" cy="176088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2" name="Titre 1"/>
          <p:cNvSpPr>
            <a:spLocks noGrp="1"/>
          </p:cNvSpPr>
          <p:nvPr>
            <p:ph type="title"/>
          </p:nvPr>
        </p:nvSpPr>
        <p:spPr>
          <a:xfrm>
            <a:off x="855059" y="308942"/>
            <a:ext cx="8229600" cy="1143000"/>
          </a:xfrm>
        </p:spPr>
        <p:txBody>
          <a:bodyPr>
            <a:normAutofit/>
          </a:bodyPr>
          <a:lstStyle/>
          <a:p>
            <a:r>
              <a:rPr lang="fr-CA" sz="2800" dirty="0" smtClean="0"/>
              <a:t>       Cour interaméricaine </a:t>
            </a:r>
            <a:r>
              <a:rPr lang="fr-CA" sz="2800" dirty="0" smtClean="0"/>
              <a:t>des droits de l’homme </a:t>
            </a:r>
            <a:endParaRPr lang="fr-CA" sz="2800" dirty="0"/>
          </a:p>
        </p:txBody>
      </p:sp>
      <p:sp>
        <p:nvSpPr>
          <p:cNvPr id="3" name="Espace réservé du contenu 2"/>
          <p:cNvSpPr>
            <a:spLocks noGrp="1"/>
          </p:cNvSpPr>
          <p:nvPr>
            <p:ph idx="1"/>
          </p:nvPr>
        </p:nvSpPr>
        <p:spPr>
          <a:xfrm>
            <a:off x="179512" y="1412776"/>
            <a:ext cx="8784976" cy="5184576"/>
          </a:xfrm>
        </p:spPr>
        <p:txBody>
          <a:bodyPr>
            <a:normAutofit fontScale="92500"/>
          </a:bodyPr>
          <a:lstStyle/>
          <a:p>
            <a:pPr algn="just"/>
            <a:endParaRPr lang="fr-CA" dirty="0" smtClean="0"/>
          </a:p>
          <a:p>
            <a:pPr algn="just"/>
            <a:r>
              <a:rPr lang="fr-CA" dirty="0" smtClean="0"/>
              <a:t>Applique la </a:t>
            </a:r>
            <a:r>
              <a:rPr lang="fr-CA" i="1" dirty="0" smtClean="0"/>
              <a:t>Convention américaine des droits de l’Homme (Pacte de San José) adopté en 1969</a:t>
            </a:r>
            <a:r>
              <a:rPr lang="fr-CA" dirty="0" smtClean="0"/>
              <a:t>;</a:t>
            </a:r>
          </a:p>
          <a:p>
            <a:pPr algn="just"/>
            <a:r>
              <a:rPr lang="fr-CA" dirty="0" smtClean="0"/>
              <a:t>Plus </a:t>
            </a:r>
            <a:r>
              <a:rPr lang="fr-CA" dirty="0" smtClean="0"/>
              <a:t>modeste que la Cour</a:t>
            </a:r>
            <a:r>
              <a:rPr lang="fr-CA" dirty="0" smtClean="0"/>
              <a:t> européenne </a:t>
            </a:r>
            <a:r>
              <a:rPr lang="fr-CA" dirty="0" smtClean="0"/>
              <a:t>des droits de </a:t>
            </a:r>
            <a:r>
              <a:rPr lang="fr-CA" dirty="0" smtClean="0"/>
              <a:t>l’homme; </a:t>
            </a:r>
            <a:endParaRPr lang="fr-CA" dirty="0" smtClean="0"/>
          </a:p>
          <a:p>
            <a:pPr algn="just"/>
            <a:r>
              <a:rPr lang="fr-CA" dirty="0" smtClean="0"/>
              <a:t>Jurisprudence </a:t>
            </a:r>
            <a:r>
              <a:rPr lang="fr-CA" dirty="0"/>
              <a:t>de la CADH s’inscrit dans le </a:t>
            </a:r>
            <a:r>
              <a:rPr lang="fr-CA" b="1" dirty="0"/>
              <a:t>mouvement traditionnel </a:t>
            </a:r>
            <a:r>
              <a:rPr lang="fr-CA" dirty="0"/>
              <a:t>en droit international des droits</a:t>
            </a:r>
            <a:r>
              <a:rPr lang="fr-CA" dirty="0" smtClean="0"/>
              <a:t> fondamentaux dans </a:t>
            </a:r>
            <a:r>
              <a:rPr lang="fr-CA" dirty="0"/>
              <a:t>lequel </a:t>
            </a:r>
            <a:r>
              <a:rPr lang="fr-CA" b="1" dirty="0"/>
              <a:t>les droits</a:t>
            </a:r>
            <a:r>
              <a:rPr lang="fr-CA" b="1" dirty="0" smtClean="0"/>
              <a:t> limitent </a:t>
            </a:r>
            <a:r>
              <a:rPr lang="fr-CA" b="1" dirty="0"/>
              <a:t>l’application du droit pénal</a:t>
            </a:r>
            <a:r>
              <a:rPr lang="fr-CA" dirty="0"/>
              <a:t>.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3241574"/>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309562"/>
            <a:ext cx="8229600" cy="1143000"/>
          </a:xfrm>
        </p:spPr>
        <p:txBody>
          <a:bodyPr>
            <a:normAutofit/>
          </a:bodyPr>
          <a:lstStyle/>
          <a:p>
            <a:r>
              <a:rPr lang="fr-CA" sz="2800" dirty="0" smtClean="0"/>
              <a:t> Cour </a:t>
            </a:r>
            <a:r>
              <a:rPr lang="fr-CA" sz="2800" dirty="0" smtClean="0"/>
              <a:t>Interaméricaine des droits de l’homme </a:t>
            </a:r>
            <a:endParaRPr lang="fr-CA" sz="2800" dirty="0"/>
          </a:p>
        </p:txBody>
      </p:sp>
      <p:sp>
        <p:nvSpPr>
          <p:cNvPr id="3" name="Espace réservé du contenu 2"/>
          <p:cNvSpPr>
            <a:spLocks noGrp="1"/>
          </p:cNvSpPr>
          <p:nvPr>
            <p:ph idx="1"/>
          </p:nvPr>
        </p:nvSpPr>
        <p:spPr>
          <a:xfrm>
            <a:off x="395536" y="1600200"/>
            <a:ext cx="8291264" cy="5069160"/>
          </a:xfrm>
        </p:spPr>
        <p:txBody>
          <a:bodyPr>
            <a:normAutofit/>
          </a:bodyPr>
          <a:lstStyle/>
          <a:p>
            <a:pPr algn="just"/>
            <a:endParaRPr lang="fr-CA" sz="2400" dirty="0" smtClean="0"/>
          </a:p>
          <a:p>
            <a:pPr algn="just"/>
            <a:r>
              <a:rPr lang="fr-CA" sz="2400" dirty="0" smtClean="0"/>
              <a:t>La </a:t>
            </a:r>
            <a:r>
              <a:rPr lang="fr-CA" sz="2400" dirty="0"/>
              <a:t>CADH a souvent rappelé dans ses décisions que le droit protégé par l’article 4 constitue une valeur fondamentale dans une société démocratique et</a:t>
            </a:r>
            <a:r>
              <a:rPr lang="fr-CA" sz="2400" dirty="0" smtClean="0"/>
              <a:t> qu’il </a:t>
            </a:r>
            <a:r>
              <a:rPr lang="fr-CA" sz="2400" dirty="0"/>
              <a:t>est nécessaire à la jouissance et à l’exercice de tous les autres </a:t>
            </a:r>
            <a:r>
              <a:rPr lang="fr-CA" sz="2400" dirty="0" smtClean="0"/>
              <a:t>droits fondamentaux. </a:t>
            </a:r>
            <a:r>
              <a:rPr lang="fr-CA" sz="2400" dirty="0"/>
              <a:t>L’article 4 combiné à l’article </a:t>
            </a:r>
            <a:r>
              <a:rPr lang="fr-CA" sz="2400" dirty="0" smtClean="0"/>
              <a:t>1 § </a:t>
            </a:r>
            <a:r>
              <a:rPr lang="fr-CA" sz="2400" dirty="0" smtClean="0"/>
              <a:t>1 </a:t>
            </a:r>
            <a:r>
              <a:rPr lang="fr-CA" sz="2400" dirty="0"/>
              <a:t>de la CADH</a:t>
            </a:r>
            <a:r>
              <a:rPr lang="fr-CA" sz="2400" dirty="0" smtClean="0"/>
              <a:t> </a:t>
            </a:r>
            <a:r>
              <a:rPr lang="fr-CA" sz="2400" dirty="0" smtClean="0"/>
              <a:t>impose</a:t>
            </a:r>
            <a:r>
              <a:rPr lang="fr-CA" sz="2400" dirty="0" smtClean="0"/>
              <a:t> l’État </a:t>
            </a:r>
            <a:r>
              <a:rPr lang="fr-CA" sz="2400" dirty="0"/>
              <a:t>une obligation négative d’empêcher la privation arbitraire du droit à la vie et positive d’adopter des mesures pour protéger et préserver le droit à la vie</a:t>
            </a:r>
            <a:r>
              <a:rPr lang="fr-CA" sz="2400" dirty="0" smtClean="0"/>
              <a:t>.</a:t>
            </a:r>
          </a:p>
          <a:p>
            <a:pPr lvl="1" algn="just"/>
            <a:r>
              <a:rPr lang="fr-CA" sz="2400" dirty="0" smtClean="0"/>
              <a:t> </a:t>
            </a:r>
            <a:r>
              <a:rPr lang="fr-CA" sz="2400" i="1" dirty="0"/>
              <a:t>Masacre</a:t>
            </a:r>
            <a:r>
              <a:rPr lang="fr-CA" sz="2400" i="1" dirty="0"/>
              <a:t> </a:t>
            </a:r>
            <a:r>
              <a:rPr lang="fr-CA" sz="2400" i="1" dirty="0" smtClean="0"/>
              <a:t>de Pueblo Bello </a:t>
            </a:r>
            <a:r>
              <a:rPr lang="fr-CA" sz="2400" dirty="0" smtClean="0"/>
              <a:t>c. </a:t>
            </a:r>
            <a:r>
              <a:rPr lang="fr-CA" sz="2400" i="1" dirty="0" smtClean="0"/>
              <a:t>Colombie</a:t>
            </a:r>
            <a:r>
              <a:rPr lang="fr-CA" sz="2400" dirty="0" smtClean="0"/>
              <a:t> </a:t>
            </a:r>
            <a:endParaRPr lang="fr-CA" sz="2400" dirty="0" smtClean="0"/>
          </a:p>
          <a:p>
            <a:pPr lvl="1" algn="just"/>
            <a:r>
              <a:rPr lang="fr-CA" sz="2400" i="1" dirty="0" smtClean="0"/>
              <a:t>Alegria</a:t>
            </a:r>
            <a:r>
              <a:rPr lang="fr-CA" sz="2400" dirty="0" smtClean="0"/>
              <a:t> c. </a:t>
            </a:r>
            <a:r>
              <a:rPr lang="fr-CA" sz="2400" i="1" dirty="0" smtClean="0"/>
              <a:t>Pérou</a:t>
            </a:r>
            <a:r>
              <a:rPr lang="fr-CA" sz="2400" dirty="0" smtClean="0"/>
              <a:t> </a:t>
            </a:r>
            <a:endParaRPr lang="fr-CA"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6768" y="0"/>
            <a:ext cx="1689100" cy="17621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66977552"/>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309562"/>
            <a:ext cx="8229600" cy="1143000"/>
          </a:xfrm>
        </p:spPr>
        <p:txBody>
          <a:bodyPr>
            <a:normAutofit/>
          </a:bodyPr>
          <a:lstStyle/>
          <a:p>
            <a:r>
              <a:rPr lang="fr-CA" sz="2800" dirty="0" smtClean="0"/>
              <a:t>Cour Interaméricaine des droits de l’homme </a:t>
            </a:r>
            <a:endParaRPr lang="fr-CA" sz="2800" dirty="0"/>
          </a:p>
        </p:txBody>
      </p:sp>
      <p:sp>
        <p:nvSpPr>
          <p:cNvPr id="3" name="Espace réservé du contenu 2"/>
          <p:cNvSpPr>
            <a:spLocks noGrp="1"/>
          </p:cNvSpPr>
          <p:nvPr>
            <p:ph idx="1"/>
          </p:nvPr>
        </p:nvSpPr>
        <p:spPr>
          <a:xfrm>
            <a:off x="179512" y="1762124"/>
            <a:ext cx="8784976" cy="5095876"/>
          </a:xfrm>
        </p:spPr>
        <p:txBody>
          <a:bodyPr>
            <a:normAutofit fontScale="77500" lnSpcReduction="20000"/>
          </a:bodyPr>
          <a:lstStyle/>
          <a:p>
            <a:pPr lvl="1">
              <a:buFont typeface="Arial" panose="020B0604020202020204" pitchFamily="34" charset="0"/>
              <a:buChar char="•"/>
            </a:pPr>
            <a:r>
              <a:rPr lang="fr-CA" b="1" dirty="0" smtClean="0">
                <a:solidFill>
                  <a:srgbClr val="FF0000"/>
                </a:solidFill>
              </a:rPr>
              <a:t>Tentatives d’étendre l’application de la peine de mort à de nouveaux crimes </a:t>
            </a:r>
          </a:p>
          <a:p>
            <a:pPr lvl="2"/>
            <a:r>
              <a:rPr lang="fr-CA" dirty="0" smtClean="0"/>
              <a:t>Guatemala </a:t>
            </a:r>
          </a:p>
          <a:p>
            <a:pPr lvl="2"/>
            <a:r>
              <a:rPr lang="fr-CA" dirty="0" smtClean="0"/>
              <a:t>Pérou</a:t>
            </a:r>
            <a:endParaRPr lang="fr-CA" dirty="0" smtClean="0"/>
          </a:p>
          <a:p>
            <a:pPr lvl="2"/>
            <a:r>
              <a:rPr lang="fr-CA" dirty="0" smtClean="0"/>
              <a:t>Etats</a:t>
            </a:r>
            <a:r>
              <a:rPr lang="fr-CA" dirty="0" smtClean="0"/>
              <a:t>-</a:t>
            </a:r>
            <a:r>
              <a:rPr lang="fr-CA" dirty="0" smtClean="0"/>
              <a:t>Unis d’Amérique </a:t>
            </a:r>
            <a:endParaRPr lang="fr-CA" dirty="0" smtClean="0"/>
          </a:p>
          <a:p>
            <a:pPr lvl="1">
              <a:buFont typeface="Arial" panose="020B0604020202020204" pitchFamily="34" charset="0"/>
              <a:buChar char="•"/>
            </a:pPr>
            <a:r>
              <a:rPr lang="fr-CA" b="1" dirty="0" smtClean="0">
                <a:solidFill>
                  <a:srgbClr val="FF0000"/>
                </a:solidFill>
              </a:rPr>
              <a:t>L’imposition de la peine de mort à des mineurs</a:t>
            </a:r>
            <a:endParaRPr lang="fr-CA" b="1" dirty="0" smtClean="0">
              <a:solidFill>
                <a:srgbClr val="FF0000"/>
              </a:solidFill>
            </a:endParaRPr>
          </a:p>
          <a:p>
            <a:pPr lvl="2"/>
            <a:r>
              <a:rPr lang="fr-CA" dirty="0" smtClean="0"/>
              <a:t>Etats-Unis d’Amérique</a:t>
            </a:r>
          </a:p>
          <a:p>
            <a:pPr lvl="1">
              <a:buFont typeface="Arial" panose="020B0604020202020204" pitchFamily="34" charset="0"/>
              <a:buChar char="•"/>
            </a:pPr>
            <a:r>
              <a:rPr lang="fr-CA" b="1" dirty="0" smtClean="0">
                <a:solidFill>
                  <a:srgbClr val="FF0000"/>
                </a:solidFill>
              </a:rPr>
              <a:t>Biais racial sur l’imposition de la peine de mort </a:t>
            </a:r>
            <a:endParaRPr lang="fr-CA" b="1" dirty="0" smtClean="0">
              <a:solidFill>
                <a:srgbClr val="FF0000"/>
              </a:solidFill>
            </a:endParaRPr>
          </a:p>
          <a:p>
            <a:pPr lvl="2"/>
            <a:r>
              <a:rPr lang="fr-CA" dirty="0" smtClean="0"/>
              <a:t>Etats</a:t>
            </a:r>
            <a:r>
              <a:rPr lang="fr-CA" dirty="0" smtClean="0"/>
              <a:t>-</a:t>
            </a:r>
            <a:r>
              <a:rPr lang="fr-CA" dirty="0" smtClean="0"/>
              <a:t>Unis d’Amérique </a:t>
            </a:r>
            <a:endParaRPr lang="fr-CA" dirty="0" smtClean="0"/>
          </a:p>
          <a:p>
            <a:pPr lvl="1">
              <a:buFont typeface="Arial" panose="020B0604020202020204" pitchFamily="34" charset="0"/>
              <a:buChar char="•"/>
            </a:pPr>
            <a:r>
              <a:rPr lang="fr-CA" b="1" dirty="0" smtClean="0">
                <a:solidFill>
                  <a:srgbClr val="FF0000"/>
                </a:solidFill>
              </a:rPr>
              <a:t>Le droit à l’information sur l’assistance consulaire lors de condamnation à la peine de mort </a:t>
            </a:r>
          </a:p>
          <a:p>
            <a:pPr lvl="2"/>
            <a:r>
              <a:rPr lang="fr-CA" dirty="0" smtClean="0"/>
              <a:t>Avis consultatif demandé par le Mexique (contre des violations des</a:t>
            </a:r>
            <a:r>
              <a:rPr lang="fr-CA" dirty="0" smtClean="0"/>
              <a:t> Etats</a:t>
            </a:r>
            <a:r>
              <a:rPr lang="fr-CA" dirty="0" smtClean="0"/>
              <a:t>-</a:t>
            </a:r>
            <a:r>
              <a:rPr lang="fr-CA" dirty="0" smtClean="0"/>
              <a:t>Unis d’Amérique)</a:t>
            </a:r>
            <a:endParaRPr lang="fr-CA" dirty="0" smtClean="0"/>
          </a:p>
          <a:p>
            <a:pPr lvl="1">
              <a:buFont typeface="Arial" panose="020B0604020202020204" pitchFamily="34" charset="0"/>
              <a:buChar char="•"/>
            </a:pPr>
            <a:r>
              <a:rPr lang="fr-CA" b="1" dirty="0" smtClean="0">
                <a:solidFill>
                  <a:srgbClr val="FF0000"/>
                </a:solidFill>
              </a:rPr>
              <a:t>L’imposition obligatoire de la peine de mort </a:t>
            </a:r>
            <a:endParaRPr lang="fr-CA" b="1" dirty="0" smtClean="0">
              <a:solidFill>
                <a:srgbClr val="FF0000"/>
              </a:solidFill>
            </a:endParaRPr>
          </a:p>
          <a:p>
            <a:pPr lvl="2"/>
            <a:r>
              <a:rPr lang="fr-CA" dirty="0" smtClean="0"/>
              <a:t>Caraïbes </a:t>
            </a:r>
            <a:endParaRPr lang="fr-CA" dirty="0" smtClean="0"/>
          </a:p>
          <a:p>
            <a:pPr lvl="2"/>
            <a:r>
              <a:rPr lang="fr-CA" dirty="0" smtClean="0"/>
              <a:t>Trinidad &amp; Tobago </a:t>
            </a:r>
            <a:endParaRPr lang="fr-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6768" y="0"/>
            <a:ext cx="1689100" cy="17621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4783015"/>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3527" y="-1"/>
            <a:ext cx="1688865" cy="168886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2" name="Titre 1"/>
          <p:cNvSpPr>
            <a:spLocks noGrp="1"/>
          </p:cNvSpPr>
          <p:nvPr>
            <p:ph type="title"/>
          </p:nvPr>
        </p:nvSpPr>
        <p:spPr/>
        <p:txBody>
          <a:bodyPr/>
          <a:lstStyle/>
          <a:p>
            <a:r>
              <a:rPr lang="fr-CA" dirty="0" smtClean="0"/>
              <a:t>LES CAS NATIONAUX </a:t>
            </a:r>
            <a:endParaRPr lang="fr-CA" dirty="0"/>
          </a:p>
        </p:txBody>
      </p:sp>
      <p:sp>
        <p:nvSpPr>
          <p:cNvPr id="3" name="Espace réservé du contenu 2"/>
          <p:cNvSpPr>
            <a:spLocks noGrp="1"/>
          </p:cNvSpPr>
          <p:nvPr>
            <p:ph idx="1"/>
          </p:nvPr>
        </p:nvSpPr>
        <p:spPr>
          <a:xfrm>
            <a:off x="251520" y="1484784"/>
            <a:ext cx="8640960" cy="4824536"/>
          </a:xfrm>
        </p:spPr>
        <p:txBody>
          <a:bodyPr>
            <a:normAutofit lnSpcReduction="10000"/>
          </a:bodyPr>
          <a:lstStyle/>
          <a:p>
            <a:pPr marL="0" indent="0">
              <a:buNone/>
            </a:pPr>
            <a:r>
              <a:rPr lang="fr-CA" b="1" dirty="0" smtClean="0"/>
              <a:t>Les affaires </a:t>
            </a:r>
            <a:r>
              <a:rPr lang="fr-CA" b="1" dirty="0" smtClean="0"/>
              <a:t>Kindler</a:t>
            </a:r>
            <a:r>
              <a:rPr lang="fr-CA" b="1" dirty="0" smtClean="0"/>
              <a:t> et </a:t>
            </a:r>
            <a:r>
              <a:rPr lang="fr-CA" b="1" dirty="0" smtClean="0"/>
              <a:t>Burns et la peine de mort au Canada </a:t>
            </a:r>
          </a:p>
          <a:p>
            <a:pPr marL="0" indent="0">
              <a:buNone/>
            </a:pPr>
            <a:endParaRPr lang="fr-CA" b="1" dirty="0" smtClean="0"/>
          </a:p>
          <a:p>
            <a:r>
              <a:rPr lang="fr-CA" dirty="0" smtClean="0"/>
              <a:t>Charte </a:t>
            </a:r>
            <a:r>
              <a:rPr lang="fr-CA" dirty="0" smtClean="0"/>
              <a:t>canadienne des droits et libertés </a:t>
            </a:r>
            <a:r>
              <a:rPr lang="fr-CA" dirty="0" smtClean="0"/>
              <a:t>: l’article 7 et le droit à la vie </a:t>
            </a:r>
          </a:p>
          <a:p>
            <a:r>
              <a:rPr lang="fr-CA" dirty="0" smtClean="0"/>
              <a:t>Affaire </a:t>
            </a:r>
            <a:r>
              <a:rPr lang="fr-CA" dirty="0" smtClean="0"/>
              <a:t>Kindler</a:t>
            </a:r>
            <a:r>
              <a:rPr lang="fr-CA" dirty="0" smtClean="0"/>
              <a:t> et </a:t>
            </a:r>
            <a:r>
              <a:rPr lang="fr-CA" dirty="0" smtClean="0"/>
              <a:t>Ng</a:t>
            </a:r>
            <a:r>
              <a:rPr lang="fr-CA" dirty="0" smtClean="0"/>
              <a:t>, une réplique canadienne des arrêts </a:t>
            </a:r>
            <a:r>
              <a:rPr lang="fr-CA" dirty="0" smtClean="0"/>
              <a:t>Soering</a:t>
            </a:r>
            <a:r>
              <a:rPr lang="fr-CA" dirty="0" smtClean="0"/>
              <a:t> et </a:t>
            </a:r>
            <a:r>
              <a:rPr lang="fr-CA" dirty="0" smtClean="0"/>
              <a:t>Altun</a:t>
            </a:r>
            <a:r>
              <a:rPr lang="fr-CA" dirty="0" smtClean="0"/>
              <a:t> </a:t>
            </a:r>
          </a:p>
          <a:p>
            <a:r>
              <a:rPr lang="fr-CA" dirty="0" smtClean="0"/>
              <a:t>Un courant doctrinal et jurisprudentiel ( Canada </a:t>
            </a:r>
            <a:r>
              <a:rPr lang="fr-CA" dirty="0" smtClean="0"/>
              <a:t>shall</a:t>
            </a:r>
            <a:r>
              <a:rPr lang="fr-CA" dirty="0" smtClean="0"/>
              <a:t> </a:t>
            </a:r>
            <a:r>
              <a:rPr lang="fr-CA" dirty="0" smtClean="0"/>
              <a:t>follow</a:t>
            </a:r>
            <a:r>
              <a:rPr lang="fr-CA" dirty="0" smtClean="0"/>
              <a:t> the flow) </a:t>
            </a:r>
            <a:endParaRPr lang="fr-CA"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23045455"/>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313606"/>
            <a:ext cx="8229600" cy="1143000"/>
          </a:xfrm>
        </p:spPr>
        <p:txBody>
          <a:bodyPr/>
          <a:lstStyle/>
          <a:p>
            <a:r>
              <a:rPr lang="fr-CA" dirty="0" smtClean="0"/>
              <a:t>LES CAS NATIONAUX </a:t>
            </a:r>
            <a:endParaRPr lang="fr-CA" dirty="0"/>
          </a:p>
        </p:txBody>
      </p:sp>
      <p:sp>
        <p:nvSpPr>
          <p:cNvPr id="3" name="Espace réservé du contenu 2"/>
          <p:cNvSpPr>
            <a:spLocks noGrp="1"/>
          </p:cNvSpPr>
          <p:nvPr>
            <p:ph idx="1"/>
          </p:nvPr>
        </p:nvSpPr>
        <p:spPr>
          <a:xfrm>
            <a:off x="251520" y="1600200"/>
            <a:ext cx="8435280" cy="4925144"/>
          </a:xfrm>
        </p:spPr>
        <p:txBody>
          <a:bodyPr>
            <a:normAutofit fontScale="92500"/>
          </a:bodyPr>
          <a:lstStyle/>
          <a:p>
            <a:pPr marL="0" indent="0">
              <a:buNone/>
            </a:pPr>
            <a:r>
              <a:rPr lang="fr-CA" b="1" dirty="0" smtClean="0"/>
              <a:t>États-Unis : </a:t>
            </a:r>
            <a:r>
              <a:rPr lang="fr-CA" b="1" dirty="0" smtClean="0"/>
              <a:t>Furman</a:t>
            </a:r>
            <a:r>
              <a:rPr lang="fr-CA" b="1" dirty="0" smtClean="0"/>
              <a:t> contre Géorgie, </a:t>
            </a:r>
            <a:r>
              <a:rPr lang="fr-CA" b="1" dirty="0" smtClean="0"/>
              <a:t>Greggs</a:t>
            </a:r>
            <a:r>
              <a:rPr lang="fr-CA" b="1" dirty="0" smtClean="0"/>
              <a:t> contre Géorgie et le huitième amendement</a:t>
            </a:r>
          </a:p>
          <a:p>
            <a:r>
              <a:rPr lang="fr-CA" dirty="0" smtClean="0"/>
              <a:t>Absence du droit international jusqu’aux années 1970</a:t>
            </a:r>
          </a:p>
          <a:p>
            <a:r>
              <a:rPr lang="fr-CA" dirty="0"/>
              <a:t>McCleskey</a:t>
            </a:r>
            <a:r>
              <a:rPr lang="fr-CA" dirty="0"/>
              <a:t> v. Kemp (1985): le début de l'influence du droit </a:t>
            </a:r>
            <a:r>
              <a:rPr lang="fr-CA" dirty="0" smtClean="0"/>
              <a:t>étranger</a:t>
            </a:r>
          </a:p>
          <a:p>
            <a:r>
              <a:rPr lang="fr-CA" dirty="0" smtClean="0"/>
              <a:t>Thompson </a:t>
            </a:r>
            <a:r>
              <a:rPr lang="fr-CA" dirty="0"/>
              <a:t>v Oklahoma (1986): citons-nous le Pacte relatif aux droits civils et politiques? </a:t>
            </a:r>
            <a:endParaRPr lang="fr-CA" dirty="0" smtClean="0"/>
          </a:p>
          <a:p>
            <a:r>
              <a:rPr lang="fr-CA" dirty="0" smtClean="0"/>
              <a:t>Ingérence </a:t>
            </a:r>
            <a:r>
              <a:rPr lang="fr-CA" dirty="0"/>
              <a:t>des États étrangers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1520" y="332656"/>
            <a:ext cx="2143125" cy="11239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03565083"/>
      </p:ext>
    </p:extLst>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b="1" dirty="0" smtClean="0"/>
              <a:t>Questionnement philosophique : quand on peut tuer le tyran…</a:t>
            </a:r>
            <a:endParaRPr lang="fr-CA" b="1" dirty="0"/>
          </a:p>
        </p:txBody>
      </p:sp>
      <p:sp>
        <p:nvSpPr>
          <p:cNvPr id="3" name="Espace réservé du contenu 2"/>
          <p:cNvSpPr>
            <a:spLocks noGrp="1"/>
          </p:cNvSpPr>
          <p:nvPr>
            <p:ph idx="1"/>
          </p:nvPr>
        </p:nvSpPr>
        <p:spPr>
          <a:xfrm>
            <a:off x="4427984" y="1700808"/>
            <a:ext cx="4583807" cy="4569371"/>
          </a:xfrm>
        </p:spPr>
        <p:txBody>
          <a:bodyPr/>
          <a:lstStyle/>
          <a:p>
            <a:pPr marL="0" indent="0">
              <a:buNone/>
            </a:pPr>
            <a:r>
              <a:rPr lang="fr-CA" b="1" dirty="0" smtClean="0"/>
              <a:t>Comment peut-on qualifier </a:t>
            </a:r>
            <a:r>
              <a:rPr lang="fr-CA" b="1" dirty="0"/>
              <a:t>le tyrannicide ? </a:t>
            </a:r>
          </a:p>
          <a:p>
            <a:pPr marL="0" indent="0">
              <a:buNone/>
            </a:pPr>
            <a:r>
              <a:rPr lang="fr-CA" dirty="0" smtClean="0"/>
              <a:t>-</a:t>
            </a:r>
            <a:r>
              <a:rPr lang="fr-CA" dirty="0"/>
              <a:t>Le tyran est-il une figure d'exception</a:t>
            </a:r>
            <a:r>
              <a:rPr lang="fr-CA" dirty="0" smtClean="0"/>
              <a:t>?</a:t>
            </a:r>
          </a:p>
          <a:p>
            <a:pPr marL="0" indent="0">
              <a:buNone/>
            </a:pPr>
            <a:r>
              <a:rPr lang="fr-CA" dirty="0" smtClean="0"/>
              <a:t>-</a:t>
            </a:r>
            <a:r>
              <a:rPr lang="fr-CA" dirty="0"/>
              <a:t>Les organes de </a:t>
            </a:r>
            <a:r>
              <a:rPr lang="fr-CA" dirty="0" smtClean="0"/>
              <a:t>l'État</a:t>
            </a:r>
          </a:p>
          <a:p>
            <a:pPr marL="0" indent="0">
              <a:buNone/>
            </a:pPr>
            <a:r>
              <a:rPr lang="fr-CA" dirty="0" smtClean="0"/>
              <a:t>-</a:t>
            </a:r>
            <a:r>
              <a:rPr lang="fr-CA" dirty="0"/>
              <a:t>Les insurgés et les </a:t>
            </a:r>
            <a:r>
              <a:rPr lang="fr-CA" dirty="0" smtClean="0"/>
              <a:t>insurrectionnés</a:t>
            </a:r>
            <a:r>
              <a:rPr lang="fr-CA" dirty="0" smtClean="0"/>
              <a:t> </a:t>
            </a:r>
            <a:endParaRPr lang="fr-CA"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95207" y="1916832"/>
            <a:ext cx="4311306" cy="338437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27171271"/>
      </p:ext>
    </p:extLst>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CA" sz="3600" b="1" dirty="0" smtClean="0"/>
              <a:t>Convention européenne des droits de </a:t>
            </a:r>
            <a:r>
              <a:rPr lang="fr-CA" sz="3600" b="1" dirty="0" smtClean="0"/>
              <a:t>l’Homme</a:t>
            </a:r>
            <a:endParaRPr lang="fr-CA" sz="3600" b="1" dirty="0"/>
          </a:p>
        </p:txBody>
      </p:sp>
      <p:sp>
        <p:nvSpPr>
          <p:cNvPr id="3" name="Espace réservé du contenu 2"/>
          <p:cNvSpPr>
            <a:spLocks noGrp="1"/>
          </p:cNvSpPr>
          <p:nvPr>
            <p:ph idx="1"/>
          </p:nvPr>
        </p:nvSpPr>
        <p:spPr>
          <a:xfrm>
            <a:off x="323528" y="1484784"/>
            <a:ext cx="5688632" cy="5040560"/>
          </a:xfrm>
        </p:spPr>
        <p:txBody>
          <a:bodyPr>
            <a:normAutofit fontScale="92500" lnSpcReduction="10000"/>
          </a:bodyPr>
          <a:lstStyle/>
          <a:p>
            <a:pPr algn="just"/>
            <a:r>
              <a:rPr lang="fr-CA" dirty="0"/>
              <a:t>German</a:t>
            </a:r>
            <a:r>
              <a:rPr lang="fr-CA" dirty="0"/>
              <a:t> </a:t>
            </a:r>
            <a:r>
              <a:rPr lang="fr-CA" dirty="0"/>
              <a:t>Aerial</a:t>
            </a:r>
            <a:r>
              <a:rPr lang="fr-CA" dirty="0"/>
              <a:t> Law: Shooting down a </a:t>
            </a:r>
            <a:r>
              <a:rPr lang="fr-CA" dirty="0" smtClean="0"/>
              <a:t>plane</a:t>
            </a:r>
          </a:p>
          <a:p>
            <a:pPr algn="just"/>
            <a:r>
              <a:rPr lang="fr-CA" dirty="0" smtClean="0"/>
              <a:t>Tribunaux </a:t>
            </a:r>
            <a:r>
              <a:rPr lang="fr-CA" dirty="0"/>
              <a:t>ad hoc en temps de guerre/crise politique (Commune insurrectionnelle de Paris en 1793-1794 sous Robespierre, Couthon et St-Just </a:t>
            </a:r>
            <a:r>
              <a:rPr lang="fr-CA" dirty="0" smtClean="0"/>
              <a:t>)</a:t>
            </a:r>
          </a:p>
          <a:p>
            <a:pPr algn="just"/>
            <a:r>
              <a:rPr lang="fr-CA" u="sng" dirty="0" smtClean="0"/>
              <a:t>Qui </a:t>
            </a:r>
            <a:r>
              <a:rPr lang="fr-CA" u="sng" dirty="0"/>
              <a:t>décide qui meurt? Qui décide nos droits et nos libertés?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172200" y="1905000"/>
            <a:ext cx="2735314" cy="374367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2840012"/>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JURISPRUDENCE INTERNATIONALE</a:t>
            </a:r>
            <a:endParaRPr lang="fr-CA" dirty="0"/>
          </a:p>
        </p:txBody>
      </p:sp>
      <p:sp>
        <p:nvSpPr>
          <p:cNvPr id="3" name="Espace réservé du contenu 2"/>
          <p:cNvSpPr>
            <a:spLocks noGrp="1"/>
          </p:cNvSpPr>
          <p:nvPr>
            <p:ph idx="1"/>
          </p:nvPr>
        </p:nvSpPr>
        <p:spPr>
          <a:xfrm>
            <a:off x="467544" y="1556792"/>
            <a:ext cx="8229600" cy="4525963"/>
          </a:xfrm>
        </p:spPr>
        <p:txBody>
          <a:bodyPr/>
          <a:lstStyle/>
          <a:p>
            <a:pPr marL="0" indent="0">
              <a:buNone/>
            </a:pPr>
            <a:r>
              <a:rPr lang="en-GB" dirty="0"/>
              <a:t>“</a:t>
            </a:r>
            <a:r>
              <a:rPr lang="en-GB" sz="2800" i="1" dirty="0"/>
              <a:t>Rejecting capital punishment is about choosing what kind of society we want to live in, and which values—including human rights and dignity, democracy and the rule of law—we want to uphold.</a:t>
            </a:r>
            <a:r>
              <a:rPr lang="en-GB" sz="2800" i="1" dirty="0" smtClean="0"/>
              <a:t>”</a:t>
            </a:r>
          </a:p>
          <a:p>
            <a:pPr marL="0" indent="0">
              <a:buNone/>
            </a:pPr>
            <a:r>
              <a:rPr lang="en-GB" sz="2800" dirty="0" smtClean="0"/>
              <a:t/>
            </a:r>
            <a:br>
              <a:rPr lang="en-GB" sz="2800" dirty="0" smtClean="0"/>
            </a:br>
            <a:r>
              <a:rPr lang="en-GB" sz="2800" dirty="0" smtClean="0"/>
              <a:t>-</a:t>
            </a:r>
            <a:r>
              <a:rPr lang="en-GB" sz="2800" b="1" i="1" dirty="0" smtClean="0"/>
              <a:t>Federico </a:t>
            </a:r>
            <a:r>
              <a:rPr lang="en-GB" sz="2800" b="1" i="1" dirty="0"/>
              <a:t>Mayor,</a:t>
            </a:r>
            <a:r>
              <a:rPr lang="en-GB" sz="2800" b="1" dirty="0"/>
              <a:t> </a:t>
            </a:r>
            <a:r>
              <a:rPr lang="en-GB" sz="2800" b="1" dirty="0" smtClean="0"/>
              <a:t>Président</a:t>
            </a:r>
            <a:r>
              <a:rPr lang="en-GB" sz="2800" b="1" dirty="0" smtClean="0"/>
              <a:t> de la Commission </a:t>
            </a:r>
            <a:r>
              <a:rPr lang="en-GB" sz="2800" b="1" dirty="0"/>
              <a:t>I</a:t>
            </a:r>
            <a:r>
              <a:rPr lang="en-GB" sz="2800" b="1" dirty="0" smtClean="0"/>
              <a:t>nternationale </a:t>
            </a:r>
            <a:r>
              <a:rPr lang="en-GB" sz="2800" b="1" dirty="0" smtClean="0"/>
              <a:t>contre</a:t>
            </a:r>
            <a:r>
              <a:rPr lang="en-GB" sz="2800" b="1" dirty="0" smtClean="0"/>
              <a:t> la </a:t>
            </a:r>
            <a:r>
              <a:rPr lang="en-GB" sz="2800" b="1" dirty="0"/>
              <a:t>P</a:t>
            </a:r>
            <a:r>
              <a:rPr lang="en-GB" sz="2800" b="1" dirty="0" smtClean="0"/>
              <a:t>eine</a:t>
            </a:r>
            <a:r>
              <a:rPr lang="en-GB" sz="2800" b="1" dirty="0" smtClean="0"/>
              <a:t> de Mort </a:t>
            </a:r>
            <a:endParaRPr lang="fr-CA"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3114376"/>
      </p:ext>
    </p:extLst>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1143000"/>
          </a:xfrm>
        </p:spPr>
        <p:txBody>
          <a:bodyPr>
            <a:normAutofit fontScale="90000"/>
          </a:bodyPr>
          <a:lstStyle/>
          <a:p>
            <a:r>
              <a:rPr lang="fr-CA" b="1" dirty="0" smtClean="0"/>
              <a:t>Les acteurs non-étatiques abolitionnistes</a:t>
            </a:r>
            <a:endParaRPr lang="fr-CA" b="1" dirty="0"/>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2233" y="1340768"/>
            <a:ext cx="9197886" cy="518457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57914207"/>
      </p:ext>
    </p:extLst>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132856"/>
            <a:ext cx="8229600" cy="4525963"/>
          </a:xfrm>
        </p:spPr>
        <p:txBody>
          <a:bodyPr>
            <a:normAutofit fontScale="55000" lnSpcReduction="20000"/>
          </a:bodyPr>
          <a:lstStyle/>
          <a:p>
            <a:pPr algn="just"/>
            <a:r>
              <a:rPr lang="fr-CA" dirty="0" smtClean="0"/>
              <a:t>Le </a:t>
            </a:r>
            <a:r>
              <a:rPr lang="fr-CA" dirty="0"/>
              <a:t>22 juin 2001, les participants du premier Congrès mondial contre la peine de mort, initié et organisé par l’association française Ensemble contre la peine de mort, adoptent la </a:t>
            </a:r>
            <a:r>
              <a:rPr lang="fr-CA" i="1" dirty="0"/>
              <a:t>Déclaration de Strasbourg </a:t>
            </a:r>
            <a:r>
              <a:rPr lang="fr-CA" dirty="0"/>
              <a:t>dans l’hémicycle du Conseil de l’Europe. Dans l’alinéa 9, les signataires s’engagent « à créer une coordination mondiale d’associations et de militants abolitionnistes, ayant pour premier objectif d’instaurer une journée mondiale pour l’abolition universelle de la peine de mort </a:t>
            </a:r>
            <a:r>
              <a:rPr lang="fr-CA" dirty="0" smtClean="0"/>
              <a:t>».</a:t>
            </a:r>
          </a:p>
          <a:p>
            <a:pPr marL="0" indent="0">
              <a:buNone/>
            </a:pPr>
            <a:endParaRPr lang="fr-CA" dirty="0" smtClean="0"/>
          </a:p>
          <a:p>
            <a:r>
              <a:rPr lang="fr-CA" sz="3636" dirty="0" smtClean="0">
                <a:hlinkClick r:id="rId2"/>
              </a:rPr>
              <a:t>160 </a:t>
            </a:r>
            <a:r>
              <a:rPr lang="fr-CA" sz="3636" dirty="0">
                <a:hlinkClick r:id="rId2"/>
              </a:rPr>
              <a:t>membres </a:t>
            </a:r>
            <a:r>
              <a:rPr lang="fr-CA" sz="3636" dirty="0" smtClean="0"/>
              <a:t>à ce jour </a:t>
            </a:r>
            <a:r>
              <a:rPr lang="fr-CA" sz="3636" dirty="0" smtClean="0"/>
              <a:t>!</a:t>
            </a:r>
            <a:r>
              <a:rPr lang="fr-CA" sz="3636" dirty="0" smtClean="0"/>
              <a:t/>
            </a:r>
            <a:br>
              <a:rPr lang="fr-CA" sz="3636" dirty="0" smtClean="0"/>
            </a:br>
            <a:r>
              <a:rPr lang="fr-CA" sz="4500" dirty="0" smtClean="0"/>
              <a:t> </a:t>
            </a:r>
            <a:endParaRPr lang="fr-CA" sz="4500" dirty="0"/>
          </a:p>
          <a:p>
            <a:pPr lvl="1"/>
            <a:r>
              <a:rPr lang="fr-CA" dirty="0" smtClean="0"/>
              <a:t>29 </a:t>
            </a:r>
            <a:r>
              <a:rPr lang="fr-CA" dirty="0"/>
              <a:t>du</a:t>
            </a:r>
            <a:r>
              <a:rPr lang="fr-CA" dirty="0" smtClean="0"/>
              <a:t> Moyen-Orient </a:t>
            </a:r>
            <a:r>
              <a:rPr lang="fr-CA" dirty="0"/>
              <a:t>et de l’Afrique du Nord </a:t>
            </a:r>
          </a:p>
          <a:p>
            <a:pPr lvl="1"/>
            <a:r>
              <a:rPr lang="fr-CA" dirty="0" smtClean="0"/>
              <a:t>43 </a:t>
            </a:r>
            <a:r>
              <a:rPr lang="fr-CA" dirty="0"/>
              <a:t>de l’Europe </a:t>
            </a:r>
          </a:p>
          <a:p>
            <a:pPr lvl="1"/>
            <a:r>
              <a:rPr lang="fr-CA" dirty="0" smtClean="0"/>
              <a:t>31 </a:t>
            </a:r>
            <a:r>
              <a:rPr lang="fr-CA" dirty="0"/>
              <a:t>de l’Afrique</a:t>
            </a:r>
            <a:r>
              <a:rPr lang="fr-CA" dirty="0" smtClean="0"/>
              <a:t> sub-saharienne </a:t>
            </a:r>
            <a:endParaRPr lang="fr-CA" dirty="0"/>
          </a:p>
          <a:p>
            <a:pPr lvl="1"/>
            <a:r>
              <a:rPr lang="fr-CA" dirty="0" smtClean="0"/>
              <a:t>23 de l’Amérique </a:t>
            </a:r>
            <a:r>
              <a:rPr lang="fr-CA" dirty="0"/>
              <a:t>du Nord </a:t>
            </a:r>
          </a:p>
          <a:p>
            <a:pPr lvl="1"/>
            <a:r>
              <a:rPr lang="fr-CA" dirty="0" smtClean="0"/>
              <a:t>17 </a:t>
            </a:r>
            <a:r>
              <a:rPr lang="fr-CA" dirty="0"/>
              <a:t>de l’Asie</a:t>
            </a:r>
          </a:p>
          <a:p>
            <a:pPr lvl="1"/>
            <a:r>
              <a:rPr lang="fr-CA" dirty="0" smtClean="0"/>
              <a:t>5 </a:t>
            </a:r>
            <a:r>
              <a:rPr lang="fr-CA" dirty="0"/>
              <a:t>des </a:t>
            </a:r>
            <a:r>
              <a:rPr lang="fr-CA" dirty="0"/>
              <a:t>Caraibes</a:t>
            </a:r>
            <a:r>
              <a:rPr lang="fr-CA" dirty="0"/>
              <a:t> </a:t>
            </a:r>
          </a:p>
          <a:p>
            <a:pPr lvl="1"/>
            <a:r>
              <a:rPr lang="fr-CA" dirty="0" smtClean="0"/>
              <a:t>12 </a:t>
            </a:r>
            <a:r>
              <a:rPr lang="fr-CA" dirty="0"/>
              <a:t>organisations mondiales </a:t>
            </a:r>
          </a:p>
          <a:p>
            <a:endParaRPr lang="fr-CA"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971800" y="228600"/>
            <a:ext cx="3952875" cy="18764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486400" y="3886200"/>
            <a:ext cx="1809750" cy="1047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6150" name="Picture 6" descr="ACAT France"/>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20000" y="3810000"/>
            <a:ext cx="904875" cy="111442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6151" name="Picture 7"/>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495800" y="5105400"/>
            <a:ext cx="904875" cy="12906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6152" name="Picture 8"/>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791200" y="5029200"/>
            <a:ext cx="1402679" cy="142783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6154" name="Picture 10" descr="http://www.worldcoalition.org/media/allpics/e4326191a393d37b166e63e6515725c1_2.jpg"/>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391400" y="5334000"/>
            <a:ext cx="1320081" cy="110469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6156" name="Picture 12" descr="http://www.worldcoalition.org/media/allpics/ff937128791404c5444817060c7559bd_2.jpg"/>
          <p:cNvPicPr>
            <a:picLocks noChangeAspect="1" noChangeArrowheads="1"/>
          </p:cNvPicPr>
          <p:nvPr/>
        </p:nvPicPr>
        <p:blipFill>
          <a:blip r:embed="rId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331688" y="908720"/>
            <a:ext cx="1589081" cy="103708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6157" name="Picture 13"/>
          <p:cNvPicPr>
            <a:picLocks noChangeAspect="1" noChangeArrowheads="1"/>
          </p:cNvPicPr>
          <p:nvPr/>
        </p:nvPicPr>
        <p:blipFill>
          <a:blip r:embed="rId10"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676400" y="381000"/>
            <a:ext cx="1016129" cy="6762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6159" name="Picture 15" descr="http://www.worldcoalition.org/media/allpics/af84f6ec86ce9d0efa25a6fadf4a7e86_2.jpg"/>
          <p:cNvPicPr>
            <a:picLocks noChangeAspect="1" noChangeArrowheads="1"/>
          </p:cNvPicPr>
          <p:nvPr/>
        </p:nvPicPr>
        <p:blipFill>
          <a:blip r:embed="rId11">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 y="685800"/>
            <a:ext cx="1193974" cy="117886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0564069"/>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07368" y="2132856"/>
            <a:ext cx="8367637" cy="4725144"/>
          </a:xfrm>
        </p:spPr>
        <p:txBody>
          <a:bodyPr>
            <a:normAutofit fontScale="77500" lnSpcReduction="20000"/>
          </a:bodyPr>
          <a:lstStyle/>
          <a:p>
            <a:endParaRPr lang="fr-CA" dirty="0" smtClean="0"/>
          </a:p>
          <a:p>
            <a:pPr marL="0" indent="0" algn="just">
              <a:buNone/>
            </a:pPr>
            <a:endParaRPr lang="fr-CA" dirty="0" smtClean="0"/>
          </a:p>
          <a:p>
            <a:pPr algn="just"/>
            <a:r>
              <a:rPr lang="fr-CA" dirty="0" smtClean="0"/>
              <a:t>Journée mondiale contre la peine de mort 10-10 depuis 2003</a:t>
            </a:r>
          </a:p>
          <a:p>
            <a:pPr lvl="1" algn="just"/>
            <a:r>
              <a:rPr lang="fr-CA" dirty="0"/>
              <a:t>Le Canada, la France, l’Italie, le Mexique, la Belgique, la Commission africaine des droits de l’Homme et des peuples et l'Union européenne ont officiellement soutenu cette </a:t>
            </a:r>
            <a:r>
              <a:rPr lang="fr-CA" dirty="0" smtClean="0"/>
              <a:t>Journée</a:t>
            </a:r>
            <a:endParaRPr lang="fr-CA" dirty="0"/>
          </a:p>
          <a:p>
            <a:pPr lvl="1" algn="just"/>
            <a:r>
              <a:rPr lang="fr-CA" dirty="0"/>
              <a:t>Donne lieu à des centaines d’initiatives locales sur des thèmes particuliers </a:t>
            </a:r>
            <a:endParaRPr lang="fr-CA" dirty="0" smtClean="0"/>
          </a:p>
          <a:p>
            <a:pPr algn="just"/>
            <a:r>
              <a:rPr lang="fr-CA" dirty="0" smtClean="0"/>
              <a:t>Partenaire au Congrès Mondial contre la peine de mort </a:t>
            </a:r>
          </a:p>
          <a:p>
            <a:pPr algn="just"/>
            <a:r>
              <a:rPr lang="fr-CA" dirty="0" smtClean="0">
                <a:hlinkClick r:id="rId2"/>
              </a:rPr>
              <a:t>Campagne actuelle </a:t>
            </a:r>
            <a:r>
              <a:rPr lang="fr-CA" dirty="0" smtClean="0"/>
              <a:t>: Protocoles internationaux et régionaux pour l’abolition </a:t>
            </a:r>
          </a:p>
          <a:p>
            <a:pPr marL="457200" lvl="1" indent="0">
              <a:buNone/>
            </a:pPr>
            <a:endParaRPr lang="fr-CA" dirty="0" smtClean="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483768" y="0"/>
            <a:ext cx="3952875" cy="18764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0241" name="Picture 1"/>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7368" y="81680"/>
            <a:ext cx="1772344" cy="262724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0242" name="Picture 2"/>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76256" y="-6841"/>
            <a:ext cx="1945080" cy="275847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33101709"/>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1691680" y="188640"/>
            <a:ext cx="6995120" cy="1228998"/>
          </a:xfrm>
        </p:spPr>
        <p:txBody>
          <a:bodyPr>
            <a:normAutofit fontScale="90000"/>
          </a:bodyPr>
          <a:lstStyle/>
          <a:p>
            <a:r>
              <a:rPr lang="fr-CA" dirty="0" smtClean="0"/>
              <a:t>Action </a:t>
            </a:r>
            <a:r>
              <a:rPr lang="fr-CA" dirty="0"/>
              <a:t>des chrétiens pour l’abolition de la </a:t>
            </a:r>
            <a:r>
              <a:rPr lang="fr-CA" dirty="0" smtClean="0"/>
              <a:t>torture (ACAT)</a:t>
            </a:r>
            <a:endParaRPr lang="fr-CA" dirty="0"/>
          </a:p>
        </p:txBody>
      </p:sp>
      <p:sp>
        <p:nvSpPr>
          <p:cNvPr id="3" name="Espace réservé du contenu 2"/>
          <p:cNvSpPr>
            <a:spLocks noGrp="1"/>
          </p:cNvSpPr>
          <p:nvPr>
            <p:ph idx="1"/>
          </p:nvPr>
        </p:nvSpPr>
        <p:spPr>
          <a:xfrm>
            <a:off x="467544" y="1988840"/>
            <a:ext cx="8229600" cy="4525963"/>
          </a:xfrm>
        </p:spPr>
        <p:txBody>
          <a:bodyPr>
            <a:normAutofit fontScale="62500" lnSpcReduction="20000"/>
          </a:bodyPr>
          <a:lstStyle/>
          <a:p>
            <a:pPr algn="just"/>
            <a:r>
              <a:rPr lang="fr-CA" dirty="0" smtClean="0"/>
              <a:t>Créée en 1987 </a:t>
            </a:r>
          </a:p>
          <a:p>
            <a:pPr algn="just"/>
            <a:r>
              <a:rPr lang="fr-CA" dirty="0" smtClean="0"/>
              <a:t>Une trentaine d’associations </a:t>
            </a:r>
            <a:r>
              <a:rPr lang="fr-CA" dirty="0"/>
              <a:t>nationales </a:t>
            </a:r>
            <a:r>
              <a:rPr lang="fr-CA" dirty="0" smtClean="0"/>
              <a:t>(Bénin</a:t>
            </a:r>
            <a:r>
              <a:rPr lang="fr-CA" dirty="0"/>
              <a:t>, Burundi, Cameroun, Congo, Côte d’Ivoire, Liberia, Madagascar, Mali, République centrafricaine, République Démocratique du Congo, Sénégal, Tchad, </a:t>
            </a:r>
            <a:r>
              <a:rPr lang="fr-CA" dirty="0" smtClean="0"/>
              <a:t>Togo, Brésil</a:t>
            </a:r>
            <a:r>
              <a:rPr lang="fr-CA" dirty="0"/>
              <a:t>, Canada,</a:t>
            </a:r>
            <a:r>
              <a:rPr lang="fr-CA" dirty="0" smtClean="0"/>
              <a:t> Etats</a:t>
            </a:r>
            <a:r>
              <a:rPr lang="fr-CA" dirty="0" smtClean="0"/>
              <a:t>-</a:t>
            </a:r>
            <a:r>
              <a:rPr lang="fr-CA" dirty="0" smtClean="0"/>
              <a:t>Unis d’Amérique, </a:t>
            </a:r>
            <a:r>
              <a:rPr lang="fr-CA" dirty="0" smtClean="0"/>
              <a:t>Allemagne</a:t>
            </a:r>
            <a:r>
              <a:rPr lang="fr-CA" dirty="0"/>
              <a:t>, Belgique, Espagne, France, Italie, Luxembourg, Royaume Uni, </a:t>
            </a:r>
            <a:r>
              <a:rPr lang="fr-CA" dirty="0" smtClean="0"/>
              <a:t>Suisse…) </a:t>
            </a:r>
          </a:p>
          <a:p>
            <a:pPr algn="just"/>
            <a:r>
              <a:rPr lang="fr-CA" b="1" dirty="0" smtClean="0">
                <a:solidFill>
                  <a:srgbClr val="0070C0"/>
                </a:solidFill>
              </a:rPr>
              <a:t>Statut consultatif auprès des Nations Unies </a:t>
            </a:r>
          </a:p>
          <a:p>
            <a:pPr algn="just"/>
            <a:r>
              <a:rPr lang="fr-CA" b="1" dirty="0" smtClean="0">
                <a:solidFill>
                  <a:srgbClr val="00B050"/>
                </a:solidFill>
              </a:rPr>
              <a:t>Statut participatif auprès du Conseil de l’Europe</a:t>
            </a:r>
          </a:p>
          <a:p>
            <a:pPr algn="just"/>
            <a:r>
              <a:rPr lang="fr-CA" b="1" dirty="0" smtClean="0">
                <a:solidFill>
                  <a:srgbClr val="C00000"/>
                </a:solidFill>
              </a:rPr>
              <a:t>Statut </a:t>
            </a:r>
            <a:r>
              <a:rPr lang="fr-CA" b="1" dirty="0">
                <a:solidFill>
                  <a:srgbClr val="C00000"/>
                </a:solidFill>
              </a:rPr>
              <a:t>d’observateur auprès de la Commission africaine des droits de l’homme et des </a:t>
            </a:r>
            <a:r>
              <a:rPr lang="fr-CA" b="1" dirty="0" smtClean="0">
                <a:solidFill>
                  <a:srgbClr val="C00000"/>
                </a:solidFill>
              </a:rPr>
              <a:t>peuples</a:t>
            </a:r>
          </a:p>
          <a:p>
            <a:pPr algn="just"/>
            <a:r>
              <a:rPr lang="fr-CA" dirty="0" smtClean="0"/>
              <a:t>Membre fondateur de </a:t>
            </a:r>
            <a:r>
              <a:rPr lang="fr-CA" dirty="0"/>
              <a:t>plusieurs collectifs : la Coalition mondiale contre la peine de mort, la Coalition des ONG Internationales contre la Torture et la Coalition internationale contre les disparitions forcées et le </a:t>
            </a:r>
            <a:r>
              <a:rPr lang="fr-CA" dirty="0"/>
              <a:t>Human</a:t>
            </a:r>
            <a:r>
              <a:rPr lang="fr-CA" dirty="0"/>
              <a:t> </a:t>
            </a:r>
            <a:r>
              <a:rPr lang="fr-CA" dirty="0"/>
              <a:t>Rights</a:t>
            </a:r>
            <a:r>
              <a:rPr lang="fr-CA" dirty="0"/>
              <a:t> and </a:t>
            </a:r>
            <a:r>
              <a:rPr lang="fr-CA" dirty="0"/>
              <a:t>Democracy</a:t>
            </a:r>
            <a:r>
              <a:rPr lang="fr-CA" dirty="0"/>
              <a:t> Network</a:t>
            </a:r>
            <a:endParaRPr lang="fr-CA" dirty="0" smtClean="0"/>
          </a:p>
          <a:p>
            <a:endParaRPr lang="fr-CA" dirty="0"/>
          </a:p>
          <a:p>
            <a:endParaRPr lang="fr-CA" dirty="0"/>
          </a:p>
        </p:txBody>
      </p:sp>
      <p:pic>
        <p:nvPicPr>
          <p:cNvPr id="4" name="Picture 6" descr="ACAT France"/>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11560" y="0"/>
            <a:ext cx="1440160" cy="177367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435686"/>
      </p:ext>
    </p:extLst>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4221" y="260648"/>
            <a:ext cx="8262579" cy="1152128"/>
          </a:xfrm>
        </p:spPr>
        <p:txBody>
          <a:bodyPr>
            <a:normAutofit fontScale="77500" lnSpcReduction="20000"/>
          </a:bodyPr>
          <a:lstStyle/>
          <a:p>
            <a:pPr marL="0" indent="0">
              <a:buNone/>
            </a:pPr>
            <a:r>
              <a:rPr lang="fr-CA" b="1" dirty="0" smtClean="0"/>
              <a:t>Exemple d’outil éducatif élaboré par l’ACAT</a:t>
            </a:r>
          </a:p>
          <a:p>
            <a:pPr marL="0" indent="0">
              <a:buNone/>
            </a:pPr>
            <a:r>
              <a:rPr lang="fr-CA" i="1" dirty="0" smtClean="0"/>
              <a:t>Ratification du</a:t>
            </a:r>
            <a:r>
              <a:rPr lang="fr-CA" i="1" dirty="0" smtClean="0"/>
              <a:t> Deuxième </a:t>
            </a:r>
            <a:r>
              <a:rPr lang="fr-CA" i="1" dirty="0" smtClean="0"/>
              <a:t>protocole facultatif par 78 États et signature par</a:t>
            </a:r>
            <a:r>
              <a:rPr lang="fr-CA" i="1" dirty="0" smtClean="0"/>
              <a:t> quatre autres États </a:t>
            </a:r>
            <a:endParaRPr lang="fr-CA" i="1" dirty="0"/>
          </a:p>
        </p:txBody>
      </p:sp>
      <p:pic>
        <p:nvPicPr>
          <p:cNvPr id="9218" name="Picture 2" descr="http://www.worldcoalition.org/media/allpics/2ce690ae669b365924da99d2dfd5a443_2.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4221" y="1556792"/>
            <a:ext cx="8302689" cy="482453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20518609"/>
      </p:ext>
    </p:extLst>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85000" lnSpcReduction="10000"/>
          </a:bodyPr>
          <a:lstStyle/>
          <a:p>
            <a:r>
              <a:rPr lang="fr-CA" dirty="0" smtClean="0"/>
              <a:t>Depuis 1992 </a:t>
            </a:r>
          </a:p>
          <a:p>
            <a:r>
              <a:rPr lang="fr-CA" dirty="0" smtClean="0"/>
              <a:t>Se </a:t>
            </a:r>
            <a:r>
              <a:rPr lang="fr-CA" dirty="0" smtClean="0"/>
              <a:t>consacre </a:t>
            </a:r>
            <a:r>
              <a:rPr lang="fr-CA" dirty="0" smtClean="0"/>
              <a:t>à l’appel de cas d’individus condamnés à la peine de mort dans les</a:t>
            </a:r>
            <a:r>
              <a:rPr lang="fr-CA" dirty="0" smtClean="0"/>
              <a:t> Caraïbes </a:t>
            </a:r>
            <a:endParaRPr lang="fr-CA" dirty="0" smtClean="0"/>
          </a:p>
          <a:p>
            <a:r>
              <a:rPr lang="fr-CA" dirty="0" smtClean="0"/>
              <a:t>Depuis </a:t>
            </a:r>
            <a:r>
              <a:rPr lang="fr-CA" dirty="0" smtClean="0"/>
              <a:t>2003. travaille </a:t>
            </a:r>
            <a:r>
              <a:rPr lang="fr-CA" dirty="0" smtClean="0"/>
              <a:t>avec des avocats et des ONG de </a:t>
            </a:r>
            <a:r>
              <a:rPr lang="fr-CA" dirty="0"/>
              <a:t>l’Afrique anglophone qui cherchent à</a:t>
            </a:r>
            <a:r>
              <a:rPr lang="fr-CA" dirty="0" smtClean="0"/>
              <a:t> faire respecter </a:t>
            </a:r>
            <a:r>
              <a:rPr lang="fr-CA" dirty="0"/>
              <a:t>les droits constitutionnels des individus</a:t>
            </a:r>
            <a:r>
              <a:rPr lang="fr-CA" dirty="0" smtClean="0"/>
              <a:t> condamnés à mort </a:t>
            </a:r>
            <a:endParaRPr lang="fr-CA" dirty="0" smtClean="0"/>
          </a:p>
          <a:p>
            <a:r>
              <a:rPr lang="fr-CA" dirty="0" smtClean="0"/>
              <a:t>Consultations et formations à leurs organisations partenaires dans le monde</a:t>
            </a:r>
          </a:p>
          <a:p>
            <a:r>
              <a:rPr lang="fr-CA" dirty="0" smtClean="0">
                <a:hlinkClick r:id="rId2"/>
              </a:rPr>
              <a:t>Cherchent des stagiaires </a:t>
            </a:r>
            <a:r>
              <a:rPr lang="fr-CA" dirty="0" smtClean="0">
                <a:sym typeface="Wingdings" panose="05000000000000000000" pitchFamily="2" charset="2"/>
                <a:hlinkClick r:id="rId2"/>
              </a:rPr>
              <a:t></a:t>
            </a:r>
            <a:r>
              <a:rPr lang="fr-CA" dirty="0" smtClean="0">
                <a:sym typeface="Wingdings" panose="05000000000000000000" pitchFamily="2" charset="2"/>
                <a:hlinkClick r:id="rId2"/>
              </a:rPr>
              <a:t> </a:t>
            </a:r>
            <a:r>
              <a:rPr lang="fr-CA" dirty="0" smtClean="0">
                <a:sym typeface="Wingdings" panose="05000000000000000000" pitchFamily="2" charset="2"/>
              </a:rPr>
              <a:t>!</a:t>
            </a:r>
            <a:endParaRPr lang="fr-CA" dirty="0"/>
          </a:p>
        </p:txBody>
      </p:sp>
      <p:pic>
        <p:nvPicPr>
          <p:cNvPr id="11266" name="Picture 2" descr="The Death Penalty Project"/>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067944" y="0"/>
            <a:ext cx="3816424" cy="2289855"/>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09931652"/>
      </p:ext>
    </p:extLst>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807524" y="1271786"/>
            <a:ext cx="4186808" cy="4425355"/>
          </a:xfrm>
        </p:spPr>
        <p:txBody>
          <a:bodyPr>
            <a:normAutofit fontScale="92500" lnSpcReduction="20000"/>
          </a:bodyPr>
          <a:lstStyle/>
          <a:p>
            <a:r>
              <a:rPr lang="fr-CA" dirty="0" smtClean="0"/>
              <a:t>Quatre</a:t>
            </a:r>
            <a:r>
              <a:rPr lang="fr-CA" dirty="0" smtClean="0"/>
              <a:t> </a:t>
            </a:r>
            <a:r>
              <a:rPr lang="fr-CA" dirty="0" smtClean="0"/>
              <a:t>volets d’action</a:t>
            </a:r>
          </a:p>
          <a:p>
            <a:pPr lvl="1"/>
            <a:r>
              <a:rPr lang="fr-CA" dirty="0" smtClean="0"/>
              <a:t>Canadiens condamnés à mort à l’étranger </a:t>
            </a:r>
          </a:p>
          <a:p>
            <a:pPr lvl="1"/>
            <a:r>
              <a:rPr lang="fr-CA" dirty="0" smtClean="0"/>
              <a:t>Les cas aux</a:t>
            </a:r>
            <a:r>
              <a:rPr lang="fr-CA" dirty="0" smtClean="0"/>
              <a:t> États</a:t>
            </a:r>
            <a:r>
              <a:rPr lang="fr-CA" dirty="0" smtClean="0"/>
              <a:t>-</a:t>
            </a:r>
            <a:r>
              <a:rPr lang="fr-CA" dirty="0" smtClean="0"/>
              <a:t>Unis d’Amérique </a:t>
            </a:r>
            <a:endParaRPr lang="fr-CA" dirty="0" smtClean="0"/>
          </a:p>
          <a:p>
            <a:pPr lvl="1"/>
            <a:r>
              <a:rPr lang="fr-CA" dirty="0" smtClean="0"/>
              <a:t>Les cas à l’international </a:t>
            </a:r>
          </a:p>
          <a:p>
            <a:pPr lvl="1"/>
            <a:r>
              <a:rPr lang="fr-CA" dirty="0" smtClean="0"/>
              <a:t>La sensibilisation et l’éducation aux droits humains</a:t>
            </a:r>
            <a:endParaRPr lang="fr-CA" dirty="0"/>
          </a:p>
        </p:txBody>
      </p:sp>
      <p:pic>
        <p:nvPicPr>
          <p:cNvPr id="4" name="Picture 3">
            <a:hlinkClick r:id="rId2"/>
          </p:cNvPr>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3937" y="1271786"/>
            <a:ext cx="4793587" cy="432048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3314" name="Picture 2" descr="http://www.amnistiepdm.org/uploads/3/1/0/7/3107751/1339774083.pn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 y="228600"/>
            <a:ext cx="8534400" cy="90359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 name="ZoneTexte 1"/>
          <p:cNvSpPr txBox="1"/>
          <p:nvPr/>
        </p:nvSpPr>
        <p:spPr>
          <a:xfrm>
            <a:off x="132728" y="5749497"/>
            <a:ext cx="8751193" cy="707886"/>
          </a:xfrm>
          <a:prstGeom prst="rect">
            <a:avLst/>
          </a:prstGeom>
          <a:noFill/>
        </p:spPr>
        <p:txBody>
          <a:bodyPr wrap="square" rtlCol="0">
            <a:spAutoFit/>
          </a:bodyPr>
          <a:lstStyle/>
          <a:p>
            <a:pPr algn="ctr"/>
            <a:r>
              <a:rPr lang="fr-CA" sz="2000" dirty="0" smtClean="0"/>
              <a:t>Pour plus de détails sur </a:t>
            </a:r>
            <a:r>
              <a:rPr lang="fr-CA" sz="2000" dirty="0"/>
              <a:t>la peine de mort en 2014 : </a:t>
            </a:r>
            <a:r>
              <a:rPr lang="fr-CA" sz="2000" dirty="0">
                <a:hlinkClick r:id="rId5"/>
              </a:rPr>
              <a:t>https://</a:t>
            </a:r>
            <a:r>
              <a:rPr lang="fr-CA" sz="2000" dirty="0" smtClean="0">
                <a:hlinkClick r:id="rId5"/>
              </a:rPr>
              <a:t>www.youtube.com/watch?v=Mgf2xJ2isuw</a:t>
            </a:r>
            <a:r>
              <a:rPr lang="fr-CA" sz="2000" dirty="0" smtClean="0"/>
              <a:t> </a:t>
            </a:r>
            <a:endParaRPr lang="fr-CA"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3113653"/>
      </p:ext>
    </p:extLst>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937" y="1484784"/>
            <a:ext cx="8869983" cy="5112568"/>
          </a:xfrm>
        </p:spPr>
        <p:txBody>
          <a:bodyPr>
            <a:normAutofit/>
          </a:bodyPr>
          <a:lstStyle/>
          <a:p>
            <a:r>
              <a:rPr lang="fr-CA" dirty="0" smtClean="0"/>
              <a:t>Les</a:t>
            </a:r>
            <a:r>
              <a:rPr lang="fr-CA" dirty="0" smtClean="0"/>
              <a:t> Canadiens </a:t>
            </a:r>
            <a:r>
              <a:rPr lang="fr-CA" dirty="0" smtClean="0"/>
              <a:t>condamnés à mort à l’étranger </a:t>
            </a:r>
          </a:p>
          <a:p>
            <a:pPr lvl="1"/>
            <a:endParaRPr lang="fr-CA" dirty="0" smtClean="0"/>
          </a:p>
          <a:p>
            <a:pPr lvl="1"/>
            <a:r>
              <a:rPr lang="fr-CA" sz="2400" dirty="0" smtClean="0"/>
              <a:t>Hamid </a:t>
            </a:r>
            <a:r>
              <a:rPr lang="fr-CA" sz="2400" dirty="0"/>
              <a:t>Ghassemi-Shall</a:t>
            </a:r>
            <a:r>
              <a:rPr lang="fr-CA" sz="2400" dirty="0"/>
              <a:t> :</a:t>
            </a:r>
            <a:r>
              <a:rPr lang="fr-CA" sz="2400" dirty="0" smtClean="0"/>
              <a:t> </a:t>
            </a:r>
            <a:r>
              <a:rPr lang="fr-CA" sz="2400" dirty="0" smtClean="0"/>
              <a:t>libéré</a:t>
            </a:r>
            <a:r>
              <a:rPr lang="fr-CA" sz="2400" dirty="0" smtClean="0"/>
              <a:t> </a:t>
            </a:r>
            <a:endParaRPr lang="fr-CA" sz="2400" dirty="0" smtClean="0"/>
          </a:p>
          <a:p>
            <a:pPr marL="457200" lvl="1" indent="0">
              <a:buNone/>
            </a:pPr>
            <a:r>
              <a:rPr lang="fr-CA" sz="2400" dirty="0" smtClean="0"/>
              <a:t>(voir </a:t>
            </a:r>
            <a:r>
              <a:rPr lang="fr-CA" sz="2400" dirty="0"/>
              <a:t>le témoignage : </a:t>
            </a:r>
            <a:r>
              <a:rPr lang="fr-CA" sz="2400" dirty="0">
                <a:hlinkClick r:id="rId2"/>
              </a:rPr>
              <a:t>https://</a:t>
            </a:r>
            <a:r>
              <a:rPr lang="fr-CA" sz="2400" dirty="0" smtClean="0">
                <a:hlinkClick r:id="rId2"/>
              </a:rPr>
              <a:t>www.youtube.com/watch?v=VAUYHlQlDmc&amp;feature=</a:t>
            </a:r>
            <a:r>
              <a:rPr lang="fr-CA" sz="2400" dirty="0" smtClean="0">
                <a:hlinkClick r:id="rId2"/>
              </a:rPr>
              <a:t>youtu.be</a:t>
            </a:r>
            <a:r>
              <a:rPr lang="fr-CA" sz="2400" dirty="0" smtClean="0"/>
              <a:t>) </a:t>
            </a:r>
          </a:p>
          <a:p>
            <a:pPr lvl="1"/>
            <a:r>
              <a:rPr lang="fr-CA" sz="2400" dirty="0" smtClean="0"/>
              <a:t>Saeed</a:t>
            </a:r>
            <a:r>
              <a:rPr lang="fr-CA" sz="2400" dirty="0" smtClean="0"/>
              <a:t> </a:t>
            </a:r>
            <a:r>
              <a:rPr lang="fr-CA" sz="2400" dirty="0"/>
              <a:t>M</a:t>
            </a:r>
            <a:r>
              <a:rPr lang="fr-CA" sz="2400" dirty="0" smtClean="0"/>
              <a:t>alekpour condamné à mort en </a:t>
            </a:r>
            <a:r>
              <a:rPr lang="fr-CA" sz="2400" dirty="0"/>
              <a:t>I</a:t>
            </a:r>
            <a:r>
              <a:rPr lang="fr-CA" sz="2400" dirty="0" smtClean="0"/>
              <a:t>ran</a:t>
            </a:r>
            <a:r>
              <a:rPr lang="fr-CA" sz="2400" dirty="0" smtClean="0"/>
              <a:t> : peine réduite</a:t>
            </a:r>
          </a:p>
          <a:p>
            <a:pPr lvl="1"/>
            <a:r>
              <a:rPr lang="fr-CA" sz="2400" dirty="0"/>
              <a:t>M</a:t>
            </a:r>
            <a:r>
              <a:rPr lang="fr-CA" sz="2400" dirty="0" smtClean="0"/>
              <a:t>ohamed </a:t>
            </a:r>
            <a:r>
              <a:rPr lang="fr-CA" sz="2400" dirty="0" smtClean="0"/>
              <a:t>Kohail</a:t>
            </a:r>
            <a:r>
              <a:rPr lang="fr-CA" sz="2400" dirty="0" smtClean="0"/>
              <a:t> :  </a:t>
            </a:r>
            <a:r>
              <a:rPr lang="fr-CA" sz="2400" dirty="0" smtClean="0"/>
              <a:t>condamné à mort en </a:t>
            </a:r>
            <a:r>
              <a:rPr lang="fr-CA" sz="2400" dirty="0"/>
              <a:t>A</a:t>
            </a:r>
            <a:r>
              <a:rPr lang="fr-CA" sz="2400" dirty="0" smtClean="0"/>
              <a:t>rabie </a:t>
            </a:r>
            <a:r>
              <a:rPr lang="fr-CA" sz="2400" dirty="0" smtClean="0"/>
              <a:t>Saoudite, mais </a:t>
            </a:r>
            <a:r>
              <a:rPr lang="fr-CA" sz="2400" dirty="0" smtClean="0"/>
              <a:t>n'est plus en danger !</a:t>
            </a:r>
          </a:p>
          <a:p>
            <a:pPr marL="457200" lvl="1" indent="0">
              <a:buNone/>
            </a:pPr>
            <a:endParaRPr lang="fr-CA" sz="2400" dirty="0"/>
          </a:p>
          <a:p>
            <a:pPr marL="457200" lvl="1" indent="0">
              <a:buNone/>
            </a:pPr>
            <a:r>
              <a:rPr lang="fr-CA" sz="2400" dirty="0" smtClean="0"/>
              <a:t>Source : </a:t>
            </a:r>
            <a:r>
              <a:rPr lang="fr-CA" sz="2400" dirty="0">
                <a:hlinkClick r:id="rId3"/>
              </a:rPr>
              <a:t>http://</a:t>
            </a:r>
            <a:r>
              <a:rPr lang="fr-CA" sz="2400" dirty="0" smtClean="0">
                <a:hlinkClick r:id="rId3"/>
              </a:rPr>
              <a:t>www.amnistiepdm.org/cas-de-canadiens.html</a:t>
            </a:r>
            <a:r>
              <a:rPr lang="fr-CA" sz="2400" dirty="0" smtClean="0"/>
              <a:t> </a:t>
            </a:r>
            <a:endParaRPr lang="fr-CA" sz="2400" dirty="0"/>
          </a:p>
          <a:p>
            <a:pPr marL="457200" lvl="1" indent="0">
              <a:buNone/>
            </a:pPr>
            <a:endParaRPr lang="fr-CA" sz="2400" dirty="0" smtClean="0"/>
          </a:p>
          <a:p>
            <a:pPr lvl="1"/>
            <a:endParaRPr lang="fr-CA" dirty="0" smtClean="0"/>
          </a:p>
        </p:txBody>
      </p:sp>
      <p:pic>
        <p:nvPicPr>
          <p:cNvPr id="4" name="Picture 2" descr="http://www.amnistiepdm.org/uploads/3/1/0/7/3107751/1339774083.png"/>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3937" y="332656"/>
            <a:ext cx="8869984" cy="93913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78747806"/>
      </p:ext>
    </p:extLst>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CA" dirty="0" smtClean="0"/>
              <a:t>Les cas aux</a:t>
            </a:r>
            <a:r>
              <a:rPr lang="fr-CA" dirty="0" smtClean="0"/>
              <a:t> Etats</a:t>
            </a:r>
            <a:r>
              <a:rPr lang="fr-CA" dirty="0" smtClean="0"/>
              <a:t>-</a:t>
            </a:r>
            <a:r>
              <a:rPr lang="fr-CA" dirty="0" smtClean="0"/>
              <a:t>Unis d’Amérique </a:t>
            </a:r>
            <a:endParaRPr lang="fr-CA" dirty="0"/>
          </a:p>
        </p:txBody>
      </p:sp>
      <p:pic>
        <p:nvPicPr>
          <p:cNvPr id="4" name="Picture 2" descr="http://www.amnistiepdm.org/uploads/3/1/0/7/3107751/1339774083.pn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3937" y="332656"/>
            <a:ext cx="8869984" cy="93913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4338" name="Picture 2" descr="http://www.amnistiepdm.org/uploads/3/1/0/7/3107751/2276083_orig.jpg?421"/>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823" y="2132856"/>
            <a:ext cx="5393654" cy="3824101"/>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1" name="Rectangle 10"/>
          <p:cNvSpPr/>
          <p:nvPr/>
        </p:nvSpPr>
        <p:spPr>
          <a:xfrm>
            <a:off x="5429477" y="2276872"/>
            <a:ext cx="3419872" cy="3139321"/>
          </a:xfrm>
          <a:prstGeom prst="rect">
            <a:avLst/>
          </a:prstGeom>
        </p:spPr>
        <p:txBody>
          <a:bodyPr wrap="square">
            <a:spAutoFit/>
          </a:bodyPr>
          <a:lstStyle/>
          <a:p>
            <a:pPr marL="285750" indent="-285750" algn="just">
              <a:buFont typeface="Arial" panose="020B0604020202020204" pitchFamily="34" charset="0"/>
              <a:buChar char="•"/>
            </a:pPr>
            <a:r>
              <a:rPr lang="fr-CA" dirty="0"/>
              <a:t>Nombre </a:t>
            </a:r>
            <a:r>
              <a:rPr lang="fr-CA" dirty="0" smtClean="0"/>
              <a:t>de verdicts d’innocence : </a:t>
            </a:r>
            <a:r>
              <a:rPr lang="fr-CA" b="1" dirty="0"/>
              <a:t>156</a:t>
            </a:r>
          </a:p>
          <a:p>
            <a:pPr marL="285750" indent="-285750" algn="just">
              <a:buFont typeface="Arial" panose="020B0604020202020204" pitchFamily="34" charset="0"/>
              <a:buChar char="•"/>
            </a:pPr>
            <a:r>
              <a:rPr lang="fr-CA" dirty="0"/>
              <a:t>Nombre moyen d'années entre la sentence de mort et le verdict d'innocence: </a:t>
            </a:r>
            <a:r>
              <a:rPr lang="fr-CA" b="1" dirty="0" smtClean="0"/>
              <a:t>11,3 </a:t>
            </a:r>
            <a:r>
              <a:rPr lang="fr-CA" dirty="0"/>
              <a:t>années</a:t>
            </a:r>
          </a:p>
          <a:p>
            <a:pPr marL="285750" indent="-285750" algn="just">
              <a:buFont typeface="Arial" panose="020B0604020202020204" pitchFamily="34" charset="0"/>
              <a:buChar char="•"/>
            </a:pPr>
            <a:r>
              <a:rPr lang="fr-CA" dirty="0"/>
              <a:t>Nombre de cas dans lesquels l'ADN a constitué un facteur prédominant conduisant au verdict d'innocence: </a:t>
            </a:r>
            <a:r>
              <a:rPr lang="fr-CA" b="1" dirty="0"/>
              <a:t>20</a:t>
            </a:r>
          </a:p>
        </p:txBody>
      </p:sp>
      <p:sp>
        <p:nvSpPr>
          <p:cNvPr id="12" name="Rectangle 11"/>
          <p:cNvSpPr/>
          <p:nvPr/>
        </p:nvSpPr>
        <p:spPr>
          <a:xfrm>
            <a:off x="4220426" y="6004799"/>
            <a:ext cx="4572000" cy="646331"/>
          </a:xfrm>
          <a:prstGeom prst="rect">
            <a:avLst/>
          </a:prstGeom>
        </p:spPr>
        <p:txBody>
          <a:bodyPr>
            <a:spAutoFit/>
          </a:bodyPr>
          <a:lstStyle/>
          <a:p>
            <a:r>
              <a:rPr lang="fr-CA" dirty="0" smtClean="0"/>
              <a:t>Source : </a:t>
            </a:r>
            <a:r>
              <a:rPr lang="fr-CA" dirty="0" smtClean="0">
                <a:hlinkClick r:id="rId4"/>
              </a:rPr>
              <a:t>http</a:t>
            </a:r>
            <a:r>
              <a:rPr lang="fr-CA" dirty="0">
                <a:hlinkClick r:id="rId4"/>
              </a:rPr>
              <a:t>://</a:t>
            </a:r>
            <a:r>
              <a:rPr lang="fr-CA" dirty="0" smtClean="0">
                <a:hlinkClick r:id="rId4"/>
              </a:rPr>
              <a:t>www.amnistiepdm.org/actions-etats-unis.html</a:t>
            </a:r>
            <a:r>
              <a:rPr lang="fr-CA" dirty="0" smtClean="0"/>
              <a:t> </a:t>
            </a:r>
            <a:endParaRPr lang="fr-CA"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666877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937" y="1271786"/>
            <a:ext cx="9022559" cy="5586214"/>
          </a:xfrm>
        </p:spPr>
        <p:txBody>
          <a:bodyPr>
            <a:normAutofit fontScale="32500" lnSpcReduction="20000"/>
          </a:bodyPr>
          <a:lstStyle/>
          <a:p>
            <a:pPr>
              <a:buNone/>
            </a:pPr>
            <a:r>
              <a:rPr lang="fr-CA" b="1" dirty="0" smtClean="0"/>
              <a:t>	</a:t>
            </a:r>
          </a:p>
          <a:p>
            <a:pPr>
              <a:buNone/>
            </a:pPr>
            <a:endParaRPr lang="fr-CA" b="1" dirty="0" smtClean="0"/>
          </a:p>
          <a:p>
            <a:pPr>
              <a:buNone/>
            </a:pPr>
            <a:r>
              <a:rPr lang="fr-CA" b="1" dirty="0" smtClean="0"/>
              <a:t>           ARABIE </a:t>
            </a:r>
            <a:r>
              <a:rPr lang="fr-CA" b="1" dirty="0"/>
              <a:t>SAOUDITE</a:t>
            </a:r>
            <a:r>
              <a:rPr lang="fr-CA" dirty="0"/>
              <a:t/>
            </a:r>
            <a:br>
              <a:rPr lang="fr-CA" dirty="0"/>
            </a:br>
            <a:r>
              <a:rPr lang="fr-CA" dirty="0"/>
              <a:t>- Le cheik </a:t>
            </a:r>
            <a:r>
              <a:rPr lang="fr-CA" b="1" dirty="0"/>
              <a:t>Nimr</a:t>
            </a:r>
            <a:r>
              <a:rPr lang="fr-CA" b="1" dirty="0"/>
              <a:t> </a:t>
            </a:r>
            <a:r>
              <a:rPr lang="fr-CA" b="1" dirty="0"/>
              <a:t>Baqir</a:t>
            </a:r>
            <a:r>
              <a:rPr lang="fr-CA" b="1" dirty="0"/>
              <a:t> </a:t>
            </a:r>
            <a:r>
              <a:rPr lang="fr-CA" b="1" dirty="0"/>
              <a:t>al-Nimr</a:t>
            </a:r>
            <a:r>
              <a:rPr lang="fr-CA" dirty="0"/>
              <a:t> risque d'être exécuté. </a:t>
            </a:r>
            <a:r>
              <a:rPr lang="fr-CA" b="1" u="sng" dirty="0">
                <a:hlinkClick r:id="rId2"/>
              </a:rPr>
              <a:t>Action urgente !</a:t>
            </a:r>
            <a:r>
              <a:rPr lang="fr-CA" dirty="0"/>
              <a:t/>
            </a:r>
            <a:br>
              <a:rPr lang="fr-CA" dirty="0"/>
            </a:br>
            <a:r>
              <a:rPr lang="fr-CA" b="1" dirty="0"/>
              <a:t>- Dawood Hussein </a:t>
            </a:r>
            <a:r>
              <a:rPr lang="fr-CA" b="1" dirty="0"/>
              <a:t>Al-Marmoon</a:t>
            </a:r>
            <a:r>
              <a:rPr lang="fr-CA" b="1" dirty="0"/>
              <a:t> et Abdullah Hasan Al-Zaher</a:t>
            </a:r>
            <a:r>
              <a:rPr lang="fr-CA" dirty="0"/>
              <a:t>, deux militants mineurs à risque d'exécution imminente.</a:t>
            </a:r>
            <a:r>
              <a:rPr lang="fr-CA" b="1" dirty="0"/>
              <a:t> </a:t>
            </a:r>
            <a:r>
              <a:rPr lang="fr-CA" b="1" u="sng" dirty="0">
                <a:hlinkClick r:id="rId3"/>
              </a:rPr>
              <a:t>Action urgente !</a:t>
            </a:r>
            <a:r>
              <a:rPr lang="fr-CA" dirty="0"/>
              <a:t/>
            </a:r>
            <a:br>
              <a:rPr lang="fr-CA" dirty="0"/>
            </a:br>
            <a:r>
              <a:rPr lang="fr-CA" b="1" dirty="0"/>
              <a:t>- Ali Mohammed </a:t>
            </a:r>
            <a:r>
              <a:rPr lang="fr-CA" b="1" dirty="0"/>
              <a:t>Baqir</a:t>
            </a:r>
            <a:r>
              <a:rPr lang="fr-CA" b="1" dirty="0"/>
              <a:t> </a:t>
            </a:r>
            <a:r>
              <a:rPr lang="fr-CA" b="1" dirty="0"/>
              <a:t>al-Nimr</a:t>
            </a:r>
            <a:r>
              <a:rPr lang="fr-CA" dirty="0"/>
              <a:t>, un militant mineur risque d'être exécuté à tout moment. </a:t>
            </a:r>
            <a:r>
              <a:rPr lang="fr-CA" b="1" u="sng" dirty="0">
                <a:hlinkClick r:id="rId4"/>
              </a:rPr>
              <a:t>Action urgente !</a:t>
            </a:r>
            <a:r>
              <a:rPr lang="fr-CA" dirty="0"/>
              <a:t/>
            </a:r>
            <a:br>
              <a:rPr lang="fr-CA" dirty="0"/>
            </a:br>
            <a:r>
              <a:rPr lang="fr-CA" b="1" dirty="0"/>
              <a:t>- </a:t>
            </a:r>
            <a:r>
              <a:rPr lang="fr-CA" dirty="0"/>
              <a:t>Nombre croissant d'exécutions en matière d'infractions liées aux stupéfiants. </a:t>
            </a:r>
            <a:r>
              <a:rPr lang="fr-CA" b="1" u="sng" dirty="0">
                <a:hlinkClick r:id="rId5"/>
              </a:rPr>
              <a:t>Action urgente !</a:t>
            </a:r>
            <a:r>
              <a:rPr lang="fr-CA" b="1" dirty="0"/>
              <a:t/>
            </a:r>
            <a:br>
              <a:rPr lang="fr-CA" b="1" dirty="0"/>
            </a:br>
            <a:r>
              <a:rPr lang="fr-CA" dirty="0"/>
              <a:t>- Suite à un procès inique,</a:t>
            </a:r>
            <a:r>
              <a:rPr lang="fr-CA" b="1" dirty="0"/>
              <a:t> </a:t>
            </a:r>
            <a:r>
              <a:rPr lang="fr-CA" b="1" dirty="0"/>
              <a:t>Suliamon</a:t>
            </a:r>
            <a:r>
              <a:rPr lang="fr-CA" b="1" dirty="0"/>
              <a:t> </a:t>
            </a:r>
            <a:r>
              <a:rPr lang="fr-CA" b="1" dirty="0"/>
              <a:t>Olyfemi</a:t>
            </a:r>
            <a:r>
              <a:rPr lang="fr-CA" dirty="0"/>
              <a:t> risque à tout moment d'être exécuté. </a:t>
            </a:r>
            <a:r>
              <a:rPr lang="fr-CA" b="1" u="sng" dirty="0">
                <a:hlinkClick r:id="rId6"/>
              </a:rPr>
              <a:t>Action à long terme </a:t>
            </a:r>
            <a:r>
              <a:rPr lang="fr-CA" b="1" u="sng" dirty="0" smtClean="0">
                <a:hlinkClick r:id="rId6"/>
              </a:rPr>
              <a:t>!</a:t>
            </a:r>
            <a:r>
              <a:rPr lang="fr-CA" dirty="0" smtClean="0"/>
              <a:t/>
            </a:r>
            <a:br>
              <a:rPr lang="fr-CA" dirty="0" smtClean="0"/>
            </a:br>
            <a:r>
              <a:rPr lang="fr-CA" b="1" dirty="0"/>
              <a:t>ÉGYPTE</a:t>
            </a:r>
            <a:r>
              <a:rPr lang="fr-CA" dirty="0"/>
              <a:t/>
            </a:r>
            <a:br>
              <a:rPr lang="fr-CA" dirty="0"/>
            </a:br>
            <a:r>
              <a:rPr lang="fr-CA" dirty="0"/>
              <a:t>- </a:t>
            </a:r>
            <a:r>
              <a:rPr lang="fr-CA" b="1" dirty="0"/>
              <a:t>Hatem Ahmed </a:t>
            </a:r>
            <a:r>
              <a:rPr lang="fr-CA" b="1" dirty="0"/>
              <a:t>Zaghloul</a:t>
            </a:r>
            <a:r>
              <a:rPr lang="fr-CA" b="1" dirty="0"/>
              <a:t> Ali</a:t>
            </a:r>
            <a:r>
              <a:rPr lang="fr-CA" dirty="0"/>
              <a:t>, un étudiant de 17 ans à risque d'exécution. </a:t>
            </a:r>
            <a:r>
              <a:rPr lang="fr-CA" b="1" u="sng" dirty="0">
                <a:hlinkClick r:id="rId7"/>
              </a:rPr>
              <a:t>Action à long terme </a:t>
            </a:r>
            <a:r>
              <a:rPr lang="fr-CA" b="1" u="sng" dirty="0" smtClean="0">
                <a:hlinkClick r:id="rId7"/>
              </a:rPr>
              <a:t>!</a:t>
            </a:r>
            <a:r>
              <a:rPr lang="fr-CA" dirty="0" smtClean="0"/>
              <a:t/>
            </a:r>
            <a:br>
              <a:rPr lang="fr-CA" dirty="0" smtClean="0"/>
            </a:br>
            <a:r>
              <a:rPr lang="fr-CA" b="1" dirty="0"/>
              <a:t>INDONÉSIE</a:t>
            </a:r>
            <a:r>
              <a:rPr lang="fr-CA" dirty="0"/>
              <a:t/>
            </a:r>
            <a:br>
              <a:rPr lang="fr-CA" dirty="0"/>
            </a:br>
            <a:r>
              <a:rPr lang="fr-CA" dirty="0"/>
              <a:t>- Craintes d'exécution prochaine pour </a:t>
            </a:r>
            <a:r>
              <a:rPr lang="fr-CA" b="1" dirty="0"/>
              <a:t>Mary Jane </a:t>
            </a:r>
            <a:r>
              <a:rPr lang="fr-CA" b="1" dirty="0"/>
              <a:t>Veloso</a:t>
            </a:r>
            <a:r>
              <a:rPr lang="fr-CA" dirty="0"/>
              <a:t>, une ressortissante des Philippines. </a:t>
            </a:r>
            <a:r>
              <a:rPr lang="fr-CA" b="1" u="sng" dirty="0">
                <a:hlinkClick r:id="rId8"/>
              </a:rPr>
              <a:t>Action urgente </a:t>
            </a:r>
            <a:r>
              <a:rPr lang="fr-CA" b="1" u="sng" dirty="0" smtClean="0">
                <a:hlinkClick r:id="rId8"/>
              </a:rPr>
              <a:t>!</a:t>
            </a:r>
            <a:r>
              <a:rPr lang="fr-CA" dirty="0" smtClean="0"/>
              <a:t/>
            </a:r>
            <a:br>
              <a:rPr lang="fr-CA" dirty="0" smtClean="0"/>
            </a:br>
            <a:r>
              <a:rPr lang="fr-CA" b="1" dirty="0"/>
              <a:t>IRAK</a:t>
            </a:r>
            <a:r>
              <a:rPr lang="fr-CA" dirty="0"/>
              <a:t/>
            </a:r>
            <a:br>
              <a:rPr lang="fr-CA" dirty="0"/>
            </a:br>
            <a:r>
              <a:rPr lang="fr-CA" dirty="0"/>
              <a:t>- Cas de </a:t>
            </a:r>
            <a:r>
              <a:rPr lang="fr-CA" b="1" dirty="0"/>
              <a:t>Samar Saad Abdullah</a:t>
            </a:r>
            <a:r>
              <a:rPr lang="fr-CA" dirty="0"/>
              <a:t>. </a:t>
            </a:r>
            <a:r>
              <a:rPr lang="fr-CA" b="1" u="sng" dirty="0">
                <a:hlinkClick r:id="rId9"/>
              </a:rPr>
              <a:t>Action à long terme !</a:t>
            </a:r>
            <a:r>
              <a:rPr lang="fr-CA" b="1" dirty="0"/>
              <a:t/>
            </a:r>
            <a:br>
              <a:rPr lang="fr-CA" b="1" dirty="0"/>
            </a:br>
            <a:r>
              <a:rPr lang="fr-CA" dirty="0"/>
              <a:t>- Cas de </a:t>
            </a:r>
            <a:r>
              <a:rPr lang="fr-CA" b="1" dirty="0"/>
              <a:t>Wassan</a:t>
            </a:r>
            <a:r>
              <a:rPr lang="fr-CA" b="1" dirty="0"/>
              <a:t> </a:t>
            </a:r>
            <a:r>
              <a:rPr lang="fr-CA" b="1" dirty="0"/>
              <a:t>Talib</a:t>
            </a:r>
            <a:r>
              <a:rPr lang="fr-CA" dirty="0"/>
              <a:t>. </a:t>
            </a:r>
            <a:r>
              <a:rPr lang="fr-CA" b="1" u="sng" dirty="0">
                <a:hlinkClick r:id="rId10"/>
              </a:rPr>
              <a:t>Action à long terme !</a:t>
            </a:r>
            <a:r>
              <a:rPr lang="fr-CA" b="1" dirty="0"/>
              <a:t/>
            </a:r>
            <a:br>
              <a:rPr lang="fr-CA" b="1" dirty="0"/>
            </a:br>
            <a:r>
              <a:rPr lang="fr-CA" dirty="0"/>
              <a:t>- </a:t>
            </a:r>
            <a:r>
              <a:rPr lang="fr-CA" b="1" dirty="0"/>
              <a:t>Quatre hommes</a:t>
            </a:r>
            <a:r>
              <a:rPr lang="fr-CA" dirty="0"/>
              <a:t> à risque d'être exécutés. </a:t>
            </a:r>
            <a:r>
              <a:rPr lang="fr-CA" b="1" u="sng" dirty="0">
                <a:hlinkClick r:id="rId11"/>
              </a:rPr>
              <a:t>Action à long terme </a:t>
            </a:r>
            <a:r>
              <a:rPr lang="fr-CA" b="1" u="sng" dirty="0" smtClean="0">
                <a:hlinkClick r:id="rId11"/>
              </a:rPr>
              <a:t>!</a:t>
            </a:r>
            <a:r>
              <a:rPr lang="fr-CA" dirty="0" smtClean="0"/>
              <a:t/>
            </a:r>
            <a:br>
              <a:rPr lang="fr-CA" dirty="0" smtClean="0"/>
            </a:br>
            <a:r>
              <a:rPr lang="fr-CA" b="1" dirty="0"/>
              <a:t>IRAN</a:t>
            </a:r>
            <a:r>
              <a:rPr lang="fr-CA" dirty="0"/>
              <a:t/>
            </a:r>
            <a:br>
              <a:rPr lang="fr-CA" dirty="0"/>
            </a:br>
            <a:r>
              <a:rPr lang="fr-CA" dirty="0"/>
              <a:t>- </a:t>
            </a:r>
            <a:r>
              <a:rPr lang="fr-CA" b="1" dirty="0"/>
              <a:t>Alireza</a:t>
            </a:r>
            <a:r>
              <a:rPr lang="fr-CA" b="1" dirty="0"/>
              <a:t> Shahi</a:t>
            </a:r>
            <a:r>
              <a:rPr lang="fr-CA" dirty="0"/>
              <a:t>, exécution imminente d'un Iranien de 25 ans. </a:t>
            </a:r>
            <a:r>
              <a:rPr lang="fr-CA" b="1" u="sng" dirty="0">
                <a:hlinkClick r:id="rId12"/>
              </a:rPr>
              <a:t>Action urgente !</a:t>
            </a:r>
            <a:r>
              <a:rPr lang="fr-CA" dirty="0"/>
              <a:t/>
            </a:r>
            <a:br>
              <a:rPr lang="fr-CA" dirty="0"/>
            </a:br>
            <a:r>
              <a:rPr lang="fr-CA" b="1" dirty="0"/>
              <a:t>- </a:t>
            </a:r>
            <a:r>
              <a:rPr lang="fr-CA" b="1" dirty="0"/>
              <a:t>Narges</a:t>
            </a:r>
            <a:r>
              <a:rPr lang="fr-CA" b="1" dirty="0"/>
              <a:t> </a:t>
            </a:r>
            <a:r>
              <a:rPr lang="fr-CA" b="1" dirty="0"/>
              <a:t>Mohammadi</a:t>
            </a:r>
            <a:r>
              <a:rPr lang="fr-CA" dirty="0"/>
              <a:t> a été ramenée de l'hôpital à la prison. </a:t>
            </a:r>
            <a:r>
              <a:rPr lang="fr-CA" b="1" u="sng" dirty="0">
                <a:hlinkClick r:id="rId13"/>
              </a:rPr>
              <a:t>Action urgente !</a:t>
            </a:r>
            <a:r>
              <a:rPr lang="fr-CA" dirty="0"/>
              <a:t/>
            </a:r>
            <a:br>
              <a:rPr lang="fr-CA" dirty="0"/>
            </a:br>
            <a:r>
              <a:rPr lang="fr-CA" dirty="0"/>
              <a:t>-</a:t>
            </a:r>
            <a:r>
              <a:rPr lang="fr-CA" b="1" dirty="0"/>
              <a:t> </a:t>
            </a:r>
            <a:r>
              <a:rPr lang="fr-CA" b="1" dirty="0"/>
              <a:t>Milad</a:t>
            </a:r>
            <a:r>
              <a:rPr lang="fr-CA" b="1" dirty="0"/>
              <a:t> </a:t>
            </a:r>
            <a:r>
              <a:rPr lang="fr-CA" b="1" dirty="0"/>
              <a:t>Azimi</a:t>
            </a:r>
            <a:r>
              <a:rPr lang="fr-CA" dirty="0"/>
              <a:t>, un mineur délinquant risque d'être exécuté. </a:t>
            </a:r>
            <a:r>
              <a:rPr lang="fr-CA" b="1" u="sng" dirty="0">
                <a:hlinkClick r:id="rId14"/>
              </a:rPr>
              <a:t>Action urgente !</a:t>
            </a:r>
            <a:r>
              <a:rPr lang="fr-CA" dirty="0"/>
              <a:t/>
            </a:r>
            <a:br>
              <a:rPr lang="fr-CA" dirty="0"/>
            </a:br>
            <a:r>
              <a:rPr lang="fr-CA" dirty="0"/>
              <a:t>- Taux élevé d'exécutions, y compris pour des infractions liées aux stupéfiants. </a:t>
            </a:r>
            <a:r>
              <a:rPr lang="fr-CA" b="1" u="sng" dirty="0">
                <a:hlinkClick r:id="rId15"/>
              </a:rPr>
              <a:t>Action urgente !</a:t>
            </a:r>
            <a:r>
              <a:rPr lang="fr-CA" dirty="0"/>
              <a:t> </a:t>
            </a:r>
            <a:br>
              <a:rPr lang="fr-CA" dirty="0"/>
            </a:br>
            <a:r>
              <a:rPr lang="fr-CA" dirty="0"/>
              <a:t>- </a:t>
            </a:r>
            <a:r>
              <a:rPr lang="fr-CA" b="1" dirty="0"/>
              <a:t>Mohammad Ali </a:t>
            </a:r>
            <a:r>
              <a:rPr lang="fr-CA" b="1" dirty="0"/>
              <a:t>Taheri</a:t>
            </a:r>
            <a:r>
              <a:rPr lang="fr-CA" dirty="0"/>
              <a:t>, un prisonnier d'opinion en grève de la faim. </a:t>
            </a:r>
            <a:r>
              <a:rPr lang="fr-CA" b="1" u="sng" dirty="0">
                <a:hlinkClick r:id="rId16"/>
              </a:rPr>
              <a:t>Action urgente !</a:t>
            </a:r>
            <a:r>
              <a:rPr lang="fr-CA" b="1" dirty="0"/>
              <a:t/>
            </a:r>
            <a:br>
              <a:rPr lang="fr-CA" b="1" dirty="0"/>
            </a:br>
            <a:r>
              <a:rPr lang="fr-CA" b="1" dirty="0"/>
              <a:t>- </a:t>
            </a:r>
            <a:r>
              <a:rPr lang="fr-CA" b="1" dirty="0"/>
              <a:t>Salar</a:t>
            </a:r>
            <a:r>
              <a:rPr lang="fr-CA" b="1" dirty="0"/>
              <a:t> </a:t>
            </a:r>
            <a:r>
              <a:rPr lang="fr-CA" b="1" dirty="0"/>
              <a:t>Shadizadi</a:t>
            </a:r>
            <a:r>
              <a:rPr lang="fr-CA" dirty="0"/>
              <a:t>, un mineur délinquant risque toujours d'être exécuté sous peu. </a:t>
            </a:r>
            <a:r>
              <a:rPr lang="fr-CA" b="1" u="sng" dirty="0">
                <a:hlinkClick r:id="rId17"/>
              </a:rPr>
              <a:t>Action urgente !</a:t>
            </a:r>
            <a:r>
              <a:rPr lang="fr-CA" dirty="0"/>
              <a:t/>
            </a:r>
            <a:br>
              <a:rPr lang="fr-CA" dirty="0"/>
            </a:br>
            <a:r>
              <a:rPr lang="fr-CA" dirty="0"/>
              <a:t>- </a:t>
            </a:r>
            <a:r>
              <a:rPr lang="fr-CA" b="1" dirty="0"/>
              <a:t>Saman</a:t>
            </a:r>
            <a:r>
              <a:rPr lang="fr-CA" b="1" dirty="0"/>
              <a:t> </a:t>
            </a:r>
            <a:r>
              <a:rPr lang="fr-CA" b="1" dirty="0"/>
              <a:t>Naseem</a:t>
            </a:r>
            <a:r>
              <a:rPr lang="fr-CA" dirty="0"/>
              <a:t>, un mineur délinquant, va être rejugé. </a:t>
            </a:r>
            <a:r>
              <a:rPr lang="fr-CA" b="1" u="sng" dirty="0">
                <a:hlinkClick r:id="rId18"/>
              </a:rPr>
              <a:t>Action urgente !</a:t>
            </a:r>
            <a:r>
              <a:rPr lang="fr-CA" dirty="0"/>
              <a:t> et </a:t>
            </a:r>
            <a:r>
              <a:rPr lang="fr-CA" b="1" u="sng" dirty="0">
                <a:hlinkClick r:id="rId19"/>
              </a:rPr>
              <a:t>Pétition !</a:t>
            </a:r>
            <a:r>
              <a:rPr lang="fr-CA" dirty="0"/>
              <a:t/>
            </a:r>
            <a:br>
              <a:rPr lang="fr-CA" dirty="0"/>
            </a:br>
            <a:r>
              <a:rPr lang="fr-CA" dirty="0"/>
              <a:t>- </a:t>
            </a:r>
            <a:r>
              <a:rPr lang="fr-CA" b="1" dirty="0"/>
              <a:t>Saeed</a:t>
            </a:r>
            <a:r>
              <a:rPr lang="fr-CA" b="1" dirty="0"/>
              <a:t> Malekpour</a:t>
            </a:r>
            <a:r>
              <a:rPr lang="fr-CA" dirty="0"/>
              <a:t>, un résident canadien précédemment condamné à mort, toujours injustement emprisonné. </a:t>
            </a:r>
            <a:r>
              <a:rPr lang="fr-CA" b="1" u="sng" dirty="0">
                <a:hlinkClick r:id="rId20"/>
              </a:rPr>
              <a:t>Agissez en ligne !</a:t>
            </a:r>
            <a:r>
              <a:rPr lang="fr-CA" b="1" dirty="0"/>
              <a:t> </a:t>
            </a:r>
            <a:r>
              <a:rPr lang="fr-CA" dirty="0"/>
              <a:t>et </a:t>
            </a:r>
            <a:r>
              <a:rPr lang="fr-CA" b="1" u="sng" dirty="0">
                <a:hlinkClick r:id="rId21"/>
              </a:rPr>
              <a:t>Action à long terme </a:t>
            </a:r>
            <a:r>
              <a:rPr lang="fr-CA" u="sng" dirty="0" smtClean="0">
                <a:hlinkClick r:id="rId21"/>
              </a:rPr>
              <a:t>!</a:t>
            </a:r>
            <a:r>
              <a:rPr lang="fr-CA" dirty="0" smtClean="0"/>
              <a:t/>
            </a:r>
            <a:br>
              <a:rPr lang="fr-CA" dirty="0" smtClean="0"/>
            </a:br>
            <a:r>
              <a:rPr lang="fr-CA" b="1" dirty="0"/>
              <a:t>JAPON</a:t>
            </a:r>
            <a:br>
              <a:rPr lang="fr-CA" b="1" dirty="0"/>
            </a:br>
            <a:r>
              <a:rPr lang="fr-CA" b="1" dirty="0"/>
              <a:t>- </a:t>
            </a:r>
            <a:r>
              <a:rPr lang="fr-CA" b="1" dirty="0"/>
              <a:t>Iwao</a:t>
            </a:r>
            <a:r>
              <a:rPr lang="fr-CA" b="1" dirty="0"/>
              <a:t> </a:t>
            </a:r>
            <a:r>
              <a:rPr lang="fr-CA" b="1" dirty="0"/>
              <a:t>Hakamada</a:t>
            </a:r>
            <a:r>
              <a:rPr lang="fr-CA" dirty="0"/>
              <a:t> va pouvoir bénéficier rapidement d'un nouveau procès si le procureur laisse tomber la procédure d'appel. </a:t>
            </a:r>
            <a:r>
              <a:rPr lang="fr-CA" b="1" u="sng" dirty="0">
                <a:hlinkClick r:id="rId22"/>
              </a:rPr>
              <a:t>Action à long terme !</a:t>
            </a:r>
            <a:r>
              <a:rPr lang="fr-CA" b="1" dirty="0"/>
              <a:t/>
            </a:r>
            <a:br>
              <a:rPr lang="fr-CA" b="1" dirty="0"/>
            </a:br>
            <a:r>
              <a:rPr lang="fr-CA" b="1" dirty="0"/>
              <a:t>- Kenji Matsumoto</a:t>
            </a:r>
            <a:r>
              <a:rPr lang="fr-CA" dirty="0"/>
              <a:t> doit pouvoir bénéficier d'une commutation de sa peine en raison de sa santé mentale. </a:t>
            </a:r>
            <a:r>
              <a:rPr lang="fr-CA" b="1" u="sng" dirty="0">
                <a:hlinkClick r:id="rId23"/>
              </a:rPr>
              <a:t>Action à long terme </a:t>
            </a:r>
            <a:r>
              <a:rPr lang="fr-CA" b="1" u="sng" dirty="0" smtClean="0">
                <a:hlinkClick r:id="rId23"/>
              </a:rPr>
              <a:t>!</a:t>
            </a:r>
            <a:r>
              <a:rPr lang="fr-CA" dirty="0" smtClean="0"/>
              <a:t/>
            </a:r>
            <a:br>
              <a:rPr lang="fr-CA" dirty="0" smtClean="0"/>
            </a:br>
            <a:r>
              <a:rPr lang="fr-CA" b="1" dirty="0"/>
              <a:t>MALAISIE</a:t>
            </a:r>
            <a:r>
              <a:rPr lang="fr-CA" dirty="0"/>
              <a:t/>
            </a:r>
            <a:br>
              <a:rPr lang="fr-CA" dirty="0"/>
            </a:br>
            <a:r>
              <a:rPr lang="fr-CA" dirty="0"/>
              <a:t>- Exhortez le Comité des grâces de l'État de Selangor a commué la peine imposée à </a:t>
            </a:r>
            <a:r>
              <a:rPr lang="fr-CA" b="1" dirty="0"/>
              <a:t>Shahrul</a:t>
            </a:r>
            <a:r>
              <a:rPr lang="fr-CA" b="1" dirty="0"/>
              <a:t> </a:t>
            </a:r>
            <a:r>
              <a:rPr lang="fr-CA" b="1" dirty="0"/>
              <a:t>Izani</a:t>
            </a:r>
            <a:r>
              <a:rPr lang="fr-CA" b="1" dirty="0"/>
              <a:t> </a:t>
            </a:r>
            <a:r>
              <a:rPr lang="fr-CA" b="1" dirty="0"/>
              <a:t>Suparaman</a:t>
            </a:r>
            <a:r>
              <a:rPr lang="fr-CA" dirty="0"/>
              <a:t>. </a:t>
            </a:r>
            <a:r>
              <a:rPr lang="fr-CA" b="1" dirty="0"/>
              <a:t>( </a:t>
            </a:r>
            <a:r>
              <a:rPr lang="fr-CA" b="1" u="sng" dirty="0">
                <a:hlinkClick r:id="rId24"/>
              </a:rPr>
              <a:t>Agissez !</a:t>
            </a:r>
            <a:r>
              <a:rPr lang="fr-CA" b="1" dirty="0"/>
              <a:t> </a:t>
            </a:r>
            <a:r>
              <a:rPr lang="fr-CA" dirty="0"/>
              <a:t>pétition en anglais </a:t>
            </a:r>
            <a:r>
              <a:rPr lang="fr-CA" b="1" dirty="0"/>
              <a:t>) </a:t>
            </a:r>
            <a:r>
              <a:rPr lang="fr-CA" dirty="0"/>
              <a:t>et écrivez au Haut-Commissaire de la Malaisie au Canada </a:t>
            </a:r>
            <a:r>
              <a:rPr lang="fr-CA" b="1" dirty="0"/>
              <a:t>( </a:t>
            </a:r>
            <a:r>
              <a:rPr lang="fr-CA" b="1" u="sng" dirty="0">
                <a:hlinkClick r:id="rId25"/>
              </a:rPr>
              <a:t>Agissez !</a:t>
            </a:r>
            <a:r>
              <a:rPr lang="fr-CA" b="1" dirty="0"/>
              <a:t> </a:t>
            </a:r>
            <a:r>
              <a:rPr lang="fr-CA" b="1" dirty="0" smtClean="0"/>
              <a:t>)</a:t>
            </a:r>
            <a:r>
              <a:rPr lang="fr-CA" dirty="0" smtClean="0"/>
              <a:t/>
            </a:r>
            <a:br>
              <a:rPr lang="fr-CA" dirty="0" smtClean="0"/>
            </a:br>
            <a:r>
              <a:rPr lang="fr-CA" b="1" dirty="0"/>
              <a:t>PAKISTAN</a:t>
            </a:r>
            <a:r>
              <a:rPr lang="fr-CA" dirty="0"/>
              <a:t/>
            </a:r>
            <a:br>
              <a:rPr lang="fr-CA" dirty="0"/>
            </a:br>
            <a:r>
              <a:rPr lang="fr-CA" dirty="0"/>
              <a:t>- </a:t>
            </a:r>
            <a:r>
              <a:rPr lang="fr-CA" b="1" dirty="0"/>
              <a:t>Khizar</a:t>
            </a:r>
            <a:r>
              <a:rPr lang="fr-CA" b="1" dirty="0"/>
              <a:t> Hayat</a:t>
            </a:r>
            <a:r>
              <a:rPr lang="fr-CA" dirty="0"/>
              <a:t> risque toujours d'être exécuté incessamment. </a:t>
            </a:r>
            <a:r>
              <a:rPr lang="fr-CA" b="1" u="sng" dirty="0">
                <a:hlinkClick r:id="rId26"/>
              </a:rPr>
              <a:t>Action urgente </a:t>
            </a:r>
            <a:r>
              <a:rPr lang="fr-CA" b="1" u="sng" dirty="0" smtClean="0">
                <a:hlinkClick r:id="rId26"/>
              </a:rPr>
              <a:t>!</a:t>
            </a:r>
            <a:r>
              <a:rPr lang="fr-CA" dirty="0" smtClean="0"/>
              <a:t/>
            </a:r>
            <a:br>
              <a:rPr lang="fr-CA" dirty="0" smtClean="0"/>
            </a:br>
            <a:r>
              <a:rPr lang="fr-CA" b="1" dirty="0"/>
              <a:t>SINGAPOUR</a:t>
            </a:r>
            <a:r>
              <a:rPr lang="fr-CA" dirty="0"/>
              <a:t/>
            </a:r>
            <a:br>
              <a:rPr lang="fr-CA" dirty="0"/>
            </a:br>
            <a:r>
              <a:rPr lang="fr-CA" b="1" dirty="0"/>
              <a:t>- </a:t>
            </a:r>
            <a:r>
              <a:rPr lang="fr-CA" b="1" dirty="0"/>
              <a:t>Kho</a:t>
            </a:r>
            <a:r>
              <a:rPr lang="fr-CA" b="1" dirty="0"/>
              <a:t> </a:t>
            </a:r>
            <a:r>
              <a:rPr lang="fr-CA" b="1" dirty="0"/>
              <a:t>Jabing</a:t>
            </a:r>
            <a:r>
              <a:rPr lang="fr-CA" dirty="0"/>
              <a:t>, malgré le sursis, l'exécution demeure possiblement imminente. </a:t>
            </a:r>
            <a:r>
              <a:rPr lang="fr-CA" b="1" u="sng" dirty="0">
                <a:hlinkClick r:id="rId27"/>
              </a:rPr>
              <a:t>Action urgente </a:t>
            </a:r>
            <a:r>
              <a:rPr lang="fr-CA" b="1" u="sng" dirty="0" smtClean="0">
                <a:hlinkClick r:id="rId27"/>
              </a:rPr>
              <a:t>!</a:t>
            </a:r>
            <a:r>
              <a:rPr lang="fr-CA" dirty="0" smtClean="0"/>
              <a:t/>
            </a:r>
            <a:br>
              <a:rPr lang="fr-CA" dirty="0" smtClean="0"/>
            </a:br>
            <a:r>
              <a:rPr lang="fr-CA" b="1" dirty="0"/>
              <a:t>YEMEN</a:t>
            </a:r>
            <a:r>
              <a:rPr lang="fr-CA" dirty="0"/>
              <a:t/>
            </a:r>
            <a:br>
              <a:rPr lang="fr-CA" dirty="0"/>
            </a:br>
            <a:r>
              <a:rPr lang="fr-CA" dirty="0"/>
              <a:t>- </a:t>
            </a:r>
            <a:r>
              <a:rPr lang="fr-CA" b="1" dirty="0"/>
              <a:t>Fatima Hussein </a:t>
            </a:r>
            <a:r>
              <a:rPr lang="fr-CA" b="1" dirty="0"/>
              <a:t>Badi</a:t>
            </a:r>
            <a:r>
              <a:rPr lang="fr-CA" dirty="0"/>
              <a:t> risque toujours d'être exécutée suite à un procès inique. </a:t>
            </a:r>
            <a:r>
              <a:rPr lang="fr-CA" b="1" u="sng" dirty="0">
                <a:hlinkClick r:id="rId28"/>
              </a:rPr>
              <a:t>Action à long terme !</a:t>
            </a:r>
            <a:endParaRPr lang="fr-CA" dirty="0"/>
          </a:p>
          <a:p>
            <a:endParaRPr lang="fr-CA" dirty="0"/>
          </a:p>
        </p:txBody>
      </p:sp>
      <p:pic>
        <p:nvPicPr>
          <p:cNvPr id="4" name="Picture 2" descr="http://www.amnistiepdm.org/uploads/3/1/0/7/3107751/1339774083.png"/>
          <p:cNvPicPr>
            <a:picLocks noChangeAspect="1" noChangeArrowheads="1"/>
          </p:cNvPicPr>
          <p:nvPr/>
        </p:nvPicPr>
        <p:blipFill>
          <a:blip r:embed="rId29">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2000" y="304800"/>
            <a:ext cx="7693679" cy="814586"/>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148575"/>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CA" dirty="0" smtClean="0"/>
              <a:t>La </a:t>
            </a:r>
            <a:r>
              <a:rPr lang="fr-CA" dirty="0" smtClean="0"/>
              <a:t>Cour internationale </a:t>
            </a:r>
            <a:r>
              <a:rPr lang="fr-CA" dirty="0" smtClean="0"/>
              <a:t>de </a:t>
            </a:r>
            <a:r>
              <a:rPr lang="fr-CA" dirty="0" smtClean="0"/>
              <a:t>Justice</a:t>
            </a:r>
            <a:endParaRPr lang="fr-CA" dirty="0"/>
          </a:p>
        </p:txBody>
      </p:sp>
      <p:sp>
        <p:nvSpPr>
          <p:cNvPr id="3" name="Espace réservé du contenu 2"/>
          <p:cNvSpPr>
            <a:spLocks noGrp="1"/>
          </p:cNvSpPr>
          <p:nvPr>
            <p:ph idx="1"/>
          </p:nvPr>
        </p:nvSpPr>
        <p:spPr>
          <a:xfrm>
            <a:off x="251520" y="1340768"/>
            <a:ext cx="8435280" cy="5184576"/>
          </a:xfrm>
        </p:spPr>
        <p:txBody>
          <a:bodyPr>
            <a:normAutofit/>
          </a:bodyPr>
          <a:lstStyle/>
          <a:p>
            <a:r>
              <a:rPr lang="fr-CA" sz="2400" dirty="0" smtClean="0"/>
              <a:t>Jurisprudence de la Cour Internationale de Justice dans les cas de non-respect de </a:t>
            </a:r>
            <a:r>
              <a:rPr lang="fr-CA" sz="2400" b="1" dirty="0" smtClean="0"/>
              <a:t>l’Article 36 </a:t>
            </a:r>
            <a:r>
              <a:rPr lang="fr-CA" sz="2400" dirty="0" smtClean="0"/>
              <a:t>de la </a:t>
            </a:r>
            <a:r>
              <a:rPr lang="fr-CA" sz="2400" i="1" dirty="0" smtClean="0"/>
              <a:t>Convention de Vienne sur les relations consulaires par les États-Unis</a:t>
            </a:r>
            <a:r>
              <a:rPr lang="fr-CA" sz="2400" dirty="0" smtClean="0"/>
              <a:t>. </a:t>
            </a:r>
          </a:p>
          <a:p>
            <a:pPr marL="0" indent="0">
              <a:buNone/>
            </a:pPr>
            <a:endParaRPr lang="fr-CA" sz="2400" dirty="0" smtClean="0"/>
          </a:p>
          <a:p>
            <a:r>
              <a:rPr lang="fr-CA" sz="2400" dirty="0" smtClean="0"/>
              <a:t>Arrêt</a:t>
            </a:r>
            <a:r>
              <a:rPr lang="fr-CA" sz="2400" dirty="0" smtClean="0"/>
              <a:t> </a:t>
            </a:r>
            <a:r>
              <a:rPr lang="fr-CA" sz="2400" dirty="0" smtClean="0"/>
              <a:t>dans</a:t>
            </a:r>
            <a:r>
              <a:rPr lang="fr-CA" sz="2400" dirty="0" smtClean="0"/>
              <a:t> </a:t>
            </a:r>
            <a:r>
              <a:rPr lang="fr-CA" sz="2400" dirty="0" smtClean="0"/>
              <a:t>l’Affaire </a:t>
            </a:r>
            <a:r>
              <a:rPr lang="fr-CA" sz="2400" i="1" dirty="0" smtClean="0"/>
              <a:t>Avena</a:t>
            </a:r>
            <a:r>
              <a:rPr lang="fr-CA" sz="2400" dirty="0" smtClean="0"/>
              <a:t> (Mexique c. États-Unis d’Amérique) 2008, 2011, 2014</a:t>
            </a:r>
          </a:p>
          <a:p>
            <a:pPr marL="0" indent="0">
              <a:buNone/>
            </a:pPr>
            <a:endParaRPr lang="fr-CA" sz="2400" dirty="0" smtClean="0"/>
          </a:p>
          <a:p>
            <a:r>
              <a:rPr lang="fr-CA" sz="2400" dirty="0" smtClean="0"/>
              <a:t>Arrêt</a:t>
            </a:r>
            <a:r>
              <a:rPr lang="fr-CA" sz="2400" dirty="0" smtClean="0"/>
              <a:t> dans l’Affaire </a:t>
            </a:r>
            <a:r>
              <a:rPr lang="fr-CA" sz="2400" i="1" dirty="0" smtClean="0"/>
              <a:t>Lagrand</a:t>
            </a:r>
            <a:r>
              <a:rPr lang="fr-CA" sz="2400" dirty="0" smtClean="0"/>
              <a:t> ( Allemagne c. États-Unis d’Amérique) 1999</a:t>
            </a:r>
          </a:p>
          <a:p>
            <a:endParaRPr lang="fr-CA" sz="2400" dirty="0"/>
          </a:p>
          <a:p>
            <a:r>
              <a:rPr lang="fr-CA" sz="2400" dirty="0" smtClean="0"/>
              <a:t>Arr</a:t>
            </a:r>
            <a:r>
              <a:rPr lang="fr-CA" sz="2400" dirty="0" smtClean="0"/>
              <a:t>ête dans l’affaire </a:t>
            </a:r>
            <a:r>
              <a:rPr lang="fr-CA" sz="2400" i="1" dirty="0" smtClean="0"/>
              <a:t>Breard</a:t>
            </a:r>
            <a:r>
              <a:rPr lang="fr-CA" sz="2400" dirty="0" smtClean="0"/>
              <a:t>  </a:t>
            </a:r>
            <a:r>
              <a:rPr lang="fr-CA" sz="2400" dirty="0" smtClean="0"/>
              <a:t>(Paraguay c. États-Unis d’Amérique) 1998</a:t>
            </a:r>
            <a:endParaRPr lang="fr-CA" sz="24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3015121"/>
      </p:ext>
    </p:extLst>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À VOUS DE DÉBATTRE</a:t>
            </a:r>
            <a:endParaRPr lang="fr-CA" dirty="0"/>
          </a:p>
        </p:txBody>
      </p:sp>
      <p:sp>
        <p:nvSpPr>
          <p:cNvPr id="3" name="Espace réservé du contenu 2"/>
          <p:cNvSpPr>
            <a:spLocks noGrp="1"/>
          </p:cNvSpPr>
          <p:nvPr>
            <p:ph idx="1"/>
          </p:nvPr>
        </p:nvSpPr>
        <p:spPr>
          <a:xfrm>
            <a:off x="107504" y="1196752"/>
            <a:ext cx="8784976" cy="5661248"/>
          </a:xfrm>
        </p:spPr>
        <p:txBody>
          <a:bodyPr>
            <a:normAutofit fontScale="70000" lnSpcReduction="20000"/>
          </a:bodyPr>
          <a:lstStyle/>
          <a:p>
            <a:r>
              <a:rPr lang="fr-CA" dirty="0" smtClean="0"/>
              <a:t>Voici deux cas réels. Vous êtes le jury et vous devez décider la sentence de cette personne. Utiliserez-vous la peine de mort ? </a:t>
            </a:r>
          </a:p>
          <a:p>
            <a:pPr marL="0" indent="0">
              <a:buNone/>
            </a:pPr>
            <a:endParaRPr lang="fr-CA" dirty="0"/>
          </a:p>
          <a:p>
            <a:pPr marL="0" indent="0" algn="ctr">
              <a:buNone/>
            </a:pPr>
            <a:r>
              <a:rPr lang="fr-CA" b="1" dirty="0" smtClean="0"/>
              <a:t>Cas #1 : Daniel Camargo Barbosa ( Colombie) </a:t>
            </a:r>
          </a:p>
          <a:p>
            <a:pPr marL="0" indent="0" algn="just">
              <a:buNone/>
            </a:pPr>
            <a:endParaRPr lang="fr-CA" dirty="0" smtClean="0"/>
          </a:p>
          <a:p>
            <a:pPr marL="0" indent="0" algn="just">
              <a:buNone/>
            </a:pPr>
            <a:r>
              <a:rPr lang="fr-CA" dirty="0" smtClean="0"/>
              <a:t>Barbosa </a:t>
            </a:r>
            <a:r>
              <a:rPr lang="fr-CA" dirty="0"/>
              <a:t>est né en 1930, en Colombie. On estime qu’il a violé et tué plus de 150 jeunes filles en Colombie et en Équateur entre 1974 et 1986. Emprisonné en Colombie, il a réussi à s’échapper et à faire 71 autres victimes en Équateur. Quand il a été repris, il a indiqué aux autorités les endroits où se trouvaient les corps des victimes qui n’avaient pas encore été retrouvés et qu’il avait tous démembrés à coup de machette.</a:t>
            </a:r>
          </a:p>
          <a:p>
            <a:pPr marL="0" indent="0" algn="just">
              <a:buNone/>
            </a:pPr>
            <a:endParaRPr lang="fr-CA" dirty="0"/>
          </a:p>
          <a:p>
            <a:pPr marL="0" indent="0" algn="just">
              <a:buNone/>
            </a:pPr>
            <a:r>
              <a:rPr lang="fr-CA" dirty="0"/>
              <a:t>Il a expliqué qu’il ne violait que des jeunes filles vierges parce qu’elles pleuraient et criaient et qu’il tuait pour se venger de l’infidélité de LA femme.</a:t>
            </a:r>
            <a:endParaRPr lang="fr-CA"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00631681"/>
      </p:ext>
    </p:extLst>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smtClean="0"/>
              <a:t>LA SENTENCE DE BARBOSA</a:t>
            </a:r>
            <a:endParaRPr lang="fr-CA" b="1" dirty="0"/>
          </a:p>
        </p:txBody>
      </p:sp>
      <p:sp>
        <p:nvSpPr>
          <p:cNvPr id="3" name="Espace réservé du contenu 2"/>
          <p:cNvSpPr>
            <a:spLocks noGrp="1"/>
          </p:cNvSpPr>
          <p:nvPr>
            <p:ph idx="1"/>
          </p:nvPr>
        </p:nvSpPr>
        <p:spPr/>
        <p:txBody>
          <a:bodyPr/>
          <a:lstStyle/>
          <a:p>
            <a:pPr marL="0" indent="0" algn="just">
              <a:buNone/>
            </a:pPr>
            <a:r>
              <a:rPr lang="fr-CA" dirty="0"/>
              <a:t>Il a été condamné en 1989 à 16 ans de prison, la peine maximale permise en </a:t>
            </a:r>
            <a:r>
              <a:rPr lang="fr-CA" dirty="0" smtClean="0"/>
              <a:t>Équateur…Ce </a:t>
            </a:r>
            <a:r>
              <a:rPr lang="fr-CA" dirty="0"/>
              <a:t>qui signifie qu'il serait aujourd'hui un homme libre s'il n'avait été assassiné en prison, en novembre 1994, par le cousin de l’une de ses </a:t>
            </a:r>
            <a:r>
              <a:rPr lang="fr-CA" dirty="0" smtClean="0"/>
              <a:t>victimes. </a:t>
            </a:r>
            <a:endParaRPr lang="fr-CA"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7301967"/>
      </p:ext>
    </p:extLst>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À VOUS DE DÉBATTRE</a:t>
            </a:r>
            <a:endParaRPr lang="fr-CA" dirty="0"/>
          </a:p>
        </p:txBody>
      </p:sp>
      <p:sp>
        <p:nvSpPr>
          <p:cNvPr id="3" name="Espace réservé du contenu 2"/>
          <p:cNvSpPr>
            <a:spLocks noGrp="1"/>
          </p:cNvSpPr>
          <p:nvPr>
            <p:ph idx="1"/>
          </p:nvPr>
        </p:nvSpPr>
        <p:spPr/>
        <p:txBody>
          <a:bodyPr/>
          <a:lstStyle/>
          <a:p>
            <a:pPr marL="0" indent="0" algn="ctr">
              <a:buNone/>
            </a:pPr>
            <a:r>
              <a:rPr lang="fr-CA" b="1" dirty="0" smtClean="0"/>
              <a:t>Cas </a:t>
            </a:r>
            <a:r>
              <a:rPr lang="fr-CA" b="1" dirty="0" smtClean="0"/>
              <a:t># 2 </a:t>
            </a:r>
            <a:r>
              <a:rPr lang="fr-CA" b="1" dirty="0" smtClean="0"/>
              <a:t>: Joseph </a:t>
            </a:r>
            <a:r>
              <a:rPr lang="fr-CA" b="1" dirty="0"/>
              <a:t>Lewis Clark  </a:t>
            </a:r>
            <a:r>
              <a:rPr lang="fr-CA" b="1" dirty="0" smtClean="0"/>
              <a:t>(États</a:t>
            </a:r>
            <a:r>
              <a:rPr lang="fr-CA" b="1" dirty="0" smtClean="0"/>
              <a:t>-</a:t>
            </a:r>
            <a:r>
              <a:rPr lang="fr-CA" b="1" dirty="0" smtClean="0"/>
              <a:t>Unis d’Amérique) </a:t>
            </a:r>
            <a:endParaRPr lang="fr-CA" b="1" dirty="0" smtClean="0"/>
          </a:p>
          <a:p>
            <a:pPr marL="0" indent="0">
              <a:buNone/>
            </a:pPr>
            <a:endParaRPr lang="fr-CA" dirty="0"/>
          </a:p>
          <a:p>
            <a:pPr marL="0" indent="0" algn="just">
              <a:buNone/>
            </a:pPr>
            <a:r>
              <a:rPr lang="fr-CA" dirty="0" smtClean="0"/>
              <a:t>Clark a un long passé criminel, il est condamné en 1984 pour le meurtre de deux commis après le braquage d’un dépanneur ayant mal tourné. </a:t>
            </a:r>
          </a:p>
          <a:p>
            <a:pPr marL="0" indent="0">
              <a:buNone/>
            </a:pPr>
            <a:endParaRPr lang="fr-CA"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4961655"/>
      </p:ext>
    </p:extLst>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1" dirty="0" smtClean="0"/>
              <a:t>LA SENTENCE DE CLARK </a:t>
            </a:r>
            <a:endParaRPr lang="fr-CA" b="1" dirty="0"/>
          </a:p>
        </p:txBody>
      </p:sp>
      <p:sp>
        <p:nvSpPr>
          <p:cNvPr id="3" name="Espace réservé du contenu 2"/>
          <p:cNvSpPr>
            <a:spLocks noGrp="1"/>
          </p:cNvSpPr>
          <p:nvPr>
            <p:ph idx="1"/>
          </p:nvPr>
        </p:nvSpPr>
        <p:spPr>
          <a:xfrm>
            <a:off x="179512" y="1340768"/>
            <a:ext cx="8784976" cy="5256584"/>
          </a:xfrm>
        </p:spPr>
        <p:txBody>
          <a:bodyPr>
            <a:normAutofit fontScale="85000" lnSpcReduction="20000"/>
          </a:bodyPr>
          <a:lstStyle/>
          <a:p>
            <a:pPr marL="0" indent="0" algn="just">
              <a:buNone/>
            </a:pPr>
            <a:r>
              <a:rPr lang="fr-CA" dirty="0" smtClean="0"/>
              <a:t>Clark est exécuté par injection létale. </a:t>
            </a:r>
          </a:p>
          <a:p>
            <a:pPr marL="0" indent="0" algn="just">
              <a:buNone/>
            </a:pPr>
            <a:endParaRPr lang="fr-CA" dirty="0"/>
          </a:p>
          <a:p>
            <a:pPr marL="0" indent="0" algn="just">
              <a:buNone/>
            </a:pPr>
            <a:r>
              <a:rPr lang="fr-CA" dirty="0" smtClean="0"/>
              <a:t>Durant l’intervention, la personne en charge de l’exécution eu de la difficulté à trouver la veine. Clark répéta 5 fois « It </a:t>
            </a:r>
            <a:r>
              <a:rPr lang="fr-CA" dirty="0" smtClean="0"/>
              <a:t>won’t</a:t>
            </a:r>
            <a:r>
              <a:rPr lang="fr-CA" dirty="0" smtClean="0"/>
              <a:t> </a:t>
            </a:r>
            <a:r>
              <a:rPr lang="fr-CA" dirty="0" smtClean="0"/>
              <a:t>work</a:t>
            </a:r>
            <a:r>
              <a:rPr lang="fr-CA" dirty="0" smtClean="0"/>
              <a:t> »</a:t>
            </a:r>
            <a:r>
              <a:rPr lang="fr-CA" dirty="0" smtClean="0"/>
              <a:t>. Il se leva même la tête du brancard pour indiquer aux techniciens que la procédure de fonctionnait pas. Vue les complications, les rideaux furent ouverts seulement pour que les témoins puissent le voir mourir. Les journalistes rapportèrent qu’ils entendirent Clark crier et geindre derrière le rideau. Face aux souffrances de Clark, les techniciens ont déterminé que la veine utilisée avait éclatée. </a:t>
            </a:r>
          </a:p>
          <a:p>
            <a:pPr marL="0" indent="0" algn="just">
              <a:buNone/>
            </a:pPr>
            <a:endParaRPr lang="fr-CA" dirty="0"/>
          </a:p>
          <a:p>
            <a:pPr marL="0" indent="0" algn="just">
              <a:buNone/>
            </a:pPr>
            <a:r>
              <a:rPr lang="fr-CA" dirty="0" smtClean="0"/>
              <a:t>Clark mourut 90 minutes après le début de l’intervention. </a:t>
            </a:r>
            <a:endParaRPr lang="fr-CA"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94909227"/>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Cour Pénale Internationale </a:t>
            </a:r>
            <a:endParaRPr lang="fr-CA" dirty="0"/>
          </a:p>
        </p:txBody>
      </p:sp>
      <p:sp>
        <p:nvSpPr>
          <p:cNvPr id="3" name="Espace réservé du contenu 2"/>
          <p:cNvSpPr>
            <a:spLocks noGrp="1"/>
          </p:cNvSpPr>
          <p:nvPr>
            <p:ph idx="1"/>
          </p:nvPr>
        </p:nvSpPr>
        <p:spPr>
          <a:xfrm>
            <a:off x="395536" y="1196752"/>
            <a:ext cx="8496944" cy="5400600"/>
          </a:xfrm>
        </p:spPr>
        <p:txBody>
          <a:bodyPr>
            <a:normAutofit fontScale="92500"/>
          </a:bodyPr>
          <a:lstStyle/>
          <a:p>
            <a:pPr marL="0" indent="0" algn="just">
              <a:buNone/>
            </a:pPr>
            <a:r>
              <a:rPr lang="fr-CA" sz="2800" i="1" dirty="0" smtClean="0"/>
              <a:t>Ces meurtriers de masse appointés par </a:t>
            </a:r>
          </a:p>
          <a:p>
            <a:pPr marL="0" indent="0" algn="just">
              <a:buNone/>
            </a:pPr>
            <a:r>
              <a:rPr lang="fr-CA" sz="2800" i="1" dirty="0" smtClean="0"/>
              <a:t>l’État doivent être poursuivis parce qu’ils</a:t>
            </a:r>
          </a:p>
          <a:p>
            <a:pPr marL="0" indent="0" algn="just">
              <a:buNone/>
            </a:pPr>
            <a:r>
              <a:rPr lang="fr-CA" sz="2800" i="1" dirty="0" smtClean="0"/>
              <a:t>ont violé l’ordre de l’humanité, et non </a:t>
            </a:r>
          </a:p>
          <a:p>
            <a:pPr marL="0" indent="0" algn="just">
              <a:buNone/>
            </a:pPr>
            <a:r>
              <a:rPr lang="fr-CA" sz="2800" i="1" dirty="0" smtClean="0"/>
              <a:t>parce qu’ils ont tué des millions de </a:t>
            </a:r>
          </a:p>
          <a:p>
            <a:pPr marL="0" indent="0" algn="just">
              <a:buNone/>
            </a:pPr>
            <a:r>
              <a:rPr lang="fr-CA" sz="2800" i="1" dirty="0" smtClean="0"/>
              <a:t>personnes – </a:t>
            </a:r>
            <a:r>
              <a:rPr lang="fr-CA" sz="2800" i="1" dirty="0" smtClean="0">
                <a:hlinkClick r:id="rId2"/>
              </a:rPr>
              <a:t>Hannah Arendt </a:t>
            </a:r>
            <a:endParaRPr lang="fr-CA" sz="2800" i="1" dirty="0" smtClean="0"/>
          </a:p>
          <a:p>
            <a:pPr marL="0" indent="0">
              <a:buNone/>
            </a:pPr>
            <a:endParaRPr lang="fr-CA" sz="2000" dirty="0" smtClean="0"/>
          </a:p>
          <a:p>
            <a:pPr algn="just"/>
            <a:r>
              <a:rPr lang="fr-CA" sz="2200" dirty="0" smtClean="0"/>
              <a:t>Élaborée à partir du </a:t>
            </a:r>
            <a:r>
              <a:rPr lang="fr-CA" sz="2200" i="1" dirty="0" smtClean="0"/>
              <a:t>Statut de Rome </a:t>
            </a:r>
            <a:r>
              <a:rPr lang="fr-CA" sz="2200" dirty="0" smtClean="0"/>
              <a:t>de 1998</a:t>
            </a:r>
            <a:r>
              <a:rPr lang="fr-CA" sz="2200" dirty="0" smtClean="0"/>
              <a:t>, la </a:t>
            </a:r>
            <a:r>
              <a:rPr lang="fr-CA" sz="2200" dirty="0" smtClean="0"/>
              <a:t>CPI applique des peines relatives aux crimes contre l’humanité,</a:t>
            </a:r>
            <a:r>
              <a:rPr lang="fr-CA" sz="2200" dirty="0" smtClean="0"/>
              <a:t> </a:t>
            </a:r>
            <a:r>
              <a:rPr lang="fr-CA" sz="2200" dirty="0" smtClean="0"/>
              <a:t>au </a:t>
            </a:r>
            <a:r>
              <a:rPr lang="fr-CA" sz="2200" dirty="0" smtClean="0"/>
              <a:t>cirme</a:t>
            </a:r>
            <a:r>
              <a:rPr lang="fr-CA" sz="2200" dirty="0" smtClean="0"/>
              <a:t> de</a:t>
            </a:r>
            <a:r>
              <a:rPr lang="fr-CA" sz="2200" dirty="0" smtClean="0"/>
              <a:t> </a:t>
            </a:r>
            <a:r>
              <a:rPr lang="fr-CA" sz="2200" dirty="0" smtClean="0"/>
              <a:t>génocide et</a:t>
            </a:r>
            <a:r>
              <a:rPr lang="fr-CA" sz="2200" dirty="0" smtClean="0"/>
              <a:t> </a:t>
            </a:r>
            <a:r>
              <a:rPr lang="fr-CA" sz="2200" dirty="0" smtClean="0"/>
              <a:t>aux</a:t>
            </a:r>
            <a:r>
              <a:rPr lang="fr-CA" sz="2200" dirty="0" smtClean="0"/>
              <a:t> </a:t>
            </a:r>
            <a:r>
              <a:rPr lang="fr-CA" sz="2200" dirty="0" smtClean="0"/>
              <a:t>crimes de guerre.</a:t>
            </a:r>
          </a:p>
          <a:p>
            <a:pPr marL="0" indent="0" algn="just">
              <a:buNone/>
            </a:pPr>
            <a:r>
              <a:rPr lang="fr-CA" sz="2200" dirty="0" smtClean="0"/>
              <a:t> </a:t>
            </a:r>
          </a:p>
          <a:p>
            <a:pPr algn="just"/>
            <a:r>
              <a:rPr lang="fr-CA" sz="2200" dirty="0" smtClean="0"/>
              <a:t>La peine de mort n’est pas retenue comme sentence acceptable, comme pour tous les tribunaux internationaux de l’après seconde Guerre</a:t>
            </a:r>
            <a:r>
              <a:rPr lang="fr-CA" sz="2200" dirty="0" smtClean="0"/>
              <a:t> mondiale (</a:t>
            </a:r>
            <a:r>
              <a:rPr lang="fr-CA" sz="2200" dirty="0" smtClean="0"/>
              <a:t>les </a:t>
            </a:r>
            <a:r>
              <a:rPr lang="fr-CA" sz="2200" dirty="0" smtClean="0"/>
              <a:t>tribunaux pénaux internationaux pour </a:t>
            </a:r>
            <a:r>
              <a:rPr lang="fr-CA" sz="2200" dirty="0" smtClean="0"/>
              <a:t>l</a:t>
            </a:r>
            <a:r>
              <a:rPr lang="fr-CA" sz="2200" dirty="0" smtClean="0"/>
              <a:t>'</a:t>
            </a:r>
            <a:r>
              <a:rPr lang="fr-CA" sz="2200" dirty="0" smtClean="0"/>
              <a:t>ex</a:t>
            </a:r>
            <a:r>
              <a:rPr lang="fr-CA" sz="2200" dirty="0" smtClean="0"/>
              <a:t>-Yougoslavie</a:t>
            </a:r>
            <a:r>
              <a:rPr lang="fr-CA" sz="2200" dirty="0" smtClean="0"/>
              <a:t> (TPIY),</a:t>
            </a:r>
            <a:r>
              <a:rPr lang="fr-CA" sz="2200" dirty="0" smtClean="0"/>
              <a:t> </a:t>
            </a:r>
            <a:r>
              <a:rPr lang="fr-CA" sz="2200" dirty="0" smtClean="0"/>
              <a:t>le</a:t>
            </a:r>
            <a:r>
              <a:rPr lang="fr-CA" sz="2200" dirty="0" smtClean="0"/>
              <a:t> </a:t>
            </a:r>
            <a:r>
              <a:rPr lang="fr-CA" sz="2200" dirty="0" smtClean="0"/>
              <a:t>Rwanda (TPIR) et</a:t>
            </a:r>
            <a:r>
              <a:rPr lang="fr-CA" sz="2200" dirty="0" smtClean="0"/>
              <a:t> </a:t>
            </a:r>
            <a:r>
              <a:rPr lang="fr-CA" sz="2200" dirty="0" smtClean="0"/>
              <a:t>le</a:t>
            </a:r>
            <a:r>
              <a:rPr lang="fr-CA" sz="2200" dirty="0" smtClean="0"/>
              <a:t> </a:t>
            </a:r>
            <a:r>
              <a:rPr lang="fr-CA" sz="2200" dirty="0" smtClean="0"/>
              <a:t>Sierra Leone (TSSL</a:t>
            </a:r>
            <a:r>
              <a:rPr lang="fr-CA" sz="2000" dirty="0" smtClean="0"/>
              <a:t>). </a:t>
            </a:r>
          </a:p>
          <a:p>
            <a:pPr marL="457200" lvl="1" indent="0">
              <a:buNone/>
            </a:pPr>
            <a:endParaRPr lang="fr-CA" sz="1600" dirty="0" smtClean="0"/>
          </a:p>
          <a:p>
            <a:pPr marL="457200" lvl="1" indent="0">
              <a:buNone/>
            </a:pPr>
            <a:endParaRPr lang="fr-CA" sz="16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29400" y="1524000"/>
            <a:ext cx="2127827" cy="181741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8396712"/>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Cour Pénale Internationale</a:t>
            </a:r>
            <a:endParaRPr lang="fr-CA" dirty="0"/>
          </a:p>
        </p:txBody>
      </p:sp>
      <p:sp>
        <p:nvSpPr>
          <p:cNvPr id="3" name="Espace réservé du contenu 2"/>
          <p:cNvSpPr>
            <a:spLocks noGrp="1"/>
          </p:cNvSpPr>
          <p:nvPr>
            <p:ph idx="1"/>
          </p:nvPr>
        </p:nvSpPr>
        <p:spPr>
          <a:xfrm>
            <a:off x="251520" y="1268760"/>
            <a:ext cx="8784976" cy="5472608"/>
          </a:xfrm>
        </p:spPr>
        <p:txBody>
          <a:bodyPr>
            <a:normAutofit fontScale="40000" lnSpcReduction="20000"/>
          </a:bodyPr>
          <a:lstStyle/>
          <a:p>
            <a:pPr marL="0" indent="0">
              <a:buNone/>
            </a:pPr>
            <a:r>
              <a:rPr lang="fr-CA" sz="5000" b="1" dirty="0" smtClean="0">
                <a:hlinkClick r:id="rId2"/>
              </a:rPr>
              <a:t>La CPI en</a:t>
            </a:r>
            <a:r>
              <a:rPr lang="fr-CA" sz="5000" b="1" dirty="0" smtClean="0">
                <a:hlinkClick r:id="rId2"/>
              </a:rPr>
              <a:t> quatre </a:t>
            </a:r>
            <a:r>
              <a:rPr lang="fr-CA" sz="5000" b="1" dirty="0" smtClean="0">
                <a:hlinkClick r:id="rId2"/>
              </a:rPr>
              <a:t>chiffres </a:t>
            </a:r>
            <a:r>
              <a:rPr lang="fr-CA" sz="5000" b="1" dirty="0" smtClean="0"/>
              <a:t>:</a:t>
            </a:r>
          </a:p>
          <a:p>
            <a:pPr marL="0" indent="0" algn="just">
              <a:buNone/>
            </a:pPr>
            <a:endParaRPr lang="fr-CA" sz="5000" dirty="0" smtClean="0"/>
          </a:p>
          <a:p>
            <a:pPr marL="0" indent="0" algn="just">
              <a:buNone/>
            </a:pPr>
            <a:r>
              <a:rPr lang="fr-CA" sz="5000" b="1" dirty="0" smtClean="0"/>
              <a:t>21 AFFAIRES  </a:t>
            </a:r>
            <a:r>
              <a:rPr lang="fr-CA" sz="5000" dirty="0" smtClean="0"/>
              <a:t>: Au total, 29 personnes sont actuellement ou ont été mises en</a:t>
            </a:r>
            <a:r>
              <a:rPr lang="fr-CA" sz="5000" dirty="0" smtClean="0"/>
              <a:t> </a:t>
            </a:r>
            <a:r>
              <a:rPr lang="fr-CA" sz="5000" dirty="0" smtClean="0"/>
              <a:t>accusation</a:t>
            </a:r>
            <a:r>
              <a:rPr lang="fr-CA" sz="5000" dirty="0" smtClean="0"/>
              <a:t>. </a:t>
            </a:r>
            <a:r>
              <a:rPr lang="fr-CA" sz="5000" dirty="0" smtClean="0"/>
              <a:t>Par ailleurs, les</a:t>
            </a:r>
            <a:r>
              <a:rPr lang="fr-CA" sz="5000" dirty="0" smtClean="0"/>
              <a:t> </a:t>
            </a:r>
            <a:r>
              <a:rPr lang="fr-CA" sz="5000" dirty="0" smtClean="0"/>
              <a:t>accusations</a:t>
            </a:r>
            <a:r>
              <a:rPr lang="fr-CA" sz="5000" dirty="0" smtClean="0"/>
              <a:t> </a:t>
            </a:r>
            <a:r>
              <a:rPr lang="fr-CA" sz="5000" dirty="0" smtClean="0"/>
              <a:t>contre trois autres personnes, dont Mouammar Kadhafi, ont été abandonnées après leur mort.</a:t>
            </a:r>
          </a:p>
          <a:p>
            <a:pPr marL="0" indent="0" algn="just">
              <a:buNone/>
            </a:pPr>
            <a:endParaRPr lang="fr-CA" sz="5000" dirty="0" smtClean="0"/>
          </a:p>
          <a:p>
            <a:pPr marL="0" indent="0" algn="just">
              <a:buNone/>
            </a:pPr>
            <a:r>
              <a:rPr lang="fr-CA" sz="5000" b="1" dirty="0" smtClean="0"/>
              <a:t>9 PAYS </a:t>
            </a:r>
            <a:r>
              <a:rPr lang="fr-CA" sz="5000" dirty="0" smtClean="0"/>
              <a:t>:  Sont concernés la République démocratique du Congo (6), la République centrafricaine (2), l'Ouganda (1), le Soudan (5), le Kenya (3), la Libye (1) et la </a:t>
            </a:r>
            <a:r>
              <a:rPr lang="fr-CA" sz="5000" dirty="0" smtClean="0"/>
              <a:t>Côte-d'Ivoire </a:t>
            </a:r>
            <a:r>
              <a:rPr lang="fr-CA" sz="5000" dirty="0" smtClean="0"/>
              <a:t>(3).</a:t>
            </a:r>
          </a:p>
          <a:p>
            <a:pPr marL="0" indent="0" algn="just">
              <a:buNone/>
            </a:pPr>
            <a:endParaRPr lang="fr-CA" sz="5000" dirty="0" smtClean="0"/>
          </a:p>
          <a:p>
            <a:pPr marL="0" indent="0" algn="just">
              <a:buNone/>
            </a:pPr>
            <a:r>
              <a:rPr lang="fr-CA" sz="5000" b="1" dirty="0" smtClean="0"/>
              <a:t>1 CONTINENT </a:t>
            </a:r>
            <a:r>
              <a:rPr lang="fr-CA" sz="5000" dirty="0" smtClean="0"/>
              <a:t>: Les affaires en cours se limitent pour l'instant à l'Afrique. Les tribunaux pénaux internationaux pour l'ex-Yougoslavie et le Rwanda, ainsi que les tribunaux spéciaux pour le Sierra Leone, le Cambodge et le Liban dépendent des Nations</a:t>
            </a:r>
            <a:r>
              <a:rPr lang="fr-CA" sz="5000" dirty="0" smtClean="0"/>
              <a:t> Unies </a:t>
            </a:r>
            <a:r>
              <a:rPr lang="fr-CA" sz="5000" dirty="0" smtClean="0"/>
              <a:t>et non de la CPI.</a:t>
            </a:r>
          </a:p>
          <a:p>
            <a:pPr marL="0" indent="0" algn="just">
              <a:buNone/>
            </a:pPr>
            <a:endParaRPr lang="fr-CA" sz="5000" dirty="0" smtClean="0"/>
          </a:p>
          <a:p>
            <a:pPr marL="0" indent="0" algn="just">
              <a:buNone/>
            </a:pPr>
            <a:r>
              <a:rPr lang="fr-CA" sz="5000" b="1" dirty="0" smtClean="0"/>
              <a:t>2 VERDICTS  : </a:t>
            </a:r>
            <a:r>
              <a:rPr lang="fr-CA" sz="5000" dirty="0" smtClean="0"/>
              <a:t>Seules deux peines de prison, de</a:t>
            </a:r>
            <a:r>
              <a:rPr lang="fr-CA" sz="5000" dirty="0" smtClean="0"/>
              <a:t> </a:t>
            </a:r>
            <a:r>
              <a:rPr lang="fr-CA" sz="5000" dirty="0" smtClean="0"/>
              <a:t>12</a:t>
            </a:r>
            <a:r>
              <a:rPr lang="fr-CA" sz="5000" dirty="0" smtClean="0"/>
              <a:t> </a:t>
            </a:r>
            <a:r>
              <a:rPr lang="fr-CA" sz="5000" dirty="0" smtClean="0"/>
              <a:t>et</a:t>
            </a:r>
            <a:r>
              <a:rPr lang="fr-CA" sz="5000" dirty="0" smtClean="0"/>
              <a:t> 14 ans</a:t>
            </a:r>
            <a:r>
              <a:rPr lang="fr-CA" sz="5000" dirty="0" smtClean="0"/>
              <a:t>, ont été prononcées depuis 2002. Quatre autres procès sont en cours</a:t>
            </a:r>
          </a:p>
          <a:p>
            <a:pPr marL="0" indent="0">
              <a:buNone/>
            </a:pPr>
            <a:endParaRPr lang="fr-CA" sz="5000" dirty="0" smtClean="0"/>
          </a:p>
          <a:p>
            <a:pPr marL="0" indent="0">
              <a:buNone/>
            </a:pPr>
            <a:r>
              <a:rPr lang="fr-CA" dirty="0" smtClean="0"/>
              <a:t>Source :  </a:t>
            </a:r>
            <a:r>
              <a:rPr lang="fr-CA" dirty="0" smtClean="0">
                <a:hlinkClick r:id="rId3"/>
              </a:rPr>
              <a:t>lemonde.fr </a:t>
            </a:r>
            <a:endParaRPr lang="fr-CA" dirty="0" smtClean="0"/>
          </a:p>
          <a:p>
            <a:endParaRPr lang="fr-CA"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03374934"/>
      </p:ext>
    </p:extLst>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23928" y="4325633"/>
            <a:ext cx="5220072" cy="250563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2" name="Titre 1"/>
          <p:cNvSpPr>
            <a:spLocks noGrp="1"/>
          </p:cNvSpPr>
          <p:nvPr>
            <p:ph type="title"/>
          </p:nvPr>
        </p:nvSpPr>
        <p:spPr/>
        <p:txBody>
          <a:bodyPr>
            <a:normAutofit/>
          </a:bodyPr>
          <a:lstStyle/>
          <a:p>
            <a:r>
              <a:rPr lang="fr-CA" sz="3200" dirty="0" smtClean="0"/>
              <a:t>Cour</a:t>
            </a:r>
            <a:r>
              <a:rPr lang="fr-CA" sz="3200" dirty="0" smtClean="0"/>
              <a:t> pénale </a:t>
            </a:r>
            <a:r>
              <a:rPr lang="fr-CA" sz="3200" dirty="0" smtClean="0"/>
              <a:t>i</a:t>
            </a:r>
            <a:r>
              <a:rPr lang="fr-CA" sz="3200" dirty="0" smtClean="0"/>
              <a:t>nternationale </a:t>
            </a:r>
            <a:endParaRPr lang="fr-CA" sz="3200" dirty="0"/>
          </a:p>
        </p:txBody>
      </p:sp>
      <p:sp>
        <p:nvSpPr>
          <p:cNvPr id="3" name="Espace réservé du contenu 2"/>
          <p:cNvSpPr>
            <a:spLocks noGrp="1"/>
          </p:cNvSpPr>
          <p:nvPr>
            <p:ph idx="1"/>
          </p:nvPr>
        </p:nvSpPr>
        <p:spPr>
          <a:xfrm>
            <a:off x="323528" y="1124744"/>
            <a:ext cx="8640960" cy="5328592"/>
          </a:xfrm>
        </p:spPr>
        <p:txBody>
          <a:bodyPr>
            <a:normAutofit/>
          </a:bodyPr>
          <a:lstStyle/>
          <a:p>
            <a:pPr marL="0" indent="0" algn="ctr">
              <a:buNone/>
            </a:pPr>
            <a:r>
              <a:rPr lang="fr-CA" sz="2800" dirty="0" smtClean="0"/>
              <a:t>Les</a:t>
            </a:r>
            <a:r>
              <a:rPr lang="fr-CA" sz="2800" dirty="0" smtClean="0"/>
              <a:t> limites </a:t>
            </a:r>
            <a:r>
              <a:rPr lang="fr-CA" sz="2800" dirty="0" smtClean="0"/>
              <a:t>j</a:t>
            </a:r>
            <a:r>
              <a:rPr lang="fr-CA" sz="2800" dirty="0" smtClean="0"/>
              <a:t>uridiques </a:t>
            </a:r>
            <a:r>
              <a:rPr lang="fr-CA" sz="2800" dirty="0" smtClean="0"/>
              <a:t>de la CPI</a:t>
            </a:r>
          </a:p>
          <a:p>
            <a:pPr marL="0" indent="0">
              <a:buNone/>
            </a:pPr>
            <a:r>
              <a:rPr lang="fr-CA" dirty="0" smtClean="0"/>
              <a:t>Center for Security </a:t>
            </a:r>
            <a:r>
              <a:rPr lang="fr-CA" dirty="0" smtClean="0"/>
              <a:t>Studies</a:t>
            </a:r>
            <a:r>
              <a:rPr lang="fr-CA" dirty="0" smtClean="0"/>
              <a:t> de Zurich évoque les freins à l’efficacité de la CPI (2013)</a:t>
            </a:r>
            <a:r>
              <a:rPr lang="fr-CA" dirty="0" smtClean="0"/>
              <a:t> </a:t>
            </a:r>
          </a:p>
          <a:p>
            <a:r>
              <a:rPr lang="fr-CA" sz="2400" dirty="0" smtClean="0"/>
              <a:t>La</a:t>
            </a:r>
            <a:r>
              <a:rPr lang="fr-CA" sz="2400" dirty="0" smtClean="0"/>
              <a:t> complémentarité </a:t>
            </a:r>
            <a:endParaRPr lang="fr-CA" sz="2400" dirty="0" smtClean="0"/>
          </a:p>
          <a:p>
            <a:r>
              <a:rPr lang="fr-CA" sz="2400" dirty="0" smtClean="0"/>
              <a:t>Limite dans le temps</a:t>
            </a:r>
          </a:p>
          <a:p>
            <a:r>
              <a:rPr lang="fr-CA" sz="2400" dirty="0" smtClean="0"/>
              <a:t>Restrictions géographiques </a:t>
            </a:r>
          </a:p>
          <a:p>
            <a:pPr marL="0" indent="0">
              <a:buNone/>
            </a:pPr>
            <a:endParaRPr lang="fr-CA" dirty="0"/>
          </a:p>
          <a:p>
            <a:pPr marL="0" indent="0">
              <a:buNone/>
            </a:pPr>
            <a:endParaRPr lang="fr-CA" dirty="0" smtClean="0"/>
          </a:p>
          <a:p>
            <a:pPr marL="0" indent="0">
              <a:buNone/>
            </a:pPr>
            <a:r>
              <a:rPr lang="fr-CA" sz="2000" dirty="0" smtClean="0"/>
              <a:t>Source :  </a:t>
            </a:r>
            <a:r>
              <a:rPr lang="fr-CA" sz="2000" dirty="0" smtClean="0">
                <a:hlinkClick r:id="rId3"/>
              </a:rPr>
              <a:t>lemonde.fr </a:t>
            </a:r>
            <a:endParaRPr lang="fr-CA" sz="2000" dirty="0" smtClean="0"/>
          </a:p>
          <a:p>
            <a:pPr marL="0" indent="0">
              <a:buNone/>
            </a:pPr>
            <a:endParaRPr lang="fr-CA"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47687107"/>
      </p:ext>
    </p:extLst>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1000" y="228600"/>
            <a:ext cx="1260877" cy="121044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6" name="Titre 1"/>
          <p:cNvSpPr txBox="1">
            <a:spLocks/>
          </p:cNvSpPr>
          <p:nvPr/>
        </p:nvSpPr>
        <p:spPr>
          <a:xfrm>
            <a:off x="609600" y="4270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CA" sz="3200" dirty="0" smtClean="0"/>
              <a:t>       Comité </a:t>
            </a:r>
            <a:r>
              <a:rPr lang="fr-CA" sz="3200" dirty="0" smtClean="0"/>
              <a:t>des droits de l’Homme (ONU)</a:t>
            </a:r>
            <a:endParaRPr lang="fr-CA" sz="3200" dirty="0"/>
          </a:p>
        </p:txBody>
      </p:sp>
      <p:sp>
        <p:nvSpPr>
          <p:cNvPr id="7" name="ZoneTexte 6"/>
          <p:cNvSpPr txBox="1"/>
          <p:nvPr/>
        </p:nvSpPr>
        <p:spPr>
          <a:xfrm>
            <a:off x="609600" y="1412777"/>
            <a:ext cx="7994848" cy="5478424"/>
          </a:xfrm>
          <a:prstGeom prst="rect">
            <a:avLst/>
          </a:prstGeom>
          <a:noFill/>
        </p:spPr>
        <p:txBody>
          <a:bodyPr wrap="square" rtlCol="0">
            <a:spAutoFit/>
          </a:bodyPr>
          <a:lstStyle/>
          <a:p>
            <a:pPr marL="285750" indent="-285750" algn="just">
              <a:buFont typeface="Arial" panose="020B0604020202020204" pitchFamily="34" charset="0"/>
              <a:buChar char="•"/>
            </a:pPr>
            <a:r>
              <a:rPr lang="fr-CA" dirty="0"/>
              <a:t>Groupe d’experts indépendants qui</a:t>
            </a:r>
            <a:r>
              <a:rPr lang="fr-CA" dirty="0" smtClean="0"/>
              <a:t> agit comme organe de contr</a:t>
            </a:r>
            <a:r>
              <a:rPr lang="fr-CA" dirty="0" smtClean="0"/>
              <a:t>ôle </a:t>
            </a:r>
            <a:r>
              <a:rPr lang="fr-CA" dirty="0" smtClean="0"/>
              <a:t>du </a:t>
            </a:r>
            <a:r>
              <a:rPr lang="fr-CA" i="1" dirty="0"/>
              <a:t>Pacte</a:t>
            </a:r>
            <a:r>
              <a:rPr lang="fr-CA" i="1" dirty="0" smtClean="0"/>
              <a:t> international relatif </a:t>
            </a:r>
            <a:r>
              <a:rPr lang="fr-CA" i="1" dirty="0"/>
              <a:t>aux droits civils et politiques </a:t>
            </a:r>
            <a:r>
              <a:rPr lang="fr-CA" dirty="0"/>
              <a:t>par les États parties</a:t>
            </a:r>
            <a:r>
              <a:rPr lang="fr-CA" sz="2000" dirty="0" smtClean="0"/>
              <a:t>.</a:t>
            </a:r>
          </a:p>
          <a:p>
            <a:pPr marL="285750" indent="-285750" algn="just">
              <a:buFont typeface="Arial" panose="020B0604020202020204" pitchFamily="34" charset="0"/>
              <a:buChar char="•"/>
            </a:pPr>
            <a:endParaRPr lang="fr-CA" sz="2000" dirty="0" smtClean="0"/>
          </a:p>
          <a:p>
            <a:pPr marL="285750" indent="-285750" algn="just">
              <a:buFont typeface="Arial" panose="020B0604020202020204" pitchFamily="34" charset="0"/>
              <a:buChar char="•"/>
            </a:pPr>
            <a:r>
              <a:rPr lang="fr-CA" dirty="0" smtClean="0"/>
              <a:t>Peut intervenir auprès de tous les États</a:t>
            </a:r>
            <a:r>
              <a:rPr lang="fr-CA" dirty="0" smtClean="0"/>
              <a:t> parties au </a:t>
            </a:r>
            <a:r>
              <a:rPr lang="fr-CA" i="1" dirty="0" smtClean="0"/>
              <a:t>Pacte </a:t>
            </a:r>
            <a:r>
              <a:rPr lang="fr-CA" i="1" dirty="0" smtClean="0"/>
              <a:t>international relatif aux droits civils et </a:t>
            </a:r>
            <a:r>
              <a:rPr lang="fr-CA" i="1" dirty="0" smtClean="0"/>
              <a:t>politiques </a:t>
            </a:r>
            <a:r>
              <a:rPr lang="fr-CA" dirty="0" smtClean="0"/>
              <a:t>:</a:t>
            </a:r>
          </a:p>
          <a:p>
            <a:pPr marL="285750" indent="-285750" algn="just">
              <a:buFont typeface="Arial" panose="020B0604020202020204" pitchFamily="34" charset="0"/>
              <a:buChar char="•"/>
            </a:pPr>
            <a:endParaRPr lang="fr-CA" dirty="0" smtClean="0"/>
          </a:p>
          <a:p>
            <a:pPr marL="742950" lvl="1" indent="-285750" algn="just">
              <a:buFont typeface="Arial" panose="020B0604020202020204" pitchFamily="34" charset="0"/>
              <a:buChar char="•"/>
            </a:pPr>
            <a:r>
              <a:rPr lang="fr-CA" dirty="0" smtClean="0"/>
              <a:t>qui </a:t>
            </a:r>
            <a:r>
              <a:rPr lang="fr-CA" dirty="0" smtClean="0"/>
              <a:t>ont fait la déclaration prévue à </a:t>
            </a:r>
            <a:r>
              <a:rPr lang="fr-CA" dirty="0" smtClean="0"/>
              <a:t>l’article </a:t>
            </a:r>
            <a:r>
              <a:rPr lang="fr-CA" dirty="0" smtClean="0"/>
              <a:t>41 (Tout État partie au présent Pacte peut, en vertu du présent article, déclarer à tout moment qu'il reconnaît la compétence du Comité pour recevoir et examiner des communications dans lesquelles un État partie prétend qu'un autre État partie ne s'acquitte pas de ses obligations au titre du présent Pacte </a:t>
            </a:r>
            <a:r>
              <a:rPr lang="fr-CA" dirty="0" smtClean="0"/>
              <a:t>)</a:t>
            </a:r>
          </a:p>
          <a:p>
            <a:pPr marL="742950" lvl="1" indent="-285750" algn="just"/>
            <a:r>
              <a:rPr lang="fr-CA" dirty="0" smtClean="0"/>
              <a:t> </a:t>
            </a:r>
          </a:p>
          <a:p>
            <a:pPr marL="742950" lvl="1" indent="-285750" algn="just">
              <a:buFont typeface="Arial" panose="020B0604020202020204" pitchFamily="34" charset="0"/>
              <a:buChar char="•"/>
            </a:pPr>
            <a:r>
              <a:rPr lang="fr-CA" dirty="0" smtClean="0"/>
              <a:t>Qui sont parties Protocole </a:t>
            </a:r>
            <a:r>
              <a:rPr lang="fr-CA" dirty="0" smtClean="0"/>
              <a:t>Facultatif permettant au Comité de recevoir et d’examiner des communications émanant de particuliers qui estiment être victimes d’une violation du Pacte</a:t>
            </a:r>
          </a:p>
          <a:p>
            <a:pPr marL="285750" indent="-285750">
              <a:buFont typeface="Arial" panose="020B0604020202020204" pitchFamily="34" charset="0"/>
              <a:buChar char="•"/>
            </a:pPr>
            <a:endParaRPr lang="fr-CA" sz="2000" dirty="0" smtClean="0"/>
          </a:p>
          <a:p>
            <a:pPr marL="285750" indent="-285750">
              <a:buFont typeface="Arial" panose="020B0604020202020204" pitchFamily="34" charset="0"/>
              <a:buChar char="•"/>
            </a:pPr>
            <a:endParaRPr lang="fr-CA"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59522481"/>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normAutofit/>
          </a:bodyPr>
          <a:lstStyle/>
          <a:p>
            <a:r>
              <a:rPr lang="fr-CA" sz="3600" dirty="0" smtClean="0"/>
              <a:t>Comité des droits de l’homme</a:t>
            </a:r>
            <a:endParaRPr lang="fr-CA" sz="3600" dirty="0"/>
          </a:p>
        </p:txBody>
      </p:sp>
      <p:sp>
        <p:nvSpPr>
          <p:cNvPr id="3" name="Espace réservé du contenu 2"/>
          <p:cNvSpPr>
            <a:spLocks noGrp="1"/>
          </p:cNvSpPr>
          <p:nvPr>
            <p:ph idx="1"/>
          </p:nvPr>
        </p:nvSpPr>
        <p:spPr>
          <a:xfrm>
            <a:off x="609600" y="838200"/>
            <a:ext cx="8354888" cy="5334000"/>
          </a:xfrm>
        </p:spPr>
        <p:txBody>
          <a:bodyPr>
            <a:normAutofit fontScale="55000" lnSpcReduction="20000"/>
          </a:bodyPr>
          <a:lstStyle/>
          <a:p>
            <a:pPr algn="ctr">
              <a:buNone/>
            </a:pPr>
            <a:r>
              <a:rPr lang="fr-CA" dirty="0" smtClean="0"/>
              <a:t>Jurisprudence concernant la peine de </a:t>
            </a:r>
            <a:r>
              <a:rPr lang="fr-CA" dirty="0" smtClean="0"/>
              <a:t>mort</a:t>
            </a:r>
          </a:p>
          <a:p>
            <a:pPr algn="ctr">
              <a:buNone/>
            </a:pPr>
            <a:r>
              <a:rPr lang="fr-CA" dirty="0" smtClean="0"/>
              <a:t> </a:t>
            </a:r>
            <a:endParaRPr lang="fr-CA" dirty="0" smtClean="0"/>
          </a:p>
          <a:p>
            <a:pPr lvl="1" algn="just"/>
            <a:r>
              <a:rPr lang="fr-CA" dirty="0" smtClean="0"/>
              <a:t>Si le Comité a adopté un point de vue strict concernant le châtiment corporel (Article 7) , son point de vue sur la peine de mort l’est beaucoup moins (Article 6) . </a:t>
            </a:r>
          </a:p>
          <a:p>
            <a:pPr lvl="1" algn="just"/>
            <a:endParaRPr lang="fr-CA" dirty="0" smtClean="0"/>
          </a:p>
          <a:p>
            <a:pPr marL="457200" lvl="1" indent="0" algn="just">
              <a:buNone/>
            </a:pPr>
            <a:r>
              <a:rPr lang="fr-CA" b="1" dirty="0" smtClean="0">
                <a:solidFill>
                  <a:srgbClr val="FF0000"/>
                </a:solidFill>
              </a:rPr>
              <a:t>Méthode </a:t>
            </a:r>
            <a:r>
              <a:rPr lang="fr-CA" b="1" dirty="0" smtClean="0">
                <a:solidFill>
                  <a:srgbClr val="FF0000"/>
                </a:solidFill>
              </a:rPr>
              <a:t>d’exécution : </a:t>
            </a:r>
            <a:endParaRPr lang="fr-CA" b="1" dirty="0" smtClean="0">
              <a:solidFill>
                <a:srgbClr val="FF0000"/>
              </a:solidFill>
            </a:endParaRPr>
          </a:p>
          <a:p>
            <a:pPr lvl="1" algn="just">
              <a:buFont typeface="Wingdings" panose="05000000000000000000" pitchFamily="2" charset="2"/>
              <a:buChar char="§"/>
            </a:pPr>
            <a:r>
              <a:rPr lang="fr-CA" b="1" i="1" dirty="0" smtClean="0"/>
              <a:t>Kindler</a:t>
            </a:r>
            <a:r>
              <a:rPr lang="fr-CA" b="1" dirty="0" smtClean="0"/>
              <a:t> </a:t>
            </a:r>
            <a:r>
              <a:rPr lang="fr-CA" b="1" dirty="0" smtClean="0"/>
              <a:t>c. </a:t>
            </a:r>
            <a:r>
              <a:rPr lang="fr-CA" b="1" i="1" dirty="0" smtClean="0"/>
              <a:t>Canada</a:t>
            </a:r>
            <a:r>
              <a:rPr lang="fr-CA" b="1" dirty="0" smtClean="0"/>
              <a:t> (470/1991)</a:t>
            </a:r>
            <a:r>
              <a:rPr lang="fr-CA" b="1" dirty="0" smtClean="0"/>
              <a:t> :</a:t>
            </a:r>
            <a:r>
              <a:rPr lang="fr-CA" dirty="0" smtClean="0"/>
              <a:t> </a:t>
            </a:r>
            <a:r>
              <a:rPr lang="fr-CA" dirty="0" smtClean="0"/>
              <a:t>L'extradition vers les</a:t>
            </a:r>
            <a:r>
              <a:rPr lang="fr-CA" dirty="0" smtClean="0"/>
              <a:t> États</a:t>
            </a:r>
            <a:r>
              <a:rPr lang="fr-CA" dirty="0" smtClean="0"/>
              <a:t>-</a:t>
            </a:r>
            <a:r>
              <a:rPr lang="fr-CA" dirty="0" smtClean="0"/>
              <a:t>Unis d’Amérique </a:t>
            </a:r>
            <a:r>
              <a:rPr lang="fr-CA" dirty="0" smtClean="0"/>
              <a:t>sous risque de la peine de mort</a:t>
            </a:r>
            <a:r>
              <a:rPr lang="fr-CA" dirty="0" smtClean="0"/>
              <a:t> </a:t>
            </a:r>
          </a:p>
          <a:p>
            <a:pPr lvl="1" algn="just">
              <a:buFont typeface="Wingdings" panose="05000000000000000000" pitchFamily="2" charset="2"/>
              <a:buChar char="§"/>
            </a:pPr>
            <a:r>
              <a:rPr lang="fr-CA" b="1" i="1" dirty="0" smtClean="0"/>
              <a:t>Ng</a:t>
            </a:r>
            <a:r>
              <a:rPr lang="fr-CA" b="1" i="1" dirty="0" smtClean="0"/>
              <a:t> </a:t>
            </a:r>
            <a:r>
              <a:rPr lang="fr-CA" b="1" dirty="0" smtClean="0"/>
              <a:t>c. </a:t>
            </a:r>
            <a:r>
              <a:rPr lang="fr-CA" b="1" i="1" dirty="0" smtClean="0"/>
              <a:t>Canada</a:t>
            </a:r>
            <a:r>
              <a:rPr lang="fr-CA" b="1" dirty="0" smtClean="0"/>
              <a:t> (469</a:t>
            </a:r>
            <a:r>
              <a:rPr lang="fr-CA" b="1" dirty="0" smtClean="0"/>
              <a:t>/1991</a:t>
            </a:r>
            <a:r>
              <a:rPr lang="fr-CA" b="1" dirty="0" smtClean="0"/>
              <a:t>)  </a:t>
            </a:r>
            <a:r>
              <a:rPr lang="fr-CA" dirty="0" smtClean="0"/>
              <a:t>- Exécution par chambre à gaz ne constituait pas le moyen « causant le moins de souffrances possible, physiques ou </a:t>
            </a:r>
            <a:r>
              <a:rPr lang="fr-CA" dirty="0" smtClean="0"/>
              <a:t>mentales ;» </a:t>
            </a:r>
            <a:endParaRPr lang="fr-CA" dirty="0" smtClean="0"/>
          </a:p>
          <a:p>
            <a:pPr lvl="1" algn="just">
              <a:buFont typeface="Wingdings" panose="05000000000000000000" pitchFamily="2" charset="2"/>
              <a:buChar char="§"/>
            </a:pPr>
            <a:r>
              <a:rPr lang="fr-CA" b="1" i="1" dirty="0" smtClean="0"/>
              <a:t>Cox</a:t>
            </a:r>
            <a:r>
              <a:rPr lang="fr-CA" b="1" dirty="0" smtClean="0"/>
              <a:t> c. </a:t>
            </a:r>
            <a:r>
              <a:rPr lang="fr-CA" b="1" i="1" dirty="0" smtClean="0"/>
              <a:t>Canada</a:t>
            </a:r>
            <a:r>
              <a:rPr lang="fr-CA" b="1" dirty="0" smtClean="0"/>
              <a:t> (539</a:t>
            </a:r>
            <a:r>
              <a:rPr lang="fr-CA" b="1" dirty="0" smtClean="0"/>
              <a:t>/1993) : </a:t>
            </a:r>
            <a:r>
              <a:rPr lang="fr-CA" dirty="0" smtClean="0"/>
              <a:t>Pas de violation du Pacte mais déplore que l’exécution soit devant </a:t>
            </a:r>
            <a:r>
              <a:rPr lang="fr-CA" dirty="0" smtClean="0"/>
              <a:t>public. </a:t>
            </a:r>
            <a:endParaRPr lang="fr-CA" dirty="0" smtClean="0"/>
          </a:p>
          <a:p>
            <a:pPr marL="457200" lvl="1" indent="0" algn="just">
              <a:buNone/>
            </a:pPr>
            <a:endParaRPr lang="fr-CA" dirty="0" smtClean="0"/>
          </a:p>
          <a:p>
            <a:pPr marL="457200" lvl="1" indent="0" algn="just">
              <a:buNone/>
            </a:pPr>
            <a:r>
              <a:rPr lang="fr-CA" b="1" dirty="0" smtClean="0">
                <a:solidFill>
                  <a:srgbClr val="FF0000"/>
                </a:solidFill>
              </a:rPr>
              <a:t>Syndrome du quartier de la </a:t>
            </a:r>
            <a:r>
              <a:rPr lang="fr-CA" b="1" dirty="0" smtClean="0">
                <a:solidFill>
                  <a:srgbClr val="FF0000"/>
                </a:solidFill>
              </a:rPr>
              <a:t>mort : </a:t>
            </a:r>
          </a:p>
          <a:p>
            <a:pPr lvl="1" algn="just">
              <a:buFont typeface="Wingdings" panose="05000000000000000000" pitchFamily="2" charset="2"/>
              <a:buChar char="§"/>
            </a:pPr>
            <a:r>
              <a:rPr lang="fr-CA" b="1" i="1" dirty="0" smtClean="0"/>
              <a:t>Johnso</a:t>
            </a:r>
            <a:r>
              <a:rPr lang="fr-CA" b="1" dirty="0" smtClean="0"/>
              <a:t>n </a:t>
            </a:r>
            <a:r>
              <a:rPr lang="fr-CA" b="1" dirty="0"/>
              <a:t>c. </a:t>
            </a:r>
            <a:r>
              <a:rPr lang="fr-CA" b="1" i="1" dirty="0"/>
              <a:t>Jamaïque</a:t>
            </a:r>
            <a:r>
              <a:rPr lang="fr-CA" b="1" dirty="0"/>
              <a:t> (588</a:t>
            </a:r>
            <a:r>
              <a:rPr lang="fr-CA" b="1" dirty="0" smtClean="0"/>
              <a:t>/1994</a:t>
            </a:r>
            <a:r>
              <a:rPr lang="fr-CA" b="1" dirty="0" smtClean="0"/>
              <a:t>) </a:t>
            </a:r>
            <a:r>
              <a:rPr lang="fr-CA" dirty="0" smtClean="0"/>
              <a:t>– Comité nie l’impact de l’attente des condamnés. </a:t>
            </a:r>
          </a:p>
          <a:p>
            <a:pPr lvl="1" algn="just">
              <a:buFont typeface="Wingdings" panose="05000000000000000000" pitchFamily="2" charset="2"/>
              <a:buChar char="§"/>
            </a:pPr>
            <a:r>
              <a:rPr lang="fr-CA" b="1" i="1" dirty="0"/>
              <a:t>Clive Johnson </a:t>
            </a:r>
            <a:r>
              <a:rPr lang="fr-CA" b="1" dirty="0"/>
              <a:t>c</a:t>
            </a:r>
            <a:r>
              <a:rPr lang="fr-CA" b="1" i="1" dirty="0"/>
              <a:t>. Jamaïque </a:t>
            </a:r>
            <a:r>
              <a:rPr lang="fr-CA" b="1" dirty="0"/>
              <a:t>(</a:t>
            </a:r>
            <a:r>
              <a:rPr lang="fr-CA" b="1" dirty="0" smtClean="0"/>
              <a:t>59219/</a:t>
            </a:r>
            <a:r>
              <a:rPr lang="fr-CA" b="1" dirty="0"/>
              <a:t>94</a:t>
            </a:r>
            <a:r>
              <a:rPr lang="fr-CA" b="1" dirty="0" smtClean="0"/>
              <a:t>) </a:t>
            </a:r>
            <a:r>
              <a:rPr lang="fr-CA" dirty="0" smtClean="0"/>
              <a:t>– mineur détenu dans les quartiers de la mort ( violation de l’Article 6(5))</a:t>
            </a:r>
          </a:p>
          <a:p>
            <a:pPr lvl="1" algn="just">
              <a:buFont typeface="Wingdings" panose="05000000000000000000" pitchFamily="2" charset="2"/>
              <a:buChar char="§"/>
            </a:pPr>
            <a:r>
              <a:rPr lang="fr-CA" b="1" i="1" dirty="0"/>
              <a:t>Pennant</a:t>
            </a:r>
            <a:r>
              <a:rPr lang="fr-CA" b="1" dirty="0"/>
              <a:t> c. </a:t>
            </a:r>
            <a:r>
              <a:rPr lang="fr-CA" b="1" i="1" dirty="0"/>
              <a:t>Jamaïque</a:t>
            </a:r>
            <a:r>
              <a:rPr lang="fr-CA" b="1" dirty="0"/>
              <a:t> (647</a:t>
            </a:r>
            <a:r>
              <a:rPr lang="fr-CA" b="1" dirty="0" smtClean="0"/>
              <a:t>/1995</a:t>
            </a:r>
            <a:r>
              <a:rPr lang="fr-CA" b="1" dirty="0" smtClean="0"/>
              <a:t>) – </a:t>
            </a:r>
            <a:r>
              <a:rPr lang="fr-CA" dirty="0" smtClean="0"/>
              <a:t>Détention prolongée dans la cellule imminente</a:t>
            </a:r>
            <a:endParaRPr lang="fr-CA" b="1" dirty="0" smtClean="0"/>
          </a:p>
          <a:p>
            <a:pPr lvl="1" algn="just">
              <a:buFont typeface="Wingdings" panose="05000000000000000000" pitchFamily="2" charset="2"/>
              <a:buChar char="§"/>
            </a:pPr>
            <a:r>
              <a:rPr lang="fr-CA" b="1" i="1" dirty="0"/>
              <a:t>Persaud</a:t>
            </a:r>
            <a:r>
              <a:rPr lang="fr-CA" b="1" i="1" dirty="0"/>
              <a:t> et </a:t>
            </a:r>
            <a:r>
              <a:rPr lang="fr-CA" b="1" i="1" dirty="0"/>
              <a:t>Rampersaud</a:t>
            </a:r>
            <a:r>
              <a:rPr lang="fr-CA" b="1" i="1" dirty="0"/>
              <a:t> </a:t>
            </a:r>
            <a:r>
              <a:rPr lang="fr-CA" b="1" dirty="0"/>
              <a:t>c. </a:t>
            </a:r>
            <a:r>
              <a:rPr lang="fr-CA" b="1" i="1" dirty="0"/>
              <a:t>Guyana </a:t>
            </a:r>
            <a:r>
              <a:rPr lang="fr-CA" b="1" dirty="0"/>
              <a:t>(812</a:t>
            </a:r>
            <a:r>
              <a:rPr lang="fr-CA" b="1" dirty="0" smtClean="0"/>
              <a:t>/1998</a:t>
            </a:r>
            <a:r>
              <a:rPr lang="fr-CA" b="1" dirty="0" smtClean="0"/>
              <a:t>) – </a:t>
            </a:r>
            <a:r>
              <a:rPr lang="fr-CA" dirty="0" smtClean="0"/>
              <a:t>Imposition obligatoire de la peine de mort et séjour prolongé dans les quartiers de la mort – REMISE EN CAUSE DU PRÉCÉDENT JOHNSON </a:t>
            </a:r>
            <a:endParaRPr lang="fr-CA" b="1" dirty="0"/>
          </a:p>
          <a:p>
            <a:pPr lvl="1" algn="just">
              <a:buFont typeface="Wingdings" panose="05000000000000000000" pitchFamily="2" charset="2"/>
              <a:buChar char="§"/>
            </a:pPr>
            <a:r>
              <a:rPr lang="fr-CA" b="1" i="1" dirty="0" smtClean="0"/>
              <a:t>Chisang</a:t>
            </a:r>
            <a:r>
              <a:rPr lang="fr-CA" b="1" dirty="0" smtClean="0"/>
              <a:t>a</a:t>
            </a:r>
            <a:r>
              <a:rPr lang="fr-CA" b="1" dirty="0" smtClean="0"/>
              <a:t> </a:t>
            </a:r>
            <a:r>
              <a:rPr lang="fr-CA" b="1" dirty="0"/>
              <a:t>c. </a:t>
            </a:r>
            <a:r>
              <a:rPr lang="fr-CA" b="1" i="1" dirty="0"/>
              <a:t>Zambie</a:t>
            </a:r>
            <a:r>
              <a:rPr lang="fr-CA" b="1" dirty="0"/>
              <a:t> (</a:t>
            </a:r>
            <a:r>
              <a:rPr lang="fr-CA" b="1" dirty="0" smtClean="0"/>
              <a:t>1132/2002</a:t>
            </a:r>
            <a:r>
              <a:rPr lang="fr-CA" b="1" dirty="0" smtClean="0"/>
              <a:t>) – </a:t>
            </a:r>
            <a:r>
              <a:rPr lang="fr-CA" dirty="0" smtClean="0"/>
              <a:t>Retiré des couloirs de la mort et retourné deux ans plus </a:t>
            </a:r>
            <a:r>
              <a:rPr lang="fr-CA" dirty="0" smtClean="0"/>
              <a:t>tard</a:t>
            </a:r>
          </a:p>
          <a:p>
            <a:pPr marL="457200" lvl="1" indent="0">
              <a:buNone/>
            </a:pPr>
            <a:endParaRPr lang="fr-CA"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4981563"/>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Comité des droits de l’homme </a:t>
            </a:r>
            <a:endParaRPr lang="fr-CA" dirty="0"/>
          </a:p>
        </p:txBody>
      </p:sp>
      <p:sp>
        <p:nvSpPr>
          <p:cNvPr id="3" name="Espace réservé du contenu 2"/>
          <p:cNvSpPr>
            <a:spLocks noGrp="1"/>
          </p:cNvSpPr>
          <p:nvPr>
            <p:ph idx="1"/>
          </p:nvPr>
        </p:nvSpPr>
        <p:spPr>
          <a:xfrm>
            <a:off x="323528" y="1268760"/>
            <a:ext cx="8568952" cy="5112568"/>
          </a:xfrm>
        </p:spPr>
        <p:txBody>
          <a:bodyPr>
            <a:normAutofit/>
          </a:bodyPr>
          <a:lstStyle/>
          <a:p>
            <a:pPr marL="0" indent="0" algn="just">
              <a:buNone/>
            </a:pPr>
            <a:r>
              <a:rPr lang="fr-CA" sz="2000" dirty="0" smtClean="0">
                <a:solidFill>
                  <a:srgbClr val="FF0000"/>
                </a:solidFill>
              </a:rPr>
              <a:t>Extraditions </a:t>
            </a:r>
          </a:p>
          <a:p>
            <a:pPr algn="just">
              <a:buFont typeface="Wingdings" panose="05000000000000000000" pitchFamily="2" charset="2"/>
              <a:buChar char="§"/>
            </a:pPr>
            <a:r>
              <a:rPr lang="fr-CA" sz="2000" dirty="0" smtClean="0"/>
              <a:t>Plusieurs cas canadiens </a:t>
            </a:r>
          </a:p>
          <a:p>
            <a:pPr lvl="1" algn="just">
              <a:buFont typeface="Wingdings" panose="05000000000000000000" pitchFamily="2" charset="2"/>
              <a:buChar char="§"/>
            </a:pPr>
            <a:r>
              <a:rPr lang="fr-CA" sz="2000" dirty="0"/>
              <a:t>« allégations selon lesquelles le Canada pourrait avoir coopéré avec des </a:t>
            </a:r>
            <a:r>
              <a:rPr lang="fr-CA" sz="2000" dirty="0" smtClean="0"/>
              <a:t>organismes connus </a:t>
            </a:r>
            <a:r>
              <a:rPr lang="fr-CA" sz="2000" dirty="0"/>
              <a:t>pour recourir à la torture en vue d’obtenir des </a:t>
            </a:r>
            <a:r>
              <a:rPr lang="fr-CA" sz="2000" dirty="0" smtClean="0"/>
              <a:t>renseignements d’individus </a:t>
            </a:r>
            <a:r>
              <a:rPr lang="fr-CA" sz="2000" dirty="0"/>
              <a:t>détenus à </a:t>
            </a:r>
            <a:r>
              <a:rPr lang="fr-CA" sz="2000" dirty="0" smtClean="0"/>
              <a:t>l’étranger »</a:t>
            </a:r>
            <a:r>
              <a:rPr lang="fr-CA" sz="2000" dirty="0" smtClean="0"/>
              <a:t>. Par </a:t>
            </a:r>
            <a:r>
              <a:rPr lang="fr-CA" sz="2000" dirty="0"/>
              <a:t>conséquent, « l’extradition » n’est </a:t>
            </a:r>
            <a:r>
              <a:rPr lang="fr-CA" sz="2000" dirty="0" smtClean="0"/>
              <a:t>pas admissible </a:t>
            </a:r>
            <a:r>
              <a:rPr lang="fr-CA" sz="2000" dirty="0"/>
              <a:t>en vertu de l’article 7 du </a:t>
            </a:r>
            <a:r>
              <a:rPr lang="fr-CA" sz="2000" dirty="0" smtClean="0"/>
              <a:t>Pacte. </a:t>
            </a:r>
          </a:p>
          <a:p>
            <a:pPr lvl="1" algn="just">
              <a:buFont typeface="Wingdings" panose="05000000000000000000" pitchFamily="2" charset="2"/>
              <a:buChar char="§"/>
            </a:pPr>
            <a:r>
              <a:rPr lang="fr-CA" sz="2000" dirty="0" smtClean="0"/>
              <a:t>L’extradition est une violation de </a:t>
            </a:r>
            <a:r>
              <a:rPr lang="fr-CA" sz="2000" dirty="0" smtClean="0"/>
              <a:t>l’article </a:t>
            </a:r>
            <a:r>
              <a:rPr lang="fr-CA" sz="2000" dirty="0" smtClean="0"/>
              <a:t>6 </a:t>
            </a:r>
          </a:p>
          <a:p>
            <a:pPr lvl="1" algn="just">
              <a:buFont typeface="Wingdings" panose="05000000000000000000" pitchFamily="2" charset="2"/>
              <a:buChar char="§"/>
            </a:pPr>
            <a:r>
              <a:rPr lang="fr-CA" sz="2000" dirty="0"/>
              <a:t>  les </a:t>
            </a:r>
            <a:r>
              <a:rPr lang="fr-CA" sz="2000" dirty="0" smtClean="0"/>
              <a:t>États-Unis n’ont </a:t>
            </a:r>
            <a:r>
              <a:rPr lang="fr-CA" sz="2000" dirty="0"/>
              <a:t>pas aboli la peine de mort, et à ce titre, peuvent « bénéficier» de </a:t>
            </a:r>
            <a:r>
              <a:rPr lang="fr-CA" sz="2000" dirty="0" smtClean="0"/>
              <a:t>l’article </a:t>
            </a:r>
            <a:r>
              <a:rPr lang="fr-CA" sz="2000" dirty="0" smtClean="0"/>
              <a:t>6 </a:t>
            </a:r>
            <a:r>
              <a:rPr lang="fr-CA" sz="2000" dirty="0" smtClean="0"/>
              <a:t>§ 2</a:t>
            </a:r>
            <a:r>
              <a:rPr lang="fr-CA" sz="2000" dirty="0" smtClean="0"/>
              <a:t>. </a:t>
            </a:r>
            <a:r>
              <a:rPr lang="fr-CA" sz="2000" dirty="0"/>
              <a:t>En revanche, le Canada a aboli la peine de mort et ne peut donc </a:t>
            </a:r>
            <a:r>
              <a:rPr lang="fr-CA" sz="2000" dirty="0" smtClean="0"/>
              <a:t>pas bénéficier </a:t>
            </a:r>
            <a:r>
              <a:rPr lang="fr-CA" sz="2000" dirty="0"/>
              <a:t>de l’exception concernant la peine de mort prévue par l’article </a:t>
            </a:r>
            <a:r>
              <a:rPr lang="fr-CA" sz="2000" dirty="0" smtClean="0"/>
              <a:t>6 </a:t>
            </a:r>
            <a:r>
              <a:rPr lang="fr-CA" sz="2000" dirty="0" smtClean="0"/>
              <a:t>§ 2.</a:t>
            </a:r>
            <a:endParaRPr lang="fr-CA" sz="2000" dirty="0" smtClean="0"/>
          </a:p>
          <a:p>
            <a:pPr lvl="1" algn="just">
              <a:buFont typeface="Wingdings" panose="05000000000000000000" pitchFamily="2" charset="2"/>
              <a:buChar char="§"/>
            </a:pPr>
            <a:r>
              <a:rPr lang="fr-CA" sz="2000" b="1" i="1" dirty="0"/>
              <a:t>Judge</a:t>
            </a:r>
            <a:r>
              <a:rPr lang="fr-CA" sz="2000" b="1" dirty="0"/>
              <a:t> c. </a:t>
            </a:r>
            <a:r>
              <a:rPr lang="fr-CA" sz="2000" b="1" i="1" dirty="0"/>
              <a:t>Canada</a:t>
            </a:r>
            <a:r>
              <a:rPr lang="fr-CA" sz="2000" b="1" dirty="0"/>
              <a:t> (829</a:t>
            </a:r>
            <a:r>
              <a:rPr lang="fr-CA" sz="2000" b="1" dirty="0" smtClean="0"/>
              <a:t>/1998</a:t>
            </a:r>
            <a:r>
              <a:rPr lang="fr-CA" sz="2000" b="1" dirty="0"/>
              <a:t>)</a:t>
            </a:r>
          </a:p>
          <a:p>
            <a:pPr lvl="1" algn="just">
              <a:buFont typeface="Wingdings" panose="05000000000000000000" pitchFamily="2" charset="2"/>
              <a:buChar char="§"/>
            </a:pPr>
            <a:r>
              <a:rPr lang="fr-CA" sz="2000" b="1" i="1" dirty="0" smtClean="0"/>
              <a:t>Ahani</a:t>
            </a:r>
            <a:r>
              <a:rPr lang="fr-CA" sz="2000" b="1" dirty="0" smtClean="0"/>
              <a:t> </a:t>
            </a:r>
            <a:r>
              <a:rPr lang="fr-CA" sz="2000" b="1" dirty="0"/>
              <a:t>c. </a:t>
            </a:r>
            <a:r>
              <a:rPr lang="fr-CA" sz="2000" b="1" i="1" dirty="0"/>
              <a:t>Canada</a:t>
            </a:r>
            <a:r>
              <a:rPr lang="fr-CA" sz="2000" b="1" dirty="0"/>
              <a:t> (1051</a:t>
            </a:r>
            <a:r>
              <a:rPr lang="fr-CA" sz="2000" b="1" dirty="0" smtClean="0"/>
              <a:t>/2002</a:t>
            </a:r>
            <a:r>
              <a:rPr lang="fr-CA" sz="2000" b="1" dirty="0" smtClean="0"/>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487086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1704</TotalTime>
  <Words>3474</Words>
  <Application>Microsoft Office PowerPoint</Application>
  <PresentationFormat>Présentation à l'écran (4:3)</PresentationFormat>
  <Paragraphs>236</Paragraphs>
  <Slides>33</Slides>
  <Notes>0</Notes>
  <HiddenSlides>0</HiddenSlides>
  <MMClips>0</MMClips>
  <ScaleCrop>false</ScaleCrop>
  <HeadingPairs>
    <vt:vector size="4" baseType="variant">
      <vt:variant>
        <vt:lpstr>Modèle de conception</vt:lpstr>
      </vt:variant>
      <vt:variant>
        <vt:i4>1</vt:i4>
      </vt:variant>
      <vt:variant>
        <vt:lpstr>Titres des diapositives</vt:lpstr>
      </vt:variant>
      <vt:variant>
        <vt:i4>33</vt:i4>
      </vt:variant>
    </vt:vector>
  </HeadingPairs>
  <TitlesOfParts>
    <vt:vector size="34" baseType="lpstr">
      <vt:lpstr>Thème Office</vt:lpstr>
      <vt:lpstr>LA PEINE DE MORT :  Réaffirmer une illusion de justice ?</vt:lpstr>
      <vt:lpstr>JURISPRUDENCE INTERNATIONALE</vt:lpstr>
      <vt:lpstr>La Cour internationale de Justice</vt:lpstr>
      <vt:lpstr>Cour Pénale Internationale </vt:lpstr>
      <vt:lpstr>Cour Pénale Internationale</vt:lpstr>
      <vt:lpstr>Cour pénale internationale </vt:lpstr>
      <vt:lpstr>Diapositive 7</vt:lpstr>
      <vt:lpstr>Comité des droits de l’homme</vt:lpstr>
      <vt:lpstr>Comité des droits de l’homme </vt:lpstr>
      <vt:lpstr>Diapositive 10</vt:lpstr>
      <vt:lpstr>Diapositive 11</vt:lpstr>
      <vt:lpstr>Diapositive 12</vt:lpstr>
      <vt:lpstr>       Cour interaméricaine des droits de l’homme </vt:lpstr>
      <vt:lpstr> Cour Interaméricaine des droits de l’homme </vt:lpstr>
      <vt:lpstr>Cour Interaméricaine des droits de l’homme </vt:lpstr>
      <vt:lpstr>LES CAS NATIONAUX </vt:lpstr>
      <vt:lpstr>LES CAS NATIONAUX </vt:lpstr>
      <vt:lpstr>Questionnement philosophique : quand on peut tuer le tyran…</vt:lpstr>
      <vt:lpstr>Convention européenne des droits de l’Homme</vt:lpstr>
      <vt:lpstr>Les acteurs non-étatiques abolitionnistes</vt:lpstr>
      <vt:lpstr>Diapositive 21</vt:lpstr>
      <vt:lpstr>Diapositive 22</vt:lpstr>
      <vt:lpstr>Action des chrétiens pour l’abolition de la torture (ACAT)</vt:lpstr>
      <vt:lpstr>Diapositive 24</vt:lpstr>
      <vt:lpstr>Diapositive 25</vt:lpstr>
      <vt:lpstr>Diapositive 26</vt:lpstr>
      <vt:lpstr>Diapositive 27</vt:lpstr>
      <vt:lpstr>Diapositive 28</vt:lpstr>
      <vt:lpstr>Diapositive 29</vt:lpstr>
      <vt:lpstr>À VOUS DE DÉBATTRE</vt:lpstr>
      <vt:lpstr>LA SENTENCE DE BARBOSA</vt:lpstr>
      <vt:lpstr>À VOUS DE DÉBATTRE</vt:lpstr>
      <vt:lpstr>LA SENTENCE DE CLARK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PEINE DE MORT</dc:title>
  <dc:creator>utilisateur</dc:creator>
  <cp:lastModifiedBy>Daniel Turp</cp:lastModifiedBy>
  <cp:revision>97</cp:revision>
  <dcterms:created xsi:type="dcterms:W3CDTF">2015-11-13T10:05:03Z</dcterms:created>
  <dcterms:modified xsi:type="dcterms:W3CDTF">2015-11-13T11:02:30Z</dcterms:modified>
</cp:coreProperties>
</file>