
<file path=[Content_Types].xml><?xml version="1.0" encoding="utf-8"?>
<Types xmlns="http://schemas.openxmlformats.org/package/2006/content-types">
  <Override PartName="/ppt/slideLayouts/slideLayout4.xml" ContentType="application/vnd.openxmlformats-officedocument.presentationml.slideLayout+xml"/>
  <Override PartName="/docProps/core.xml" ContentType="application/vnd.openxmlformats-package.core-properties+xml"/>
  <Override PartName="/ppt/slideLayouts/slideLayout6.xml" ContentType="application/vnd.openxmlformats-officedocument.presentationml.slideLayout+xml"/>
  <Default Extension="rels" ContentType="application/vnd.openxmlformats-package.relationships+xml"/>
  <Override PartName="/ppt/slides/slide5.xml" ContentType="application/vnd.openxmlformats-officedocument.presentationml.slide+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1.xml" ContentType="application/vnd.openxmlformats-officedocument.presentationml.slideLayout+xml"/>
  <Override PartName="/ppt/slideLayouts/slideLayout11.xml" ContentType="application/vnd.openxmlformats-officedocument.presentationml.slideLayout+xml"/>
  <Default Extension="xml" ContentType="application/xml"/>
  <Override PartName="/ppt/slideLayouts/slideLayout3.xml" ContentType="application/vnd.openxmlformats-officedocument.presentationml.slideLayout+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slides/slide4.xml" ContentType="application/vnd.openxmlformats-officedocument.presentationml.slide+xml"/>
  <Override PartName="/ppt/slideLayouts/slideLayout5.xml" ContentType="application/vnd.openxmlformats-officedocument.presentationml.slideLayout+xml"/>
  <Override PartName="/ppt/viewProps.xml" ContentType="application/vnd.openxmlformats-officedocument.presentationml.viewProps+xml"/>
  <Override PartName="/ppt/slideLayouts/slideLayout7.xml" ContentType="application/vnd.openxmlformats-officedocument.presentationml.slideLayout+xml"/>
  <Override PartName="/ppt/theme/theme2.xml" ContentType="application/vnd.openxmlformats-officedocument.theme+xml"/>
  <Override PartName="/ppt/slides/slide6.xml" ContentType="application/vnd.openxmlformats-officedocument.presentationml.slide+xml"/>
  <Override PartName="/ppt/slideLayouts/slideLayout9.xml" ContentType="application/vnd.openxmlformats-officedocument.presentationml.slideLayout+xml"/>
  <Default Extension="jpeg" ContentType="image/jpeg"/>
  <Override PartName="/ppt/presProps.xml" ContentType="application/vnd.openxmlformats-officedocument.presentationml.presProps+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Override PartName="/ppt/slideLayouts/slideLayout10.xml" ContentType="application/vnd.openxmlformats-officedocument.presentationml.slideLayout+xml"/>
  <Override PartName="/ppt/tableStyles.xml" ContentType="application/vnd.openxmlformats-officedocument.presentationml.tableStyles+xml"/>
  <Override PartName="/ppt/theme/theme1.xml" ContentType="application/vnd.openxmlformats-officedocument.theme+xml"/>
  <Override PartName="/ppt/slides/slide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aveSubsetFonts="1">
  <p:sldMasterIdLst>
    <p:sldMasterId r:id="rId1"/>
  </p:sldMasterIdLst>
  <p:notesMasterIdLst>
    <p:notesMasterId r:id="rId9"/>
  </p:notesMasterIdLst>
  <p:sldIdLst>
    <p:sldId id="256" r:id="rId2"/>
    <p:sldId id="314" r:id="rId3"/>
    <p:sldId id="316" r:id="rId4"/>
    <p:sldId id="319" r:id="rId5"/>
    <p:sldId id="317" r:id="rId6"/>
    <p:sldId id="318" r:id="rId7"/>
    <p:sldId id="315" r:id="rId8"/>
  </p:sldIdLst>
  <p:sldSz cx="9144000" cy="6858000" type="screen4x3"/>
  <p:notesSz cx="6858000" cy="92964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a="http://schemas.openxmlformats.org/drawingml/2006/main" xmlns:r="http://schemas.openxmlformats.org/officeDocument/2006/relationships" xmlns:p="http://schemas.openxmlformats.org/presentationml/2006/main" xmlns:p15="http://schemas.microsoft.com/office/powerpoint/2012/main" xmlns:mv="urn:schemas-microsoft-com:mac:vml" xmlns:mc="http://schemas.openxmlformats.org/markup-compatibility/2006">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 uri="{FD5EFAAD-0ECE-453E-9831-46B23BE46B34}">
      <p15:chartTrackingRefBased xmlns="" xmlns:a="http://schemas.openxmlformats.org/drawingml/2006/main" xmlns:r="http://schemas.openxmlformats.org/officeDocument/2006/relationships" xmlns:p="http://schemas.openxmlformats.org/presentationml/2006/main" xmlns:p15="http://schemas.microsoft.com/office/powerpoint/2012/main" xmlns:mv="urn:schemas-microsoft-com:mac:vml" xmlns:mc="http://schemas.openxmlformats.org/markup-compatibility/2006"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4429" autoAdjust="0"/>
    <p:restoredTop sz="94714" autoAdjust="0"/>
  </p:normalViewPr>
  <p:slideViewPr>
    <p:cSldViewPr>
      <p:cViewPr>
        <p:scale>
          <a:sx n="100" d="100"/>
          <a:sy n="100" d="100"/>
        </p:scale>
        <p:origin x="-1128" y="-8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2971800" cy="464820"/>
          </a:xfrm>
          <a:prstGeom prst="rect">
            <a:avLst/>
          </a:prstGeom>
        </p:spPr>
        <p:txBody>
          <a:bodyPr vert="horz" lIns="92302" tIns="46151" rIns="92302" bIns="46151" rtlCol="0"/>
          <a:lstStyle>
            <a:lvl1pPr algn="l">
              <a:defRPr sz="1200"/>
            </a:lvl1pPr>
          </a:lstStyle>
          <a:p>
            <a:endParaRPr lang="fr-FR" dirty="0"/>
          </a:p>
        </p:txBody>
      </p:sp>
      <p:sp>
        <p:nvSpPr>
          <p:cNvPr id="3" name="Espace réservé de la date 2"/>
          <p:cNvSpPr>
            <a:spLocks noGrp="1"/>
          </p:cNvSpPr>
          <p:nvPr>
            <p:ph type="dt" idx="1"/>
          </p:nvPr>
        </p:nvSpPr>
        <p:spPr>
          <a:xfrm>
            <a:off x="3884614" y="0"/>
            <a:ext cx="2971800" cy="464820"/>
          </a:xfrm>
          <a:prstGeom prst="rect">
            <a:avLst/>
          </a:prstGeom>
        </p:spPr>
        <p:txBody>
          <a:bodyPr vert="horz" lIns="92302" tIns="46151" rIns="92302" bIns="46151" rtlCol="0"/>
          <a:lstStyle>
            <a:lvl1pPr algn="r">
              <a:defRPr sz="1200"/>
            </a:lvl1pPr>
          </a:lstStyle>
          <a:p>
            <a:fld id="{085B873A-3D22-49B4-8278-133A34355E05}" type="datetimeFigureOut">
              <a:rPr lang="fr-FR" smtClean="0"/>
              <a:pPr/>
              <a:t>5/11/15</a:t>
            </a:fld>
            <a:endParaRPr lang="fr-FR" dirty="0"/>
          </a:p>
        </p:txBody>
      </p:sp>
      <p:sp>
        <p:nvSpPr>
          <p:cNvPr id="4" name="Espace réservé de l'image des diapositives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2302" tIns="46151" rIns="92302" bIns="46151" rtlCol="0" anchor="ctr"/>
          <a:lstStyle/>
          <a:p>
            <a:endParaRPr lang="fr-FR" dirty="0"/>
          </a:p>
        </p:txBody>
      </p:sp>
      <p:sp>
        <p:nvSpPr>
          <p:cNvPr id="5" name="Espace réservé des commentaires 4"/>
          <p:cNvSpPr>
            <a:spLocks noGrp="1"/>
          </p:cNvSpPr>
          <p:nvPr>
            <p:ph type="body" sz="quarter" idx="3"/>
          </p:nvPr>
        </p:nvSpPr>
        <p:spPr>
          <a:xfrm>
            <a:off x="685800" y="4415790"/>
            <a:ext cx="5486400" cy="4183380"/>
          </a:xfrm>
          <a:prstGeom prst="rect">
            <a:avLst/>
          </a:prstGeom>
        </p:spPr>
        <p:txBody>
          <a:bodyPr vert="horz" lIns="92302" tIns="46151" rIns="92302" bIns="46151"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1" y="8829966"/>
            <a:ext cx="2971800" cy="464820"/>
          </a:xfrm>
          <a:prstGeom prst="rect">
            <a:avLst/>
          </a:prstGeom>
        </p:spPr>
        <p:txBody>
          <a:bodyPr vert="horz" lIns="92302" tIns="46151" rIns="92302" bIns="46151"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4" y="8829966"/>
            <a:ext cx="2971800" cy="464820"/>
          </a:xfrm>
          <a:prstGeom prst="rect">
            <a:avLst/>
          </a:prstGeom>
        </p:spPr>
        <p:txBody>
          <a:bodyPr vert="horz" lIns="92302" tIns="46151" rIns="92302" bIns="46151" rtlCol="0" anchor="b"/>
          <a:lstStyle>
            <a:lvl1pPr algn="r">
              <a:defRPr sz="1200"/>
            </a:lvl1pPr>
          </a:lstStyle>
          <a:p>
            <a:fld id="{33D3BF32-9641-4BCD-A107-20C6662F9941}" type="slidenum">
              <a:rPr lang="fr-FR" smtClean="0"/>
              <a:pPr/>
              <a:t>‹#›</a:t>
            </a:fld>
            <a:endParaRPr lang="fr-FR"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6360984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a:xfrm>
            <a:off x="6400800" y="6355080"/>
            <a:ext cx="2286000" cy="365760"/>
          </a:xfrm>
        </p:spPr>
        <p:txBody>
          <a:bodyPr/>
          <a:lstStyle>
            <a:lvl1pPr>
              <a:defRPr sz="1400"/>
            </a:lvl1pPr>
          </a:lstStyle>
          <a:p>
            <a:fld id="{C6D6ED15-47D5-47C0-A695-52840CE292CE}" type="datetime1">
              <a:rPr lang="fr-FR" smtClean="0"/>
              <a:pPr/>
              <a:t>5/11/15</a:t>
            </a:fld>
            <a:endParaRPr lang="fr-BE"/>
          </a:p>
        </p:txBody>
      </p:sp>
      <p:sp>
        <p:nvSpPr>
          <p:cNvPr id="17" name="Espace réservé du pied de page 16"/>
          <p:cNvSpPr>
            <a:spLocks noGrp="1"/>
          </p:cNvSpPr>
          <p:nvPr>
            <p:ph type="ftr" sz="quarter" idx="11"/>
          </p:nvPr>
        </p:nvSpPr>
        <p:spPr>
          <a:xfrm>
            <a:off x="2898648" y="6355080"/>
            <a:ext cx="3474720" cy="365760"/>
          </a:xfrm>
        </p:spPr>
        <p:txBody>
          <a:bodyPr/>
          <a:lstStyle/>
          <a:p>
            <a:r>
              <a:rPr lang="fr-FR" dirty="0" smtClean="0"/>
              <a:t>François Xavier Saluden, UQAM, « La personne et le droit international », JUR6650-10, Automne 2011, 19 septembre 2011</a:t>
            </a:r>
            <a:endParaRPr lang="fr-BE" dirty="0"/>
          </a:p>
        </p:txBody>
      </p:sp>
      <p:sp>
        <p:nvSpPr>
          <p:cNvPr id="29" name="Espace réservé du numéro de diapositive 28"/>
          <p:cNvSpPr>
            <a:spLocks noGrp="1"/>
          </p:cNvSpPr>
          <p:nvPr>
            <p:ph type="sldNum" sz="quarter" idx="12"/>
          </p:nvPr>
        </p:nvSpPr>
        <p:spPr>
          <a:xfrm>
            <a:off x="1216152" y="6355080"/>
            <a:ext cx="1219200" cy="365760"/>
          </a:xfrm>
        </p:spPr>
        <p:txBody>
          <a:bodyPr/>
          <a:lstStyle/>
          <a:p>
            <a:fld id="{CF4668DC-857F-487D-BFFA-8C0CA5037977}" type="slidenum">
              <a:rPr lang="fr-BE" smtClean="0"/>
              <a:pPr/>
              <a:t>‹#›</a:t>
            </a:fld>
            <a:endParaRPr lang="fr-BE"/>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F54413B-9F3F-47E3-872B-C570CDBDCEA0}" type="datetime1">
              <a:rPr lang="fr-FR" smtClean="0"/>
              <a:pPr/>
              <a:t>5/11/15</a:t>
            </a:fld>
            <a:endParaRPr lang="fr-BE"/>
          </a:p>
        </p:txBody>
      </p:sp>
      <p:sp>
        <p:nvSpPr>
          <p:cNvPr id="5" name="Espace réservé du pied de page 4"/>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F287A9BB-A10B-4B4B-AC21-4C8FE0FA67D9}" type="datetime1">
              <a:rPr lang="fr-FR" smtClean="0"/>
              <a:pPr/>
              <a:t>5/11/15</a:t>
            </a:fld>
            <a:endParaRPr lang="fr-BE"/>
          </a:p>
        </p:txBody>
      </p:sp>
      <p:sp>
        <p:nvSpPr>
          <p:cNvPr id="5" name="Espace réservé du pied de page 4"/>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
        <p:nvSpPr>
          <p:cNvPr id="7" name="Connecteur droit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8" name="Triangle isocè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Connecteur droit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04F08AD2-A03A-406F-BE0B-71E3612A69FF}" type="datetime1">
              <a:rPr lang="fr-FR" smtClean="0"/>
              <a:pPr/>
              <a:t>5/11/15</a:t>
            </a:fld>
            <a:endParaRPr lang="fr-BE"/>
          </a:p>
        </p:txBody>
      </p:sp>
      <p:sp>
        <p:nvSpPr>
          <p:cNvPr id="5" name="Espace réservé du pied de page 4"/>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
        <p:nvSpPr>
          <p:cNvPr id="8" name="Espace réservé du contenu 7"/>
          <p:cNvSpPr>
            <a:spLocks noGrp="1"/>
          </p:cNvSpPr>
          <p:nvPr>
            <p:ph sz="quarter" idx="1"/>
          </p:nvPr>
        </p:nvSpPr>
        <p:spPr>
          <a:xfrm>
            <a:off x="457200" y="1219200"/>
            <a:ext cx="8229600" cy="493776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a:xfrm>
            <a:off x="6400800" y="6355080"/>
            <a:ext cx="2286000" cy="365760"/>
          </a:xfrm>
        </p:spPr>
        <p:txBody>
          <a:bodyPr/>
          <a:lstStyle/>
          <a:p>
            <a:fld id="{5531FB41-B088-42E0-8A49-96DCC72AE889}" type="datetime1">
              <a:rPr lang="fr-FR" smtClean="0"/>
              <a:pPr/>
              <a:t>5/11/15</a:t>
            </a:fld>
            <a:endParaRPr lang="fr-BE"/>
          </a:p>
        </p:txBody>
      </p:sp>
      <p:sp>
        <p:nvSpPr>
          <p:cNvPr id="5" name="Espace réservé du pied de page 4"/>
          <p:cNvSpPr>
            <a:spLocks noGrp="1"/>
          </p:cNvSpPr>
          <p:nvPr>
            <p:ph type="ftr" sz="quarter" idx="11"/>
          </p:nvPr>
        </p:nvSpPr>
        <p:spPr>
          <a:xfrm>
            <a:off x="2898648" y="6355080"/>
            <a:ext cx="3474720" cy="365760"/>
          </a:xfrm>
        </p:spPr>
        <p:txBody>
          <a:bodyPr/>
          <a:lstStyle/>
          <a:p>
            <a:r>
              <a:rPr lang="fr-FR" dirty="0" smtClean="0"/>
              <a:t>François Xavier Saluden, UQAM, « La personne et le droit international », JUR6650-10, Automne 2011, 19 septembre 2011</a:t>
            </a:r>
            <a:endParaRPr lang="fr-BE" dirty="0"/>
          </a:p>
        </p:txBody>
      </p:sp>
      <p:sp>
        <p:nvSpPr>
          <p:cNvPr id="6" name="Espace réservé du numéro de diapositive 5"/>
          <p:cNvSpPr>
            <a:spLocks noGrp="1"/>
          </p:cNvSpPr>
          <p:nvPr>
            <p:ph type="sldNum" sz="quarter" idx="12"/>
          </p:nvPr>
        </p:nvSpPr>
        <p:spPr>
          <a:xfrm>
            <a:off x="1069848" y="6355080"/>
            <a:ext cx="1520952" cy="365760"/>
          </a:xfrm>
        </p:spPr>
        <p:txBody>
          <a:bodyPr/>
          <a:lstStyle/>
          <a:p>
            <a:fld id="{CF4668DC-857F-487D-BFFA-8C0CA5037977}" type="slidenum">
              <a:rPr lang="fr-BE" smtClean="0"/>
              <a:pPr/>
              <a:t>‹#›</a:t>
            </a:fld>
            <a:endParaRPr lang="fr-BE"/>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2E036505-3D1A-49E3-8EB4-857833F3222C}" type="datetime1">
              <a:rPr lang="fr-FR" smtClean="0"/>
              <a:pPr/>
              <a:t>5/11/15</a:t>
            </a:fld>
            <a:endParaRPr lang="fr-BE"/>
          </a:p>
        </p:txBody>
      </p:sp>
      <p:sp>
        <p:nvSpPr>
          <p:cNvPr id="6" name="Espace réservé du pied de page 5"/>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a:t>
            </a:fld>
            <a:endParaRPr lang="fr-BE"/>
          </a:p>
        </p:txBody>
      </p:sp>
      <p:sp>
        <p:nvSpPr>
          <p:cNvPr id="9" name="Espace réservé du contenu 8"/>
          <p:cNvSpPr>
            <a:spLocks noGrp="1"/>
          </p:cNvSpPr>
          <p:nvPr>
            <p:ph sz="quarter" idx="1"/>
          </p:nvPr>
        </p:nvSpPr>
        <p:spPr>
          <a:xfrm>
            <a:off x="457200" y="1219200"/>
            <a:ext cx="4041648" cy="493776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632198" y="1216152"/>
            <a:ext cx="4041648" cy="493776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nchor="ctr"/>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fld id="{57D23CB7-EA97-4FC0-8C9A-B95A4EB22C1B}" type="datetime1">
              <a:rPr lang="fr-FR" smtClean="0"/>
              <a:pPr/>
              <a:t>5/11/15</a:t>
            </a:fld>
            <a:endParaRPr lang="fr-BE"/>
          </a:p>
        </p:txBody>
      </p:sp>
      <p:sp>
        <p:nvSpPr>
          <p:cNvPr id="8" name="Espace réservé du pied de page 7"/>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a:t>
            </a:fld>
            <a:endParaRPr lang="fr-BE"/>
          </a:p>
        </p:txBody>
      </p:sp>
      <p:sp>
        <p:nvSpPr>
          <p:cNvPr id="11" name="Espace réservé du contenu 10"/>
          <p:cNvSpPr>
            <a:spLocks noGrp="1"/>
          </p:cNvSpPr>
          <p:nvPr>
            <p:ph sz="quarter" idx="2"/>
          </p:nvPr>
        </p:nvSpPr>
        <p:spPr>
          <a:xfrm>
            <a:off x="457200" y="2133600"/>
            <a:ext cx="4038600" cy="40386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648200" y="2133600"/>
            <a:ext cx="4038600" cy="40386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999E8C9F-3D7B-4B99-A27C-67DDC9F5105C}" type="datetime1">
              <a:rPr lang="fr-FR" smtClean="0"/>
              <a:pPr/>
              <a:t>5/11/15</a:t>
            </a:fld>
            <a:endParaRPr lang="fr-BE"/>
          </a:p>
        </p:txBody>
      </p:sp>
      <p:sp>
        <p:nvSpPr>
          <p:cNvPr id="4" name="Espace réservé du pied de page 3"/>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a:t>
            </a:fld>
            <a:endParaRPr lang="fr-BE"/>
          </a:p>
        </p:txBody>
      </p:sp>
      <p:sp>
        <p:nvSpPr>
          <p:cNvPr id="6" name="Triangle isocè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F93C178-EFA7-49D8-A7F5-88794A3B26B1}" type="datetime1">
              <a:rPr lang="fr-FR" smtClean="0"/>
              <a:pPr/>
              <a:t>5/11/15</a:t>
            </a:fld>
            <a:endParaRPr lang="fr-BE"/>
          </a:p>
        </p:txBody>
      </p:sp>
      <p:sp>
        <p:nvSpPr>
          <p:cNvPr id="3" name="Espace réservé du pied de page 2"/>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a:t>
            </a:fld>
            <a:endParaRPr lang="fr-BE"/>
          </a:p>
        </p:txBody>
      </p:sp>
      <p:sp>
        <p:nvSpPr>
          <p:cNvPr id="5" name="Connecteur droit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6" name="Triangle isocè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6AFDBB71-9A28-4ECD-BF93-991C34394E51}" type="datetime1">
              <a:rPr lang="fr-FR" smtClean="0"/>
              <a:pPr/>
              <a:t>5/11/15</a:t>
            </a:fld>
            <a:endParaRPr lang="fr-BE"/>
          </a:p>
        </p:txBody>
      </p:sp>
      <p:sp>
        <p:nvSpPr>
          <p:cNvPr id="6" name="Espace réservé du pied de page 5"/>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a:t>
            </a:fld>
            <a:endParaRPr lang="fr-BE"/>
          </a:p>
        </p:txBody>
      </p:sp>
      <p:sp>
        <p:nvSpPr>
          <p:cNvPr id="8" name="Connecteur droit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Connecteur droit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Triangle isocè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Espace réservé du contenu 11"/>
          <p:cNvSpPr>
            <a:spLocks noGrp="1"/>
          </p:cNvSpPr>
          <p:nvPr>
            <p:ph sz="quarter" idx="1"/>
          </p:nvPr>
        </p:nvSpPr>
        <p:spPr>
          <a:xfrm>
            <a:off x="304800" y="304800"/>
            <a:ext cx="5715000" cy="5715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Image avec légende">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fr-FR" dirty="0" smtClean="0"/>
              <a:t>Cliquez sur l'icône pour ajouter une image</a:t>
            </a:r>
            <a:endParaRPr kumimoji="0" lang="en-US" dirty="0"/>
          </a:p>
        </p:txBody>
      </p:sp>
      <p:sp>
        <p:nvSpPr>
          <p:cNvPr id="4" name="Espace réservé du texte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B7CF5CD9-3906-4723-9D56-A9F759391866}" type="datetime1">
              <a:rPr lang="fr-FR" smtClean="0"/>
              <a:pPr/>
              <a:t>5/11/15</a:t>
            </a:fld>
            <a:endParaRPr lang="fr-BE"/>
          </a:p>
        </p:txBody>
      </p:sp>
      <p:sp>
        <p:nvSpPr>
          <p:cNvPr id="6" name="Espace réservé du pied de page 5"/>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a:t>
            </a:fld>
            <a:endParaRPr lang="fr-BE"/>
          </a:p>
        </p:txBody>
      </p:sp>
      <p:sp>
        <p:nvSpPr>
          <p:cNvPr id="8" name="Connecteur droit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Triangle isocè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152400"/>
            <a:ext cx="8229600" cy="990600"/>
          </a:xfrm>
          <a:prstGeom prst="rect">
            <a:avLst/>
          </a:prstGeom>
        </p:spPr>
        <p:txBody>
          <a:bodyPr vert="horz" anchor="b" anchorCtr="0">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5B90E234-0255-4F64-99C2-69574BB6FA9F}" type="datetime1">
              <a:rPr lang="fr-FR" smtClean="0"/>
              <a:pPr/>
              <a:t>5/11/15</a:t>
            </a:fld>
            <a:endParaRPr lang="fr-BE"/>
          </a:p>
        </p:txBody>
      </p:sp>
      <p:sp>
        <p:nvSpPr>
          <p:cNvPr id="3" name="Espace réservé du pied de page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r>
              <a:rPr lang="fr-FR" dirty="0" smtClean="0"/>
              <a:t>François Xavier Saluden, UQAM, « La personne et le droit international », JUR6650-10, Automne 2011, 19 septembre 2011</a:t>
            </a:r>
            <a:endParaRPr lang="fr-BE" dirty="0"/>
          </a:p>
        </p:txBody>
      </p:sp>
      <p:sp>
        <p:nvSpPr>
          <p:cNvPr id="23" name="Espace réservé du numéro de diapositive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CF4668DC-857F-487D-BFFA-8C0CA5037977}" type="slidenum">
              <a:rPr lang="fr-BE" smtClean="0"/>
              <a:pPr/>
              <a:t>‹#›</a:t>
            </a:fld>
            <a:endParaRPr lang="fr-BE"/>
          </a:p>
        </p:txBody>
      </p:sp>
      <p:sp>
        <p:nvSpPr>
          <p:cNvPr id="28" name="Connecteur droit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Connecteur droit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Triangle isocè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hf hd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hyperlink" Target="http://scc-csc.lexum.com/scc-csc/scc-csc/fr/14384/1/document.do" TargetMode="External"/><Relationship Id="rId4" Type="http://schemas.openxmlformats.org/officeDocument/2006/relationships/hyperlink" Target="http://www2.publicationsduquebec.gouv.qc.ca/dynamicSearch/telecharge.php?type=2&amp;file=/C_12/C12.HTM" TargetMode="External"/><Relationship Id="rId5" Type="http://schemas.openxmlformats.org/officeDocument/2006/relationships/hyperlink" Target="http://t.soquij.ca/Qi53A" TargetMode="External"/><Relationship Id="rId6" Type="http://schemas.openxmlformats.org/officeDocument/2006/relationships/hyperlink" Target="http://rs.sqdi.org/volumes/11.2_-_rivet.pdf" TargetMode="External"/><Relationship Id="rId1" Type="http://schemas.openxmlformats.org/officeDocument/2006/relationships/slideLayout" Target="../slideLayouts/slideLayout2.xml"/><Relationship Id="rId2" Type="http://schemas.openxmlformats.org/officeDocument/2006/relationships/hyperlink" Target="http://laws-lois.justice.gc.ca/fra/const/page-15.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2.publicationsduquebec.gouv.qc.ca/dynamicSearch/telecharge.php?type=2&amp;file=/L_2/L2.html"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alexandreplourde.com/sources/affaire-des-conventions-sur-le-travail-1937.php" TargetMode="External"/><Relationship Id="rId4" Type="http://schemas.openxmlformats.org/officeDocument/2006/relationships/hyperlink" Target="http://t.soquij.ca/Qi53A" TargetMode="External"/><Relationship Id="rId5" Type="http://schemas.openxmlformats.org/officeDocument/2006/relationships/hyperlink" Target="https://scc-csc.lexum.com/scc-csc/scc-csc/fr/item/2364/index.do" TargetMode="External"/><Relationship Id="rId1" Type="http://schemas.openxmlformats.org/officeDocument/2006/relationships/slideLayout" Target="../slideLayouts/slideLayout2.xml"/><Relationship Id="rId2" Type="http://schemas.openxmlformats.org/officeDocument/2006/relationships/hyperlink" Target="http://www2.publicationsduquebec.gouv.qc.ca/dynamicSearch/telecharge.php?type=2&amp;file=/M_25_1_1/M25_1_1.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cc-csc.lexum.com/scc-csc/scc-csc/fr/14384/1/document.do"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erudit.org/revue/cd/2013/v54/n1/1014288ar.pdf" TargetMode="External"/><Relationship Id="rId4" Type="http://schemas.openxmlformats.org/officeDocument/2006/relationships/hyperlink" Target="http://www.tribunaux.qc.ca/tdp/Orientations_generales.pdf" TargetMode="External"/><Relationship Id="rId5" Type="http://schemas.openxmlformats.org/officeDocument/2006/relationships/hyperlink" Target="http://rs.sqdi.org/volumes/11.2_-_rivet.pdf" TargetMode="External"/><Relationship Id="rId1" Type="http://schemas.openxmlformats.org/officeDocument/2006/relationships/slideLayout" Target="../slideLayouts/slideLayout2.xml"/><Relationship Id="rId2" Type="http://schemas.openxmlformats.org/officeDocument/2006/relationships/hyperlink" Target="http://lawjournal.mcgill.ca/userfiles/other/4674636-morin.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6" name="Shape"/>
          <p:cNvSpPr>
            <a:spLocks noGrp="1"/>
          </p:cNvSpPr>
          <p:nvPr>
            <p:ph type="ctrTitle"/>
          </p:nvPr>
        </p:nvSpPr>
        <p:spPr>
          <a:xfrm>
            <a:off x="1115060" y="3644900"/>
            <a:ext cx="7129780" cy="1231900"/>
          </a:xfrm>
          <a:prstGeom prst="rect">
            <a:avLst/>
          </a:prstGeom>
        </p:spPr>
        <p:txBody>
          <a:bodyPr>
            <a:noAutofit/>
          </a:bodyPr>
          <a:lstStyle/>
          <a:p>
            <a:r>
              <a:rPr lang="fr-FR" altLang="en-US" sz="2700" dirty="0" smtClean="0">
                <a:solidFill>
                  <a:srgbClr val="002060"/>
                </a:solidFill>
              </a:rPr>
              <a:t> Cours n°</a:t>
            </a:r>
            <a:r>
              <a:rPr lang="fr-FR" altLang="en-US" sz="2700" dirty="0" smtClean="0">
                <a:solidFill>
                  <a:srgbClr val="002060"/>
                </a:solidFill>
              </a:rPr>
              <a:t> 10</a:t>
            </a:r>
            <a:br>
              <a:rPr lang="fr-FR" altLang="en-US" sz="2700" dirty="0" smtClean="0">
                <a:solidFill>
                  <a:srgbClr val="002060"/>
                </a:solidFill>
              </a:rPr>
            </a:br>
            <a:r>
              <a:rPr lang="fr-CA" sz="2000" b="1" dirty="0" smtClean="0"/>
              <a:t>Le droit</a:t>
            </a:r>
            <a:r>
              <a:rPr lang="fr-CA" sz="2000" b="1" dirty="0" smtClean="0"/>
              <a:t> canadien et québécois des </a:t>
            </a:r>
            <a:r>
              <a:rPr lang="fr-CA" sz="2000" b="1" dirty="0" smtClean="0"/>
              <a:t>droits fondamentaux</a:t>
            </a:r>
            <a:br>
              <a:rPr lang="fr-CA" sz="2000" b="1" dirty="0" smtClean="0"/>
            </a:br>
            <a:r>
              <a:rPr lang="fr-CA" sz="2000" b="1" dirty="0" smtClean="0"/>
              <a:t>et le droit international </a:t>
            </a:r>
            <a:endParaRPr lang="fr-FR" altLang="en-US" sz="2000" i="1" dirty="0" smtClean="0">
              <a:solidFill>
                <a:srgbClr val="002060"/>
              </a:solidFill>
            </a:endParaRPr>
          </a:p>
        </p:txBody>
      </p:sp>
      <p:sp>
        <p:nvSpPr>
          <p:cNvPr id="1027" name="Shape"/>
          <p:cNvSpPr>
            <a:spLocks noGrp="1"/>
          </p:cNvSpPr>
          <p:nvPr>
            <p:ph type="subTitle" idx="1"/>
          </p:nvPr>
        </p:nvSpPr>
        <p:spPr>
          <a:prstGeom prst="rect">
            <a:avLst/>
          </a:prstGeom>
          <a:effectLst/>
        </p:spPr>
        <p:txBody>
          <a:bodyPr>
            <a:normAutofit fontScale="92500" lnSpcReduction="20000"/>
          </a:bodyPr>
          <a:lstStyle/>
          <a:p>
            <a:r>
              <a:rPr lang="fr-FR" altLang="en-US" sz="1800" dirty="0" smtClean="0"/>
              <a:t>Daniel Turp</a:t>
            </a:r>
            <a:br>
              <a:rPr lang="fr-FR" altLang="en-US" sz="1800" dirty="0" smtClean="0"/>
            </a:br>
            <a:r>
              <a:rPr lang="fr-FR" altLang="en-US" sz="1800" i="1" dirty="0" smtClean="0"/>
              <a:t>Professeur titulaire</a:t>
            </a:r>
            <a:endParaRPr lang="fr-FR" altLang="en-US" sz="4200" i="1" dirty="0" smtClean="0"/>
          </a:p>
        </p:txBody>
      </p:sp>
      <p:sp>
        <p:nvSpPr>
          <p:cNvPr id="1028" name="Shape"/>
          <p:cNvSpPr/>
          <p:nvPr/>
        </p:nvSpPr>
        <p:spPr>
          <a:xfrm>
            <a:off x="155575" y="-144780"/>
            <a:ext cx="304800" cy="305435"/>
          </a:xfrm>
          <a:prstGeom prst="rect">
            <a:avLst/>
          </a:prstGeom>
          <a:noFill/>
          <a:ln>
            <a:noFill/>
          </a:ln>
        </p:spPr>
        <p:txBody>
          <a:bodyPr vert="horz" lIns="91440" tIns="45720" rIns="91440" bIns="45720" numCol="1" anchor="t">
            <a:prstTxWarp prst="textNoShape">
              <a:avLst/>
            </a:prstTxWarp>
            <a:noAutofit/>
          </a:bodyPr>
          <a:lstStyle/>
          <a:p>
            <a:pPr algn="l"/>
            <a:endParaRPr lang="fr-FR" altLang="en-US" sz="1800" b="0" dirty="0" smtClean="0">
              <a:solidFill>
                <a:schemeClr val="tx1"/>
              </a:solidFill>
            </a:endParaRPr>
          </a:p>
        </p:txBody>
      </p:sp>
      <p:sp>
        <p:nvSpPr>
          <p:cNvPr id="1029" name="Shape"/>
          <p:cNvSpPr/>
          <p:nvPr/>
        </p:nvSpPr>
        <p:spPr>
          <a:xfrm>
            <a:off x="155575" y="-144780"/>
            <a:ext cx="304800" cy="305435"/>
          </a:xfrm>
          <a:prstGeom prst="rect">
            <a:avLst/>
          </a:prstGeom>
          <a:noFill/>
          <a:ln>
            <a:noFill/>
          </a:ln>
        </p:spPr>
        <p:txBody>
          <a:bodyPr vert="horz" lIns="91440" tIns="45720" rIns="91440" bIns="45720" numCol="1" anchor="t">
            <a:prstTxWarp prst="textNoShape">
              <a:avLst/>
            </a:prstTxWarp>
            <a:noAutofit/>
          </a:bodyPr>
          <a:lstStyle/>
          <a:p>
            <a:pPr algn="l"/>
            <a:endParaRPr lang="fr-FR" altLang="en-US" sz="1800" b="0" dirty="0" smtClean="0">
              <a:solidFill>
                <a:schemeClr val="tx1"/>
              </a:solidFill>
            </a:endParaRPr>
          </a:p>
        </p:txBody>
      </p:sp>
      <p:sp>
        <p:nvSpPr>
          <p:cNvPr id="1030" name="Shape"/>
          <p:cNvSpPr/>
          <p:nvPr/>
        </p:nvSpPr>
        <p:spPr>
          <a:xfrm>
            <a:off x="155575" y="-144780"/>
            <a:ext cx="304800" cy="305435"/>
          </a:xfrm>
          <a:prstGeom prst="rect">
            <a:avLst/>
          </a:prstGeom>
          <a:noFill/>
          <a:ln>
            <a:noFill/>
          </a:ln>
        </p:spPr>
        <p:txBody>
          <a:bodyPr vert="horz" lIns="91440" tIns="45720" rIns="91440" bIns="45720" numCol="1" anchor="t">
            <a:prstTxWarp prst="textNoShape">
              <a:avLst/>
            </a:prstTxWarp>
            <a:noAutofit/>
          </a:bodyPr>
          <a:lstStyle/>
          <a:p>
            <a:pPr algn="l"/>
            <a:endParaRPr lang="fr-FR" altLang="en-US" sz="1800" b="0" dirty="0" smtClean="0">
              <a:solidFill>
                <a:schemeClr val="tx1"/>
              </a:solidFill>
            </a:endParaRPr>
          </a:p>
        </p:txBody>
      </p:sp>
      <p:sp>
        <p:nvSpPr>
          <p:cNvPr id="1031" name="Shape"/>
          <p:cNvSpPr/>
          <p:nvPr/>
        </p:nvSpPr>
        <p:spPr>
          <a:xfrm>
            <a:off x="155575" y="-144780"/>
            <a:ext cx="304800" cy="305435"/>
          </a:xfrm>
          <a:prstGeom prst="rect">
            <a:avLst/>
          </a:prstGeom>
          <a:noFill/>
          <a:ln>
            <a:noFill/>
          </a:ln>
        </p:spPr>
        <p:txBody>
          <a:bodyPr vert="horz" lIns="91440" tIns="45720" rIns="91440" bIns="45720" numCol="1" anchor="t">
            <a:prstTxWarp prst="textNoShape">
              <a:avLst/>
            </a:prstTxWarp>
            <a:noAutofit/>
          </a:bodyPr>
          <a:lstStyle/>
          <a:p>
            <a:pPr algn="l"/>
            <a:endParaRPr lang="fr-FR" altLang="en-US" sz="1800" b="0" dirty="0" smtClean="0">
              <a:solidFill>
                <a:schemeClr val="tx1"/>
              </a:solidFill>
            </a:endParaRPr>
          </a:p>
        </p:txBody>
      </p:sp>
      <p:sp>
        <p:nvSpPr>
          <p:cNvPr id="1032" name="Shape"/>
          <p:cNvSpPr/>
          <p:nvPr/>
        </p:nvSpPr>
        <p:spPr>
          <a:xfrm>
            <a:off x="155575" y="-144780"/>
            <a:ext cx="304800" cy="305435"/>
          </a:xfrm>
          <a:prstGeom prst="rect">
            <a:avLst/>
          </a:prstGeom>
          <a:noFill/>
          <a:ln>
            <a:noFill/>
          </a:ln>
        </p:spPr>
        <p:txBody>
          <a:bodyPr vert="horz" lIns="91440" tIns="45720" rIns="91440" bIns="45720" numCol="1" anchor="t">
            <a:prstTxWarp prst="textNoShape">
              <a:avLst/>
            </a:prstTxWarp>
            <a:noAutofit/>
          </a:bodyPr>
          <a:lstStyle/>
          <a:p>
            <a:pPr algn="l"/>
            <a:endParaRPr lang="fr-FR" altLang="en-US" sz="1800" b="0" dirty="0" smtClean="0">
              <a:solidFill>
                <a:schemeClr val="tx1"/>
              </a:solidFill>
            </a:endParaRPr>
          </a:p>
        </p:txBody>
      </p:sp>
      <p:sp>
        <p:nvSpPr>
          <p:cNvPr id="1033" name="Shape"/>
          <p:cNvSpPr/>
          <p:nvPr/>
        </p:nvSpPr>
        <p:spPr>
          <a:xfrm>
            <a:off x="899160" y="6092825"/>
            <a:ext cx="7345680" cy="246221"/>
          </a:xfrm>
          <a:prstGeom prst="rect">
            <a:avLst/>
          </a:prstGeom>
          <a:noFill/>
          <a:ln>
            <a:noFill/>
          </a:ln>
        </p:spPr>
        <p:txBody>
          <a:bodyPr anchor="t">
            <a:spAutoFit/>
          </a:bodyPr>
          <a:lstStyle/>
          <a:p>
            <a:pPr algn="ctr"/>
            <a:r>
              <a:rPr lang="fr-CA" altLang="en-US" sz="1000" dirty="0" smtClean="0">
                <a:latin typeface="+mj-lt"/>
              </a:rPr>
              <a:t>Droit international et constitutionnel des droits fondamentaux</a:t>
            </a:r>
            <a:r>
              <a:rPr lang="fr-FR" altLang="en-US" sz="1000" dirty="0">
                <a:latin typeface="+mj-lt"/>
              </a:rPr>
              <a:t> »,</a:t>
            </a:r>
            <a:r>
              <a:rPr lang="fr-FR" altLang="en-US" sz="1000" dirty="0" smtClean="0">
                <a:latin typeface="+mj-lt"/>
              </a:rPr>
              <a:t> DRT-3103</a:t>
            </a:r>
            <a:endParaRPr lang="fr-FR" altLang="en-US" sz="1000" dirty="0">
              <a:latin typeface="+mj-lt"/>
            </a:endParaRPr>
          </a:p>
        </p:txBody>
      </p:sp>
      <p:pic>
        <p:nvPicPr>
          <p:cNvPr id="11" name="Picture 4" descr="http://www.bardagi.com/blog/wp-content/uploads/2012/03/udem_logo1.jpg"/>
          <p:cNvPicPr>
            <a:picLocks noChangeAspect="1" noChangeArrowheads="1"/>
          </p:cNvPicPr>
          <p:nvPr/>
        </p:nvPicPr>
        <p:blipFill>
          <a:blip r:embed="rId2" cstate="print"/>
          <a:srcRect t="25089" b="34749"/>
          <a:stretch>
            <a:fillRect/>
          </a:stretch>
        </p:blipFill>
        <p:spPr bwMode="auto">
          <a:xfrm>
            <a:off x="4139952" y="5791096"/>
            <a:ext cx="792088" cy="318118"/>
          </a:xfrm>
          <a:prstGeom prst="rect">
            <a:avLst/>
          </a:prstGeom>
          <a:noFill/>
        </p:spPr>
      </p:pic>
      <p:pic>
        <p:nvPicPr>
          <p:cNvPr id="16" name="Image 15" descr="7064i3.jpg"/>
          <p:cNvPicPr>
            <a:picLocks noChangeAspect="1"/>
          </p:cNvPicPr>
          <p:nvPr/>
        </p:nvPicPr>
        <p:blipFill>
          <a:blip r:embed="rId3"/>
          <a:stretch>
            <a:fillRect/>
          </a:stretch>
        </p:blipFill>
        <p:spPr>
          <a:xfrm>
            <a:off x="1143000" y="609600"/>
            <a:ext cx="3254018" cy="2667000"/>
          </a:xfrm>
          <a:prstGeom prst="rect">
            <a:avLst/>
          </a:prstGeom>
        </p:spPr>
      </p:pic>
      <p:pic>
        <p:nvPicPr>
          <p:cNvPr id="21" name="Image 20" descr="Charte-1.jpg"/>
          <p:cNvPicPr>
            <a:picLocks noChangeAspect="1"/>
          </p:cNvPicPr>
          <p:nvPr/>
        </p:nvPicPr>
        <p:blipFill>
          <a:blip r:embed="rId4"/>
          <a:stretch>
            <a:fillRect/>
          </a:stretch>
        </p:blipFill>
        <p:spPr>
          <a:xfrm>
            <a:off x="4724400" y="609600"/>
            <a:ext cx="3429000" cy="26670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81000"/>
            <a:ext cx="8229600" cy="533400"/>
          </a:xfrm>
        </p:spPr>
        <p:txBody>
          <a:bodyPr>
            <a:normAutofit fontScale="90000"/>
          </a:bodyPr>
          <a:lstStyle/>
          <a:p>
            <a:pPr algn="ctr"/>
            <a:r>
              <a:rPr lang="fr-CA" sz="1800" b="1" dirty="0" smtClean="0"/>
              <a:t>Le droit</a:t>
            </a:r>
            <a:r>
              <a:rPr lang="fr-CA" sz="1800" b="1" dirty="0" smtClean="0"/>
              <a:t> canadien et québécois  </a:t>
            </a:r>
            <a:r>
              <a:rPr lang="fr-CA" sz="1800" b="1" dirty="0" smtClean="0"/>
              <a:t>des droits fondamentaux et le droit international</a:t>
            </a:r>
            <a:r>
              <a:rPr lang="fr-CA" sz="1800" dirty="0" smtClean="0"/>
              <a:t/>
            </a:r>
            <a:br>
              <a:rPr lang="fr-CA" sz="1800" dirty="0" smtClean="0"/>
            </a:br>
            <a:r>
              <a:rPr lang="fr-CA" sz="1800" dirty="0" smtClean="0"/>
              <a:t/>
            </a:r>
            <a:br>
              <a:rPr lang="fr-CA" sz="1800" dirty="0" smtClean="0"/>
            </a:br>
            <a:endParaRPr lang="fr-FR" sz="1800" dirty="0">
              <a:solidFill>
                <a:srgbClr val="002060"/>
              </a:solidFill>
              <a:latin typeface="Times New Roman"/>
              <a:cs typeface="Times New Roman"/>
            </a:endParaRPr>
          </a:p>
        </p:txBody>
      </p:sp>
      <p:sp>
        <p:nvSpPr>
          <p:cNvPr id="3" name="Espace réservé du contenu 2"/>
          <p:cNvSpPr>
            <a:spLocks noGrp="1"/>
          </p:cNvSpPr>
          <p:nvPr>
            <p:ph sz="quarter" idx="1"/>
          </p:nvPr>
        </p:nvSpPr>
        <p:spPr>
          <a:xfrm>
            <a:off x="457200" y="762000"/>
            <a:ext cx="8229600" cy="5562600"/>
          </a:xfrm>
        </p:spPr>
        <p:txBody>
          <a:bodyPr>
            <a:normAutofit/>
          </a:bodyPr>
          <a:lstStyle/>
          <a:p>
            <a:pPr algn="ctr">
              <a:buNone/>
            </a:pPr>
            <a:r>
              <a:rPr lang="fr-CA" sz="1200" b="1" dirty="0" smtClean="0">
                <a:solidFill>
                  <a:srgbClr val="002060"/>
                </a:solidFill>
                <a:latin typeface="Arial"/>
                <a:cs typeface="Arial"/>
              </a:rPr>
              <a:t>PLAN DU COURS N</a:t>
            </a:r>
            <a:r>
              <a:rPr lang="fr-CA" sz="1200" b="1" baseline="30000" dirty="0" smtClean="0">
                <a:latin typeface="Arial"/>
                <a:cs typeface="Arial"/>
              </a:rPr>
              <a:t>o</a:t>
            </a:r>
            <a:r>
              <a:rPr lang="fr-CA" sz="1200" b="1" dirty="0" smtClean="0">
                <a:solidFill>
                  <a:srgbClr val="002060"/>
                </a:solidFill>
                <a:latin typeface="Arial"/>
                <a:cs typeface="Arial"/>
              </a:rPr>
              <a:t> 10</a:t>
            </a:r>
            <a:br>
              <a:rPr lang="fr-CA" sz="1200" b="1" dirty="0" smtClean="0">
                <a:solidFill>
                  <a:srgbClr val="002060"/>
                </a:solidFill>
                <a:latin typeface="Arial"/>
                <a:cs typeface="Arial"/>
              </a:rPr>
            </a:br>
            <a:r>
              <a:rPr lang="fr-CA" sz="1200" b="1" dirty="0" smtClean="0">
                <a:solidFill>
                  <a:srgbClr val="002060"/>
                </a:solidFill>
                <a:latin typeface="Arial"/>
                <a:cs typeface="Arial"/>
              </a:rPr>
              <a:t> </a:t>
            </a:r>
            <a:endParaRPr lang="fr-CA" sz="1200" b="1" dirty="0" smtClean="0">
              <a:solidFill>
                <a:srgbClr val="002060"/>
              </a:solidFill>
              <a:latin typeface="Arial"/>
              <a:cs typeface="Arial"/>
            </a:endParaRPr>
          </a:p>
          <a:p>
            <a:pPr lvl="0">
              <a:buNone/>
            </a:pPr>
            <a:r>
              <a:rPr lang="fr-FR" sz="1200" b="1" dirty="0" smtClean="0"/>
              <a:t>INTRODUCTION</a:t>
            </a:r>
          </a:p>
          <a:p>
            <a:pPr lvl="0">
              <a:buNone/>
            </a:pPr>
            <a:r>
              <a:rPr lang="fr-FR" sz="1200" b="1" dirty="0" smtClean="0"/>
              <a:t>II- LE DROIT CANADIEN DES DROITS FONDAMENTAUX ET LE DROIT INTERNATIONAL</a:t>
            </a:r>
          </a:p>
          <a:p>
            <a:pPr lvl="0">
              <a:buNone/>
            </a:pPr>
            <a:r>
              <a:rPr lang="fr-FR" sz="1200" dirty="0" smtClean="0"/>
              <a:t>A- La Déclaration canadienne des droits,  la Loi canadienne des droits de la personne et la Charte canadienne des droits et libertés</a:t>
            </a:r>
            <a:endParaRPr lang="fr-CA" sz="1200" dirty="0" smtClean="0"/>
          </a:p>
          <a:p>
            <a:pPr lvl="0">
              <a:buNone/>
            </a:pPr>
            <a:r>
              <a:rPr lang="fr-FR" sz="1200" dirty="0" smtClean="0"/>
              <a:t>B- L’interprétation et l’application de la </a:t>
            </a:r>
            <a:r>
              <a:rPr lang="fr-FR" sz="1200" i="1" dirty="0" smtClean="0"/>
              <a:t>Charte canadienne </a:t>
            </a:r>
            <a:r>
              <a:rPr lang="fr-FR" sz="1200" dirty="0" smtClean="0"/>
              <a:t>et le droit </a:t>
            </a:r>
            <a:r>
              <a:rPr lang="fr-FR" sz="1200" dirty="0" smtClean="0"/>
              <a:t>international</a:t>
            </a:r>
            <a:br>
              <a:rPr lang="fr-FR" sz="1200" dirty="0" smtClean="0"/>
            </a:br>
            <a:endParaRPr lang="fr-FR" sz="1200" dirty="0" smtClean="0"/>
          </a:p>
          <a:p>
            <a:pPr lvl="0">
              <a:buNone/>
            </a:pPr>
            <a:r>
              <a:rPr lang="fr-FR" sz="1200" b="1" dirty="0" smtClean="0"/>
              <a:t>I</a:t>
            </a:r>
            <a:r>
              <a:rPr lang="fr-FR" sz="1200" b="1" dirty="0" smtClean="0"/>
              <a:t>- LE DROIT</a:t>
            </a:r>
            <a:r>
              <a:rPr lang="fr-FR" sz="1200" b="1" dirty="0" smtClean="0"/>
              <a:t> QUÉBÉCOIS </a:t>
            </a:r>
            <a:r>
              <a:rPr lang="fr-FR" sz="1200" b="1" dirty="0" smtClean="0"/>
              <a:t>DES DROITS FONDAMENTAUX ET LE DROIT INTERNATIONAL</a:t>
            </a:r>
          </a:p>
          <a:p>
            <a:pPr lvl="0">
              <a:buNone/>
            </a:pPr>
            <a:r>
              <a:rPr lang="fr-FR" sz="1200" dirty="0" smtClean="0"/>
              <a:t>A- La </a:t>
            </a:r>
            <a:r>
              <a:rPr lang="fr-FR" sz="1200" i="1" dirty="0" smtClean="0"/>
              <a:t>Charte des droits et libertés de la personne </a:t>
            </a:r>
            <a:r>
              <a:rPr lang="fr-FR" sz="1200" dirty="0" smtClean="0"/>
              <a:t>du Québec</a:t>
            </a:r>
            <a:endParaRPr lang="fr-CA" sz="1200" dirty="0" smtClean="0"/>
          </a:p>
          <a:p>
            <a:pPr lvl="0">
              <a:buNone/>
            </a:pPr>
            <a:r>
              <a:rPr lang="fr-FR" sz="1200" dirty="0" smtClean="0"/>
              <a:t>B- L’interprétation et l’application de la </a:t>
            </a:r>
            <a:r>
              <a:rPr lang="fr-FR" sz="1200" i="1" dirty="0" smtClean="0"/>
              <a:t>Charte québécoise </a:t>
            </a:r>
            <a:r>
              <a:rPr lang="fr-FR" sz="1200" dirty="0" smtClean="0"/>
              <a:t>et le droit </a:t>
            </a:r>
            <a:r>
              <a:rPr lang="fr-FR" sz="1200" dirty="0" smtClean="0"/>
              <a:t>international</a:t>
            </a:r>
          </a:p>
          <a:p>
            <a:pPr lvl="0">
              <a:buNone/>
            </a:pPr>
            <a:r>
              <a:rPr lang="fr-FR" sz="1200" b="1" dirty="0" smtClean="0"/>
              <a:t>CONCLUSION</a:t>
            </a:r>
            <a:endParaRPr lang="fr-CA" sz="1200" b="1" dirty="0" smtClean="0"/>
          </a:p>
          <a:p>
            <a:pPr algn="ctr">
              <a:buNone/>
            </a:pPr>
            <a:r>
              <a:rPr lang="fr-CA" sz="1200" b="1" dirty="0" smtClean="0"/>
              <a:t>PROGRAMME DE LECTURES</a:t>
            </a:r>
            <a:endParaRPr lang="fr-CA" sz="1200" dirty="0" smtClean="0"/>
          </a:p>
          <a:p>
            <a:pPr>
              <a:spcBef>
                <a:spcPts val="0"/>
              </a:spcBef>
              <a:buNone/>
            </a:pPr>
            <a:r>
              <a:rPr lang="fr-CA" sz="1200" i="1" dirty="0" smtClean="0"/>
              <a:t>Lectures obligatoires</a:t>
            </a:r>
            <a:r>
              <a:rPr lang="fr-CA" sz="1200" dirty="0" smtClean="0"/>
              <a:t> :</a:t>
            </a:r>
          </a:p>
          <a:p>
            <a:pPr>
              <a:spcBef>
                <a:spcPts val="0"/>
              </a:spcBef>
              <a:buNone/>
            </a:pPr>
            <a:endParaRPr lang="fr-CA" sz="1200" dirty="0" smtClean="0"/>
          </a:p>
          <a:p>
            <a:pPr>
              <a:spcBef>
                <a:spcPts val="0"/>
              </a:spcBef>
              <a:buNone/>
            </a:pPr>
            <a:r>
              <a:rPr lang="fr-FR" sz="1200" dirty="0" smtClean="0"/>
              <a:t>Document n</a:t>
            </a:r>
            <a:r>
              <a:rPr lang="fr-FR" sz="1200" baseline="30000" dirty="0" smtClean="0"/>
              <a:t>o</a:t>
            </a:r>
            <a:r>
              <a:rPr lang="fr-FR" sz="1200" dirty="0" smtClean="0"/>
              <a:t> 118 : </a:t>
            </a:r>
            <a:r>
              <a:rPr lang="fr-FR" sz="1200" b="1" i="1" u="sng" dirty="0" smtClean="0">
                <a:hlinkClick r:id="rId2"/>
              </a:rPr>
              <a:t>Charte canadienne des droits et libertés</a:t>
            </a:r>
            <a:r>
              <a:rPr lang="fr-FR" sz="1200" i="1" dirty="0" smtClean="0"/>
              <a:t>, </a:t>
            </a:r>
            <a:r>
              <a:rPr lang="fr-FR" sz="1200" dirty="0" smtClean="0"/>
              <a:t>préambule</a:t>
            </a:r>
            <a:r>
              <a:rPr lang="fr-FR" sz="1200" i="1" dirty="0" smtClean="0"/>
              <a:t>, </a:t>
            </a:r>
            <a:r>
              <a:rPr lang="fr-FR" sz="1200" dirty="0" smtClean="0"/>
              <a:t>art. 1, 11g) et 33</a:t>
            </a:r>
            <a:endParaRPr lang="fr-CA" sz="1200" dirty="0" smtClean="0"/>
          </a:p>
          <a:p>
            <a:pPr>
              <a:spcBef>
                <a:spcPts val="0"/>
              </a:spcBef>
              <a:buNone/>
            </a:pPr>
            <a:r>
              <a:rPr lang="fr-FR" sz="1200" dirty="0" smtClean="0"/>
              <a:t>Document n</a:t>
            </a:r>
            <a:r>
              <a:rPr lang="fr-FR" sz="1200" baseline="30000" dirty="0" smtClean="0"/>
              <a:t>o</a:t>
            </a:r>
            <a:r>
              <a:rPr lang="fr-FR" sz="1200" dirty="0" smtClean="0"/>
              <a:t> 118.1 : </a:t>
            </a:r>
            <a:r>
              <a:rPr lang="fr-FR" sz="1200" b="1" i="1" u="sng" dirty="0" smtClean="0">
                <a:hlinkClick r:id="rId3"/>
              </a:rPr>
              <a:t>Kazemi (succession)</a:t>
            </a:r>
            <a:r>
              <a:rPr lang="fr-FR" sz="1200" u="sng" dirty="0" smtClean="0">
                <a:hlinkClick r:id="rId3"/>
              </a:rPr>
              <a:t> </a:t>
            </a:r>
            <a:r>
              <a:rPr lang="fr-FR" sz="1200" b="1" u="sng" dirty="0" smtClean="0">
                <a:hlinkClick r:id="rId3"/>
              </a:rPr>
              <a:t>c.</a:t>
            </a:r>
            <a:r>
              <a:rPr lang="fr-FR" sz="1200" u="sng" dirty="0" smtClean="0">
                <a:hlinkClick r:id="rId3"/>
              </a:rPr>
              <a:t> </a:t>
            </a:r>
            <a:r>
              <a:rPr lang="fr-FR" sz="1200" b="1" i="1" u="sng" dirty="0" smtClean="0">
                <a:hlinkClick r:id="rId3"/>
              </a:rPr>
              <a:t>République islamique d’Iran</a:t>
            </a:r>
            <a:r>
              <a:rPr lang="fr-FR" sz="1200" dirty="0" smtClean="0"/>
              <a:t> (2014)</a:t>
            </a:r>
            <a:r>
              <a:rPr lang="fr-CA" sz="1200" dirty="0" smtClean="0"/>
              <a:t> </a:t>
            </a:r>
          </a:p>
          <a:p>
            <a:pPr>
              <a:spcBef>
                <a:spcPts val="0"/>
              </a:spcBef>
              <a:buNone/>
            </a:pPr>
            <a:r>
              <a:rPr lang="fr-FR" sz="1200" dirty="0" smtClean="0"/>
              <a:t>Document </a:t>
            </a:r>
            <a:r>
              <a:rPr lang="fr-FR" sz="1200" dirty="0" smtClean="0"/>
              <a:t>n</a:t>
            </a:r>
            <a:r>
              <a:rPr lang="fr-FR" sz="1200" baseline="30000" dirty="0" smtClean="0"/>
              <a:t>o</a:t>
            </a:r>
            <a:r>
              <a:rPr lang="fr-FR" sz="1200" dirty="0" smtClean="0"/>
              <a:t> 124 : </a:t>
            </a:r>
            <a:r>
              <a:rPr lang="fr-FR" sz="1200" b="1" i="1" u="sng" dirty="0" smtClean="0">
                <a:hlinkClick r:id="rId4"/>
              </a:rPr>
              <a:t>Charte des droits et libertés de la personne du Québec</a:t>
            </a:r>
            <a:r>
              <a:rPr lang="fr-FR" sz="1200" i="1" dirty="0" smtClean="0"/>
              <a:t>, </a:t>
            </a:r>
            <a:r>
              <a:rPr lang="fr-FR" sz="1200" dirty="0" smtClean="0"/>
              <a:t>préambule,</a:t>
            </a:r>
            <a:r>
              <a:rPr lang="fr-FR" sz="1200" i="1" dirty="0" smtClean="0"/>
              <a:t> </a:t>
            </a:r>
            <a:r>
              <a:rPr lang="fr-FR" sz="1200" dirty="0" smtClean="0"/>
              <a:t>art. 9.1, 43 et 52</a:t>
            </a:r>
            <a:endParaRPr lang="fr-CA" sz="1200" dirty="0" smtClean="0"/>
          </a:p>
          <a:p>
            <a:pPr>
              <a:spcBef>
                <a:spcPts val="0"/>
              </a:spcBef>
              <a:buNone/>
            </a:pPr>
            <a:r>
              <a:rPr lang="fr-CA" sz="1200" dirty="0" smtClean="0"/>
              <a:t>Document n</a:t>
            </a:r>
            <a:r>
              <a:rPr lang="fr-CA" sz="1200" baseline="30000" dirty="0" smtClean="0"/>
              <a:t>o</a:t>
            </a:r>
            <a:r>
              <a:rPr lang="fr-CA" sz="1200" dirty="0" smtClean="0"/>
              <a:t> 124.1 : </a:t>
            </a:r>
            <a:r>
              <a:rPr lang="fr-CA" sz="1200" b="1" i="1" u="sng" dirty="0" smtClean="0">
                <a:hlinkClick r:id="rId5"/>
              </a:rPr>
              <a:t>Dumont</a:t>
            </a:r>
            <a:r>
              <a:rPr lang="fr-CA" sz="1200" b="1" u="sng" dirty="0" smtClean="0">
                <a:hlinkClick r:id="rId5"/>
              </a:rPr>
              <a:t> c. </a:t>
            </a:r>
            <a:r>
              <a:rPr lang="fr-CA" sz="1200" b="1" i="1" u="sng" dirty="0" smtClean="0">
                <a:hlinkClick r:id="rId5"/>
              </a:rPr>
              <a:t>Québec</a:t>
            </a:r>
            <a:r>
              <a:rPr lang="fr-CA" sz="1200" b="1" u="sng" dirty="0" smtClean="0">
                <a:hlinkClick r:id="rId5"/>
              </a:rPr>
              <a:t> (Cour supérieure du Québec)</a:t>
            </a:r>
            <a:r>
              <a:rPr lang="fr-CA" sz="1200" dirty="0" smtClean="0"/>
              <a:t> (2009)</a:t>
            </a:r>
            <a:endParaRPr lang="fr-CA" sz="1200" dirty="0" smtClean="0"/>
          </a:p>
          <a:p>
            <a:pPr>
              <a:spcBef>
                <a:spcPts val="0"/>
              </a:spcBef>
              <a:buNone/>
            </a:pPr>
            <a:endParaRPr lang="fr-CA" sz="1200" i="1" dirty="0" smtClean="0"/>
          </a:p>
          <a:p>
            <a:pPr>
              <a:spcBef>
                <a:spcPts val="0"/>
              </a:spcBef>
              <a:buNone/>
            </a:pPr>
            <a:r>
              <a:rPr lang="fr-CA" sz="1200" i="1" dirty="0" smtClean="0"/>
              <a:t>Lectures obligatoires</a:t>
            </a:r>
            <a:r>
              <a:rPr lang="fr-CA" sz="1200" dirty="0" smtClean="0"/>
              <a:t> :</a:t>
            </a:r>
          </a:p>
          <a:p>
            <a:pPr>
              <a:spcBef>
                <a:spcPts val="0"/>
              </a:spcBef>
              <a:buNone/>
            </a:pPr>
            <a:endParaRPr lang="fr-CA" sz="1200" dirty="0" smtClean="0"/>
          </a:p>
          <a:p>
            <a:pPr>
              <a:spcBef>
                <a:spcPts val="0"/>
              </a:spcBef>
              <a:buNone/>
            </a:pPr>
            <a:r>
              <a:rPr lang="fr-FR" sz="1200" dirty="0" smtClean="0"/>
              <a:t>Document n</a:t>
            </a:r>
            <a:r>
              <a:rPr lang="fr-FR" sz="1200" baseline="30000" dirty="0" smtClean="0"/>
              <a:t>o</a:t>
            </a:r>
            <a:r>
              <a:rPr lang="fr-FR" sz="1200" dirty="0" smtClean="0"/>
              <a:t> 116 </a:t>
            </a:r>
            <a:r>
              <a:rPr lang="fr-FR" sz="1200" i="1" dirty="0" smtClean="0"/>
              <a:t>: Déclaration canadienne des droits</a:t>
            </a:r>
          </a:p>
          <a:p>
            <a:pPr>
              <a:spcBef>
                <a:spcPts val="0"/>
              </a:spcBef>
              <a:buNone/>
            </a:pPr>
            <a:r>
              <a:rPr lang="fr-FR" sz="1200" dirty="0" smtClean="0"/>
              <a:t>Document n</a:t>
            </a:r>
            <a:r>
              <a:rPr lang="fr-FR" sz="1200" baseline="30000" dirty="0" smtClean="0"/>
              <a:t>o</a:t>
            </a:r>
            <a:r>
              <a:rPr lang="fr-FR" sz="1200" dirty="0" smtClean="0"/>
              <a:t> 117 : </a:t>
            </a:r>
            <a:r>
              <a:rPr lang="fr-FR" sz="1200" i="1" dirty="0" smtClean="0"/>
              <a:t>Loi canadienne sur les droits de la personne</a:t>
            </a:r>
          </a:p>
          <a:p>
            <a:pPr>
              <a:spcBef>
                <a:spcPts val="0"/>
              </a:spcBef>
              <a:buNone/>
            </a:pPr>
            <a:r>
              <a:rPr lang="fr-FR" sz="1200" dirty="0" smtClean="0"/>
              <a:t>Document n</a:t>
            </a:r>
            <a:r>
              <a:rPr lang="fr-FR" sz="1200" baseline="30000" dirty="0" smtClean="0"/>
              <a:t>o</a:t>
            </a:r>
            <a:r>
              <a:rPr lang="fr-FR" sz="1200" dirty="0" smtClean="0"/>
              <a:t> 124.2 : </a:t>
            </a:r>
            <a:r>
              <a:rPr lang="fr-CA" sz="1200" dirty="0" smtClean="0"/>
              <a:t>Michèle RIVET, « </a:t>
            </a:r>
            <a:r>
              <a:rPr lang="fr-CA" sz="1200" b="1" u="sng" dirty="0" smtClean="0">
                <a:hlinkClick r:id="rId6"/>
              </a:rPr>
              <a:t>Les textes et les tribunaux : qu’en est-il devenu de l’esprit et du souffle de </a:t>
            </a:r>
            <a:r>
              <a:rPr lang="fr-CA" sz="1200" b="1" i="1" u="sng" dirty="0" smtClean="0">
                <a:hlinkClick r:id="rId6"/>
              </a:rPr>
              <a:t>Déclaration universelle</a:t>
            </a:r>
            <a:r>
              <a:rPr lang="fr-CA" sz="1200" i="1" dirty="0" smtClean="0"/>
              <a:t> </a:t>
            </a:r>
            <a:r>
              <a:rPr lang="fr-CA" sz="1200" dirty="0" smtClean="0"/>
              <a:t>», </a:t>
            </a:r>
            <a:r>
              <a:rPr lang="fr-CA" sz="1200" dirty="0" smtClean="0"/>
              <a:t>(1998), p.</a:t>
            </a:r>
            <a:r>
              <a:rPr lang="fr-CA" sz="1200" i="1" dirty="0" smtClean="0"/>
              <a:t> </a:t>
            </a:r>
            <a:r>
              <a:rPr lang="fr-CA" sz="1200" dirty="0" smtClean="0"/>
              <a:t>39-66</a:t>
            </a:r>
          </a:p>
          <a:p>
            <a:pPr>
              <a:lnSpc>
                <a:spcPct val="120000"/>
              </a:lnSpc>
              <a:buNone/>
            </a:pPr>
            <a:endParaRPr lang="fr-CA" altLang="en-US" sz="1200"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2</a:t>
            </a:fld>
            <a:endParaRPr lang="fr-BE" dirty="0"/>
          </a:p>
        </p:txBody>
      </p:sp>
      <p:sp>
        <p:nvSpPr>
          <p:cNvPr id="7" name="Espace réservé du pied de page 6"/>
          <p:cNvSpPr>
            <a:spLocks noGrp="1"/>
          </p:cNvSpPr>
          <p:nvPr>
            <p:ph type="ftr" sz="quarter" idx="11"/>
          </p:nvPr>
        </p:nvSpPr>
        <p:spPr>
          <a:xfrm>
            <a:off x="467544" y="6356350"/>
            <a:ext cx="8280920" cy="365760"/>
          </a:xfrm>
        </p:spPr>
        <p:txBody>
          <a:bodyPr/>
          <a:lstStyle/>
          <a:p>
            <a:r>
              <a:rPr lang="fr-FR" sz="1100" dirty="0" smtClean="0"/>
              <a:t>Daniel Turp, Université de Montréal, « </a:t>
            </a:r>
            <a:r>
              <a:rPr lang="fr-CA" sz="1100" dirty="0" smtClean="0"/>
              <a:t>Droit international et constitutionnel des droits fondamentaux</a:t>
            </a:r>
            <a:r>
              <a:rPr lang="fr-FR" sz="1100" dirty="0" smtClean="0"/>
              <a:t> », Cours n°</a:t>
            </a:r>
            <a:r>
              <a:rPr lang="fr-FR" sz="1100" dirty="0" smtClean="0"/>
              <a:t> 10</a:t>
            </a:r>
            <a:endParaRPr lang="fr-BE" sz="1100" dirty="0"/>
          </a:p>
        </p:txBody>
      </p:sp>
      <p:sp>
        <p:nvSpPr>
          <p:cNvPr id="4" name="ZoneTexte 3"/>
          <p:cNvSpPr txBox="1"/>
          <p:nvPr/>
        </p:nvSpPr>
        <p:spPr>
          <a:xfrm>
            <a:off x="467544" y="6021288"/>
            <a:ext cx="8219256" cy="215444"/>
          </a:xfrm>
          <a:prstGeom prst="rect">
            <a:avLst/>
          </a:prstGeom>
          <a:noFill/>
        </p:spPr>
        <p:txBody>
          <a:bodyPr wrap="square" rtlCol="0">
            <a:spAutoFit/>
          </a:bodyPr>
          <a:lstStyle/>
          <a:p>
            <a:pPr algn="r"/>
            <a:r>
              <a:rPr lang="fr-CA" sz="800" dirty="0" smtClean="0"/>
              <a:t>S</a:t>
            </a:r>
            <a:endParaRPr lang="fr-FR" sz="8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483032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533400"/>
          </a:xfrm>
        </p:spPr>
        <p:txBody>
          <a:bodyPr>
            <a:normAutofit fontScale="90000"/>
          </a:bodyPr>
          <a:lstStyle/>
          <a:p>
            <a:pPr algn="ctr"/>
            <a:r>
              <a:rPr lang="fr-CA" sz="1800" b="1" dirty="0" smtClean="0"/>
              <a:t>Le droit</a:t>
            </a:r>
            <a:r>
              <a:rPr lang="fr-CA" sz="1800" b="1" dirty="0" smtClean="0"/>
              <a:t> québécois et canadien des </a:t>
            </a:r>
            <a:r>
              <a:rPr lang="fr-CA" sz="1800" b="1" dirty="0" smtClean="0"/>
              <a:t>droits fondamentaux et le droit </a:t>
            </a:r>
            <a:r>
              <a:rPr lang="fr-CA" sz="1800" b="1" dirty="0" smtClean="0"/>
              <a:t>international</a:t>
            </a:r>
            <a:r>
              <a:rPr lang="fr-CA" sz="1800" dirty="0" smtClean="0"/>
              <a:t/>
            </a:r>
            <a:br>
              <a:rPr lang="fr-CA" sz="1800" dirty="0" smtClean="0"/>
            </a:br>
            <a:endParaRPr lang="fr-FR" sz="1800" dirty="0">
              <a:solidFill>
                <a:srgbClr val="002060"/>
              </a:solidFill>
              <a:latin typeface="Times New Roman"/>
              <a:cs typeface="Times New Roman"/>
            </a:endParaRPr>
          </a:p>
        </p:txBody>
      </p:sp>
      <p:sp>
        <p:nvSpPr>
          <p:cNvPr id="3" name="Espace réservé du contenu 2"/>
          <p:cNvSpPr>
            <a:spLocks noGrp="1"/>
          </p:cNvSpPr>
          <p:nvPr>
            <p:ph sz="quarter" idx="1"/>
          </p:nvPr>
        </p:nvSpPr>
        <p:spPr>
          <a:xfrm>
            <a:off x="457200" y="1219200"/>
            <a:ext cx="8229600" cy="5105400"/>
          </a:xfrm>
        </p:spPr>
        <p:txBody>
          <a:bodyPr>
            <a:noAutofit/>
          </a:bodyPr>
          <a:lstStyle/>
          <a:p>
            <a:pPr lvl="0" algn="ctr">
              <a:buNone/>
            </a:pPr>
            <a:r>
              <a:rPr lang="fr-FR" sz="1200" b="1" dirty="0" smtClean="0"/>
              <a:t>INTRODUCTION</a:t>
            </a:r>
            <a:endParaRPr lang="fr-FR" sz="1200" b="1" dirty="0" smtClean="0"/>
          </a:p>
          <a:p>
            <a:pPr lvl="0" algn="ctr">
              <a:buNone/>
            </a:pPr>
            <a:r>
              <a:rPr lang="fr-FR" sz="1200" b="1" dirty="0" smtClean="0"/>
              <a:t>Le droit canadien et québécois fondamentaux</a:t>
            </a:r>
            <a:br>
              <a:rPr lang="fr-FR" sz="1200" b="1" dirty="0" smtClean="0"/>
            </a:br>
            <a:endParaRPr lang="fr-FR" sz="1200" b="1" dirty="0" smtClean="0"/>
          </a:p>
          <a:p>
            <a:pPr algn="just">
              <a:buFontTx/>
              <a:buChar char="-"/>
            </a:pPr>
            <a:r>
              <a:rPr lang="fr-FR" sz="1200" dirty="0" smtClean="0"/>
              <a:t>Apparition tardive des droits fondamentaux dans l’ordre juridique canadien et québécois;</a:t>
            </a:r>
          </a:p>
          <a:p>
            <a:pPr algn="just">
              <a:buNone/>
            </a:pPr>
            <a:r>
              <a:rPr lang="fr-FR" sz="1200" dirty="0" smtClean="0"/>
              <a:t>- Mention de la liberté des cultes dans l’</a:t>
            </a:r>
            <a:r>
              <a:rPr lang="fr-FR" sz="1200" i="1" dirty="0" smtClean="0"/>
              <a:t>Acte de Québec,</a:t>
            </a:r>
            <a:r>
              <a:rPr lang="fr-FR" sz="1200" dirty="0" smtClean="0"/>
              <a:t> 1774 et adoption d’une </a:t>
            </a:r>
            <a:r>
              <a:rPr lang="fr-FR" sz="1200" i="1" dirty="0" smtClean="0"/>
              <a:t>Loi sur la libertés des cultes</a:t>
            </a:r>
            <a:r>
              <a:rPr lang="fr-FR" sz="1200" dirty="0" smtClean="0"/>
              <a:t> par le Parlement de la Province du Canada 1851, la </a:t>
            </a:r>
            <a:r>
              <a:rPr lang="fr-FR" sz="1200" i="1" u="sng" dirty="0" smtClean="0">
                <a:hlinkClick r:id="rId2"/>
              </a:rPr>
              <a:t>Loi sur la liberté des </a:t>
            </a:r>
            <a:r>
              <a:rPr lang="fr-FR" sz="1200" i="1" u="sng" dirty="0" smtClean="0">
                <a:hlinkClick r:id="rId2"/>
              </a:rPr>
              <a:t>cultes</a:t>
            </a:r>
            <a:r>
              <a:rPr lang="fr-FR" sz="1200" dirty="0" smtClean="0"/>
              <a:t> (RLRQ, c. L-2) étant toujours en vigueur aujourd’hui :</a:t>
            </a:r>
          </a:p>
          <a:p>
            <a:pPr algn="just">
              <a:buNone/>
            </a:pPr>
            <a:r>
              <a:rPr lang="fr-FR" sz="1200" dirty="0" smtClean="0"/>
              <a:t>  « Article 1.</a:t>
            </a:r>
            <a:r>
              <a:rPr sz="1200" dirty="0" smtClean="0"/>
              <a:t> </a:t>
            </a:r>
            <a:r>
              <a:rPr sz="1200" dirty="0" smtClean="0"/>
              <a:t>La jouissance et le libre exercice du culte de toute profession religieuse, sans distinction ni préférence, mais de manière à ne pas servir d'excuse à la licence, ni à autoriser des pratiques incompatibles avec la paix et la sûreté au Québec, sont permis par la constitution et les lois du Québec à toutes les personnes qui y vivent</a:t>
            </a:r>
            <a:r>
              <a:rPr sz="1200" dirty="0" smtClean="0"/>
              <a:t>.</a:t>
            </a:r>
            <a:r>
              <a:rPr lang="fr-CA" sz="1200" dirty="0" smtClean="0"/>
              <a:t> »</a:t>
            </a:r>
            <a:endParaRPr lang="fr-FR" sz="1200" dirty="0" smtClean="0"/>
          </a:p>
          <a:p>
            <a:pPr algn="just">
              <a:buNone/>
            </a:pPr>
            <a:r>
              <a:rPr lang="fr-FR" sz="1200" dirty="0" smtClean="0"/>
              <a:t>- Inclusion de droits civils dans le </a:t>
            </a:r>
            <a:r>
              <a:rPr lang="fr-FR" sz="1200" i="1" dirty="0" smtClean="0"/>
              <a:t>Code civil du </a:t>
            </a:r>
            <a:r>
              <a:rPr lang="fr-FR" sz="1200" i="1" dirty="0" smtClean="0"/>
              <a:t>Bas-Canada</a:t>
            </a:r>
            <a:r>
              <a:rPr lang="fr-FR" sz="1200" i="1" dirty="0" smtClean="0"/>
              <a:t> </a:t>
            </a:r>
            <a:r>
              <a:rPr lang="fr-FR" sz="1200" dirty="0" smtClean="0"/>
              <a:t>dès 1866, et garantis encore aujourd’hui dans le </a:t>
            </a:r>
            <a:r>
              <a:rPr lang="fr-FR" sz="1200" i="1" dirty="0" smtClean="0"/>
              <a:t>Code civil du Québec</a:t>
            </a:r>
            <a:r>
              <a:rPr lang="fr-FR" sz="1200" i="1" dirty="0" smtClean="0"/>
              <a:t> (</a:t>
            </a:r>
            <a:r>
              <a:rPr lang="fr-FR" sz="1200" dirty="0" smtClean="0"/>
              <a:t>Article </a:t>
            </a:r>
            <a:r>
              <a:rPr sz="1200" dirty="0" smtClean="0"/>
              <a:t>1</a:t>
            </a:r>
            <a:r>
              <a:rPr sz="1200" dirty="0" smtClean="0"/>
              <a:t>. Tout être humain possède la personnalité juridique; il a la pleine jouissance des droits civils</a:t>
            </a:r>
            <a:r>
              <a:rPr sz="1200" dirty="0" smtClean="0"/>
              <a:t>.</a:t>
            </a:r>
            <a:r>
              <a:rPr lang="fr-CA" sz="1200" dirty="0" smtClean="0"/>
              <a:t>)</a:t>
            </a:r>
            <a:endParaRPr lang="fr-FR" sz="1200" dirty="0" smtClean="0"/>
          </a:p>
          <a:p>
            <a:pPr algn="just">
              <a:buNone/>
            </a:pPr>
            <a:r>
              <a:rPr lang="fr-FR" sz="1200" dirty="0" smtClean="0"/>
              <a:t>- Référence dans l’</a:t>
            </a:r>
            <a:r>
              <a:rPr lang="fr-FR" sz="1200" i="1" dirty="0" smtClean="0"/>
              <a:t>Acte de l’Amérique du Nord britannique, 1867</a:t>
            </a:r>
            <a:r>
              <a:rPr lang="fr-FR" sz="1200" dirty="0" smtClean="0"/>
              <a:t>, devenu la </a:t>
            </a:r>
            <a:r>
              <a:rPr lang="fr-FR" sz="1200" i="1" dirty="0" smtClean="0"/>
              <a:t>Loi constitutionnelle de 1867</a:t>
            </a:r>
            <a:r>
              <a:rPr lang="fr-FR" sz="1200" dirty="0" smtClean="0"/>
              <a:t>, d’une référence à une «</a:t>
            </a:r>
            <a:r>
              <a:rPr sz="1200" dirty="0" smtClean="0"/>
              <a:t>une constitution reposant sur les mêmes </a:t>
            </a:r>
            <a:r>
              <a:rPr sz="1200" dirty="0" smtClean="0"/>
              <a:t>pri-cipes </a:t>
            </a:r>
            <a:r>
              <a:rPr sz="1200" dirty="0" smtClean="0"/>
              <a:t>que celle du Royaume-</a:t>
            </a:r>
            <a:r>
              <a:rPr sz="1200" dirty="0" smtClean="0"/>
              <a:t>Uni</a:t>
            </a:r>
            <a:r>
              <a:rPr lang="fr-CA" sz="1200" dirty="0" smtClean="0"/>
              <a:t> » et la théorie de la déclaration implicite des droits (« </a:t>
            </a:r>
            <a:r>
              <a:rPr lang="fr-CA" sz="1200" dirty="0" smtClean="0"/>
              <a:t>implied</a:t>
            </a:r>
            <a:r>
              <a:rPr lang="fr-CA" sz="1200" dirty="0" smtClean="0"/>
              <a:t> bill of </a:t>
            </a:r>
            <a:r>
              <a:rPr lang="fr-CA" sz="1200" dirty="0" smtClean="0"/>
              <a:t>rights</a:t>
            </a:r>
            <a:r>
              <a:rPr lang="fr-CA" sz="1200" dirty="0" smtClean="0"/>
              <a:t> ») (</a:t>
            </a:r>
            <a:r>
              <a:rPr sz="1200" i="1" dirty="0" smtClean="0"/>
              <a:t>Renvoi relatif à la rémunération des juges de la Cour provinciale de </a:t>
            </a:r>
            <a:r>
              <a:rPr sz="1200" i="1" dirty="0" smtClean="0"/>
              <a:t>I.P.E</a:t>
            </a:r>
            <a:r>
              <a:rPr lang="fr-CA" sz="1200" i="1" dirty="0" smtClean="0"/>
              <a:t>, 1997);</a:t>
            </a:r>
          </a:p>
          <a:p>
            <a:pPr algn="just">
              <a:buNone/>
            </a:pPr>
            <a:r>
              <a:rPr lang="fr-CA" sz="1200" dirty="0" smtClean="0"/>
              <a:t>- Utilisation du partage des compétences, et la compétence en matière de droit criminel (</a:t>
            </a:r>
            <a:r>
              <a:rPr lang="fr-CA" sz="1200" i="1" dirty="0" smtClean="0"/>
              <a:t>Loi constitutionnelle de 1867, </a:t>
            </a:r>
            <a:r>
              <a:rPr lang="fr-CA" sz="1200" dirty="0" smtClean="0"/>
              <a:t>art. 91 </a:t>
            </a:r>
            <a:r>
              <a:rPr lang="fr-FR" sz="1200" dirty="0" smtClean="0"/>
              <a:t>§</a:t>
            </a:r>
            <a:r>
              <a:rPr lang="fr-CA" sz="1200" dirty="0" smtClean="0"/>
              <a:t> 27) pour déclarer invalides des lois portant atteinte aux grandes libertés fondamentales (</a:t>
            </a:r>
            <a:r>
              <a:rPr lang="fr-CA" sz="1200" i="1" dirty="0" smtClean="0"/>
              <a:t>Reference</a:t>
            </a:r>
            <a:r>
              <a:rPr lang="fr-CA" sz="1200" i="1" dirty="0" smtClean="0"/>
              <a:t> </a:t>
            </a:r>
            <a:r>
              <a:rPr lang="fr-CA" sz="1200" i="1" dirty="0" smtClean="0"/>
              <a:t>Re</a:t>
            </a:r>
            <a:r>
              <a:rPr lang="fr-CA" sz="1200" i="1" dirty="0" smtClean="0"/>
              <a:t> Alberta </a:t>
            </a:r>
            <a:r>
              <a:rPr lang="fr-CA" sz="1200" i="1" dirty="0" smtClean="0"/>
              <a:t>Statutes</a:t>
            </a:r>
            <a:r>
              <a:rPr lang="fr-CA" sz="1200" i="1" dirty="0" smtClean="0"/>
              <a:t>, 1938, </a:t>
            </a:r>
            <a:r>
              <a:rPr sz="1200" i="1" dirty="0" smtClean="0"/>
              <a:t>Saumu</a:t>
            </a:r>
            <a:r>
              <a:rPr lang="fr-CA" sz="1200" i="1" dirty="0" smtClean="0"/>
              <a:t>r c. Ville de Québec, </a:t>
            </a:r>
            <a:r>
              <a:rPr lang="fr-CA" sz="1200" dirty="0" smtClean="0"/>
              <a:t>1953</a:t>
            </a:r>
            <a:r>
              <a:rPr lang="fr-CA" sz="1200" i="1" dirty="0" smtClean="0"/>
              <a:t> , </a:t>
            </a:r>
            <a:r>
              <a:rPr sz="1200" i="1" dirty="0" smtClean="0"/>
              <a:t>Switzman</a:t>
            </a:r>
            <a:r>
              <a:rPr lang="fr-CA" sz="1200" i="1" dirty="0" smtClean="0"/>
              <a:t> c. </a:t>
            </a:r>
            <a:r>
              <a:rPr lang="fr-CA" sz="1200" i="1" dirty="0" smtClean="0"/>
              <a:t>Elbling</a:t>
            </a:r>
            <a:r>
              <a:rPr lang="fr-CA" sz="1200" i="1" dirty="0" smtClean="0"/>
              <a:t> </a:t>
            </a:r>
            <a:r>
              <a:rPr lang="fr-CA" sz="1200" dirty="0" smtClean="0"/>
              <a:t>,1957;</a:t>
            </a:r>
          </a:p>
          <a:p>
            <a:pPr algn="just">
              <a:buNone/>
            </a:pPr>
            <a:r>
              <a:rPr lang="fr-CA" sz="1200" i="1" dirty="0" smtClean="0"/>
              <a:t>- </a:t>
            </a:r>
            <a:r>
              <a:rPr lang="fr-CA" sz="1200" dirty="0" smtClean="0"/>
              <a:t>Adoption du premier </a:t>
            </a:r>
            <a:r>
              <a:rPr lang="fr-CA" sz="1200" i="1" dirty="0" smtClean="0"/>
              <a:t>Bill of </a:t>
            </a:r>
            <a:r>
              <a:rPr lang="fr-CA" sz="1200" i="1" dirty="0" smtClean="0"/>
              <a:t>Rights</a:t>
            </a:r>
            <a:r>
              <a:rPr lang="fr-CA" sz="1200" i="1" dirty="0" smtClean="0"/>
              <a:t>, le Saskatchewan Bill of </a:t>
            </a:r>
            <a:r>
              <a:rPr lang="fr-CA" sz="1200" i="1" dirty="0" smtClean="0"/>
              <a:t>Rights</a:t>
            </a:r>
            <a:r>
              <a:rPr lang="fr-CA" sz="1200" i="1" dirty="0" smtClean="0"/>
              <a:t> </a:t>
            </a:r>
            <a:r>
              <a:rPr lang="fr-CA" sz="1200" dirty="0" smtClean="0"/>
              <a:t>en 1947</a:t>
            </a:r>
            <a:r>
              <a:rPr lang="fr-CA" sz="1200" i="1" dirty="0" smtClean="0"/>
              <a:t>;</a:t>
            </a:r>
            <a:endParaRPr sz="1200" dirty="0" smtClean="0"/>
          </a:p>
          <a:p>
            <a:pPr algn="just">
              <a:buNone/>
            </a:pPr>
            <a:r>
              <a:rPr lang="fr-FR" sz="1400" dirty="0" smtClean="0"/>
              <a:t> </a:t>
            </a:r>
            <a:r>
              <a:rPr lang="fr-FR" sz="1200" dirty="0" smtClean="0"/>
              <a:t>- Adoption de la </a:t>
            </a:r>
            <a:r>
              <a:rPr lang="fr-FR" sz="1200" b="1" i="1" dirty="0" smtClean="0"/>
              <a:t>Déclaration canadienne des droits </a:t>
            </a:r>
            <a:r>
              <a:rPr lang="fr-FR" sz="1200" dirty="0" smtClean="0"/>
              <a:t>en 1960, de </a:t>
            </a:r>
            <a:r>
              <a:rPr lang="fr-FR" sz="1200" b="1" dirty="0" smtClean="0"/>
              <a:t>la </a:t>
            </a:r>
            <a:r>
              <a:rPr lang="fr-FR" sz="1200" b="1" i="1" dirty="0" smtClean="0"/>
              <a:t>Loi canadienne sur les droits de la personne </a:t>
            </a:r>
            <a:r>
              <a:rPr lang="fr-FR" sz="1200" dirty="0" smtClean="0"/>
              <a:t>en 1977 et de la </a:t>
            </a:r>
            <a:r>
              <a:rPr lang="fr-FR" sz="1200" b="1" i="1" dirty="0" smtClean="0"/>
              <a:t>Charte canadienne des droits et libertés</a:t>
            </a:r>
            <a:r>
              <a:rPr lang="fr-FR" sz="1200" dirty="0" smtClean="0"/>
              <a:t> en </a:t>
            </a:r>
            <a:r>
              <a:rPr lang="fr-FR" sz="1200" dirty="0" smtClean="0"/>
              <a:t>1982;</a:t>
            </a:r>
          </a:p>
          <a:p>
            <a:pPr algn="just">
              <a:buNone/>
            </a:pPr>
            <a:r>
              <a:rPr lang="fr-FR" sz="1200" b="1" i="1" dirty="0" smtClean="0"/>
              <a:t>- </a:t>
            </a:r>
            <a:r>
              <a:rPr lang="fr-FR" sz="1200" dirty="0" smtClean="0"/>
              <a:t>Adoption de la </a:t>
            </a:r>
            <a:r>
              <a:rPr lang="fr-FR" sz="1200" b="1" i="1" dirty="0" smtClean="0"/>
              <a:t>Charte des droits et libertés de la personne</a:t>
            </a:r>
            <a:r>
              <a:rPr lang="fr-FR" sz="1200" i="1" dirty="0" smtClean="0"/>
              <a:t> </a:t>
            </a:r>
            <a:r>
              <a:rPr lang="fr-FR" sz="1200" dirty="0" smtClean="0"/>
              <a:t>du Québec en 1975.</a:t>
            </a:r>
            <a:endParaRPr lang="fr-FR" sz="1200" dirty="0" smtClean="0"/>
          </a:p>
          <a:p>
            <a:pPr>
              <a:buNone/>
            </a:pPr>
            <a:endParaRPr lang="fr-FR" sz="1400" dirty="0" smtClean="0"/>
          </a:p>
          <a:p>
            <a:pPr marL="0" indent="0">
              <a:buNone/>
            </a:pPr>
            <a:endParaRPr lang="fr-CA" sz="1400" dirty="0" smtClean="0">
              <a:latin typeface="Arial"/>
              <a:cs typeface="Arial"/>
            </a:endParaRPr>
          </a:p>
          <a:p>
            <a:pPr marL="0" indent="0">
              <a:spcBef>
                <a:spcPts val="0"/>
              </a:spcBef>
              <a:buNone/>
            </a:pPr>
            <a:r>
              <a:rPr lang="fr-CA" sz="1400" dirty="0" smtClean="0">
                <a:latin typeface="Arial"/>
                <a:cs typeface="Arial"/>
              </a:rPr>
              <a:t>  </a:t>
            </a:r>
          </a:p>
          <a:p>
            <a:pPr marL="0" indent="0">
              <a:spcBef>
                <a:spcPts val="0"/>
              </a:spcBef>
              <a:buNone/>
            </a:pPr>
            <a:r>
              <a:rPr lang="fr-CA" sz="1400" dirty="0" smtClean="0">
                <a:latin typeface="Arial"/>
                <a:cs typeface="Arial"/>
              </a:rPr>
              <a:t> </a:t>
            </a:r>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3</a:t>
            </a:fld>
            <a:endParaRPr lang="fr-BE" dirty="0"/>
          </a:p>
        </p:txBody>
      </p:sp>
      <p:sp>
        <p:nvSpPr>
          <p:cNvPr id="7" name="Espace réservé du pied de page 6"/>
          <p:cNvSpPr>
            <a:spLocks noGrp="1"/>
          </p:cNvSpPr>
          <p:nvPr>
            <p:ph type="ftr" sz="quarter" idx="11"/>
          </p:nvPr>
        </p:nvSpPr>
        <p:spPr>
          <a:xfrm>
            <a:off x="467544" y="6356350"/>
            <a:ext cx="8280920" cy="365760"/>
          </a:xfrm>
        </p:spPr>
        <p:txBody>
          <a:bodyPr/>
          <a:lstStyle/>
          <a:p>
            <a:r>
              <a:rPr lang="fr-FR" sz="1100" dirty="0" smtClean="0"/>
              <a:t>Daniel Turp, Université de Montréal, « </a:t>
            </a:r>
            <a:r>
              <a:rPr lang="fr-CA" sz="1100" dirty="0" smtClean="0"/>
              <a:t>Droit international et constitutionnel des droits fondamentaux</a:t>
            </a:r>
            <a:r>
              <a:rPr lang="fr-FR" sz="1100" dirty="0" smtClean="0"/>
              <a:t> », Cours n°</a:t>
            </a:r>
            <a:r>
              <a:rPr lang="fr-FR" sz="1100" dirty="0" smtClean="0"/>
              <a:t> 10</a:t>
            </a:r>
            <a:endParaRPr lang="fr-BE" sz="1100" dirty="0"/>
          </a:p>
        </p:txBody>
      </p:sp>
      <p:sp>
        <p:nvSpPr>
          <p:cNvPr id="4" name="ZoneTexte 3"/>
          <p:cNvSpPr txBox="1"/>
          <p:nvPr/>
        </p:nvSpPr>
        <p:spPr>
          <a:xfrm>
            <a:off x="467544" y="6021288"/>
            <a:ext cx="8219256" cy="215444"/>
          </a:xfrm>
          <a:prstGeom prst="rect">
            <a:avLst/>
          </a:prstGeom>
          <a:noFill/>
        </p:spPr>
        <p:txBody>
          <a:bodyPr wrap="square" rtlCol="0">
            <a:spAutoFit/>
          </a:bodyPr>
          <a:lstStyle/>
          <a:p>
            <a:pPr algn="r"/>
            <a:r>
              <a:rPr lang="fr-CA" sz="800" dirty="0" smtClean="0"/>
              <a:t>S</a:t>
            </a:r>
            <a:endParaRPr lang="fr-FR" sz="8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483032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533400"/>
          </a:xfrm>
        </p:spPr>
        <p:txBody>
          <a:bodyPr>
            <a:normAutofit fontScale="90000"/>
          </a:bodyPr>
          <a:lstStyle/>
          <a:p>
            <a:pPr algn="ctr"/>
            <a:r>
              <a:rPr lang="fr-CA" sz="1800" b="1" dirty="0" smtClean="0"/>
              <a:t>Le droit</a:t>
            </a:r>
            <a:r>
              <a:rPr lang="fr-CA" sz="1800" b="1" dirty="0" smtClean="0"/>
              <a:t> québécois et canadien des </a:t>
            </a:r>
            <a:r>
              <a:rPr lang="fr-CA" sz="1800" b="1" dirty="0" smtClean="0"/>
              <a:t>droits fondamentaux et le droit </a:t>
            </a:r>
            <a:r>
              <a:rPr lang="fr-CA" sz="1800" b="1" dirty="0" smtClean="0"/>
              <a:t>international</a:t>
            </a:r>
            <a:r>
              <a:rPr lang="fr-CA" sz="1800" dirty="0" smtClean="0"/>
              <a:t/>
            </a:r>
            <a:br>
              <a:rPr lang="fr-CA" sz="1800" dirty="0" smtClean="0"/>
            </a:br>
            <a:endParaRPr lang="fr-FR" sz="1800" dirty="0">
              <a:solidFill>
                <a:srgbClr val="002060"/>
              </a:solidFill>
              <a:latin typeface="Times New Roman"/>
              <a:cs typeface="Times New Roman"/>
            </a:endParaRPr>
          </a:p>
        </p:txBody>
      </p:sp>
      <p:sp>
        <p:nvSpPr>
          <p:cNvPr id="3" name="Espace réservé du contenu 2"/>
          <p:cNvSpPr>
            <a:spLocks noGrp="1"/>
          </p:cNvSpPr>
          <p:nvPr>
            <p:ph sz="quarter" idx="1"/>
          </p:nvPr>
        </p:nvSpPr>
        <p:spPr>
          <a:xfrm>
            <a:off x="457200" y="1219200"/>
            <a:ext cx="8229600" cy="5410200"/>
          </a:xfrm>
        </p:spPr>
        <p:txBody>
          <a:bodyPr>
            <a:noAutofit/>
          </a:bodyPr>
          <a:lstStyle/>
          <a:p>
            <a:pPr lvl="0" algn="ctr">
              <a:buNone/>
            </a:pPr>
            <a:r>
              <a:rPr lang="fr-FR" sz="1200" b="1" dirty="0" smtClean="0"/>
              <a:t>INTRODUCTION (suite)</a:t>
            </a:r>
            <a:endParaRPr lang="fr-FR" sz="1200" b="1" dirty="0" smtClean="0"/>
          </a:p>
          <a:p>
            <a:pPr lvl="0" algn="ctr">
              <a:buNone/>
            </a:pPr>
            <a:r>
              <a:rPr lang="fr-FR" sz="1200" b="1" dirty="0" smtClean="0"/>
              <a:t>Les rapports entre le droit canadien, le droit québécois et droit international</a:t>
            </a:r>
          </a:p>
          <a:p>
            <a:pPr>
              <a:buNone/>
            </a:pPr>
            <a:r>
              <a:rPr lang="fr-FR" sz="1200" dirty="0" smtClean="0"/>
              <a:t>- Absence de dispositions régissant les rapports dans la </a:t>
            </a:r>
            <a:r>
              <a:rPr lang="fr-FR" sz="1200" i="1" dirty="0" smtClean="0"/>
              <a:t>Constitution du Canada </a:t>
            </a:r>
            <a:r>
              <a:rPr lang="fr-FR" sz="1200" dirty="0" smtClean="0"/>
              <a:t>et la constitution du Québec;</a:t>
            </a:r>
          </a:p>
          <a:p>
            <a:pPr algn="just">
              <a:buNone/>
            </a:pPr>
            <a:r>
              <a:rPr lang="fr-CA" sz="1200" dirty="0" smtClean="0"/>
              <a:t>- Référence dans le préambule de la </a:t>
            </a:r>
            <a:r>
              <a:rPr lang="fr-CA" sz="1200" i="1" dirty="0" smtClean="0"/>
              <a:t>Loi constitutionnelle de 1867</a:t>
            </a:r>
            <a:r>
              <a:rPr lang="fr-CA" sz="1200" dirty="0" smtClean="0"/>
              <a:t> à « </a:t>
            </a:r>
            <a:r>
              <a:rPr sz="1200" dirty="0" smtClean="0"/>
              <a:t>une </a:t>
            </a:r>
            <a:r>
              <a:rPr sz="1200" dirty="0" smtClean="0"/>
              <a:t>constitution reposant sur les mêmes </a:t>
            </a:r>
            <a:r>
              <a:rPr sz="1200" dirty="0" smtClean="0"/>
              <a:t>pricipes </a:t>
            </a:r>
            <a:r>
              <a:rPr sz="1200" dirty="0" smtClean="0"/>
              <a:t>que celle du Royaume-</a:t>
            </a:r>
            <a:r>
              <a:rPr sz="1200" dirty="0" smtClean="0"/>
              <a:t>Uni</a:t>
            </a:r>
            <a:r>
              <a:rPr lang="fr-CA" sz="1200" dirty="0" smtClean="0"/>
              <a:t> » a guidé la pratique des gouvernements, parlements et tribunaux; </a:t>
            </a:r>
          </a:p>
          <a:p>
            <a:pPr algn="just">
              <a:buFontTx/>
              <a:buChar char="-"/>
            </a:pPr>
            <a:r>
              <a:rPr lang="fr-CA" sz="1200" dirty="0" smtClean="0"/>
              <a:t>La compétence en matière de conclusion et de mise en œuvre des traités n’est pas prévue dans </a:t>
            </a:r>
            <a:r>
              <a:rPr lang="fr-CA" sz="1200" i="1" dirty="0" smtClean="0"/>
              <a:t>la Constitution du Canada</a:t>
            </a:r>
            <a:r>
              <a:rPr lang="fr-CA" sz="1200" dirty="0" smtClean="0"/>
              <a:t>, mais une pratique de conclusion par le gouvernement du Canada fondée sur la prérogative royale s’est développée sans intervention du Parlement. En application de la doctrine Gérin-Lajoie, le Québec conclut des ententes internationales, donne son assentiment aux accords du Canada portant sur des matières ressortissant de ses compétences et fait approuver les engagements internationaux importants par l’Assemblée nationale (voir en particulier </a:t>
            </a:r>
            <a:r>
              <a:rPr lang="fr-FR" sz="1200" b="1" i="1" u="sng" dirty="0" smtClean="0">
                <a:hlinkClick r:id="rId2"/>
              </a:rPr>
              <a:t>Loi sur le ministère des Relations </a:t>
            </a:r>
            <a:r>
              <a:rPr lang="fr-FR" sz="1200" b="1" i="1" u="sng" dirty="0" smtClean="0">
                <a:hlinkClick r:id="rId2"/>
              </a:rPr>
              <a:t>internationales</a:t>
            </a:r>
            <a:r>
              <a:rPr lang="fr-CA" sz="1200" dirty="0" smtClean="0"/>
              <a:t>, RLRQ, c. M-23.1, art. 22.2,</a:t>
            </a:r>
            <a:r>
              <a:rPr sz="1200" dirty="0" smtClean="0"/>
              <a:t> </a:t>
            </a:r>
            <a:r>
              <a:rPr sz="1200" dirty="0" smtClean="0"/>
              <a:t>2</a:t>
            </a:r>
            <a:r>
              <a:rPr sz="1200" dirty="0" smtClean="0"/>
              <a:t>°</a:t>
            </a:r>
            <a:r>
              <a:rPr lang="fr-CA" sz="1200" dirty="0" smtClean="0"/>
              <a:t>);</a:t>
            </a:r>
          </a:p>
          <a:p>
            <a:pPr algn="just">
              <a:buNone/>
            </a:pPr>
            <a:r>
              <a:rPr lang="fr-CA" sz="1200" dirty="0" smtClean="0"/>
              <a:t>- La compétence en matière de mise en œuvre des traités a été reconnue comme étant partagée entre le Parlement du Canada et les législatures provinciales dans l’</a:t>
            </a:r>
            <a:r>
              <a:rPr lang="fr-FR" sz="1200" b="1" i="1" u="sng" dirty="0" smtClean="0">
                <a:hlinkClick r:id="rId3"/>
              </a:rPr>
              <a:t> Affaire des conventions de </a:t>
            </a:r>
            <a:r>
              <a:rPr lang="fr-FR" sz="1200" b="1" i="1" u="sng" dirty="0" smtClean="0">
                <a:hlinkClick r:id="rId3"/>
              </a:rPr>
              <a:t>travail</a:t>
            </a:r>
            <a:r>
              <a:rPr lang="fr-CA" sz="1200" dirty="0" smtClean="0"/>
              <a:t>, 1937; </a:t>
            </a:r>
          </a:p>
          <a:p>
            <a:pPr algn="just">
              <a:buNone/>
            </a:pPr>
            <a:r>
              <a:rPr lang="fr-CA" sz="1200" dirty="0" smtClean="0"/>
              <a:t>- S’agissant des rapports entre le droit interne et le droit internationale, les tribunaux ont retenu :</a:t>
            </a:r>
            <a:br>
              <a:rPr lang="fr-CA" sz="1200" dirty="0" smtClean="0"/>
            </a:br>
            <a:r>
              <a:rPr lang="fr-CA" sz="1200" dirty="0" smtClean="0"/>
              <a:t>- le </a:t>
            </a:r>
            <a:r>
              <a:rPr lang="fr-CA" sz="1200" b="1" dirty="0" smtClean="0"/>
              <a:t>dualisme</a:t>
            </a:r>
            <a:r>
              <a:rPr lang="fr-CA" sz="1200" dirty="0" smtClean="0"/>
              <a:t> en matière de traités, une incorporation ou introduction législative des dispositions d’un traité étant nécessaire pour qu’un traité produise des effets en droit interne (</a:t>
            </a:r>
            <a:r>
              <a:rPr lang="fr-CA" sz="1200" dirty="0" smtClean="0"/>
              <a:t>Document n</a:t>
            </a:r>
            <a:r>
              <a:rPr lang="fr-CA" sz="1200" baseline="30000" dirty="0" smtClean="0"/>
              <a:t>o</a:t>
            </a:r>
            <a:r>
              <a:rPr lang="fr-CA" sz="1200" dirty="0" smtClean="0"/>
              <a:t> 124.1 : </a:t>
            </a:r>
            <a:r>
              <a:rPr lang="fr-CA" sz="1200" b="1" i="1" u="sng" dirty="0" smtClean="0">
                <a:hlinkClick r:id="rId4"/>
              </a:rPr>
              <a:t>Dumont</a:t>
            </a:r>
            <a:r>
              <a:rPr lang="fr-CA" sz="1200" b="1" u="sng" dirty="0" smtClean="0">
                <a:hlinkClick r:id="rId4"/>
              </a:rPr>
              <a:t> c. </a:t>
            </a:r>
            <a:r>
              <a:rPr lang="fr-CA" sz="1200" b="1" i="1" u="sng" dirty="0" smtClean="0">
                <a:hlinkClick r:id="rId4"/>
              </a:rPr>
              <a:t>Québec</a:t>
            </a:r>
            <a:r>
              <a:rPr lang="fr-CA" sz="1200" b="1" u="sng" dirty="0" smtClean="0">
                <a:hlinkClick r:id="rId4"/>
              </a:rPr>
              <a:t> (Cour supérieure du Québec</a:t>
            </a:r>
            <a:r>
              <a:rPr lang="fr-CA" sz="1200" b="1" u="sng" dirty="0" smtClean="0">
                <a:hlinkClick r:id="rId4"/>
              </a:rPr>
              <a:t>)</a:t>
            </a:r>
            <a:r>
              <a:rPr lang="fr-CA" sz="1200" dirty="0" smtClean="0"/>
              <a:t>, 2009);</a:t>
            </a:r>
            <a:br>
              <a:rPr lang="fr-CA" sz="1200" dirty="0" smtClean="0"/>
            </a:br>
            <a:r>
              <a:rPr lang="fr-CA" sz="1200" dirty="0" smtClean="0"/>
              <a:t>- le </a:t>
            </a:r>
            <a:r>
              <a:rPr lang="fr-CA" sz="1200" b="1" dirty="0" smtClean="0"/>
              <a:t>monisme, avec primauté du droit international</a:t>
            </a:r>
            <a:r>
              <a:rPr lang="fr-CA" sz="1200" dirty="0" smtClean="0"/>
              <a:t>, relativement à la coutume internationale (</a:t>
            </a:r>
            <a:r>
              <a:rPr lang="fr-FR" sz="1200" b="1" i="1" u="sng" dirty="0" smtClean="0">
                <a:hlinkClick r:id="rId5"/>
              </a:rPr>
              <a:t>R. c. </a:t>
            </a:r>
            <a:r>
              <a:rPr lang="fr-FR" sz="1200" b="1" i="1" u="sng" dirty="0" smtClean="0">
                <a:hlinkClick r:id="rId5"/>
              </a:rPr>
              <a:t>Hape</a:t>
            </a:r>
            <a:r>
              <a:rPr lang="fr-CA" sz="1200" dirty="0" smtClean="0"/>
              <a:t>, 2007 : « </a:t>
            </a:r>
            <a:r>
              <a:rPr lang="fr-FR" sz="1200" dirty="0" smtClean="0"/>
              <a:t>L’incorporation automatique des </a:t>
            </a:r>
            <a:r>
              <a:rPr lang="fr-FR" sz="1200" dirty="0" smtClean="0"/>
              <a:t>règles prohibitives du droit </a:t>
            </a:r>
            <a:r>
              <a:rPr lang="fr-FR" sz="1200" dirty="0" smtClean="0"/>
              <a:t>international coutumier </a:t>
            </a:r>
            <a:r>
              <a:rPr lang="fr-FR" sz="1200" dirty="0" smtClean="0"/>
              <a:t>se justifie par le fait que la </a:t>
            </a:r>
            <a:r>
              <a:rPr lang="fr-FR" sz="1200" dirty="0" smtClean="0"/>
              <a:t>coutume internationale</a:t>
            </a:r>
            <a:r>
              <a:rPr lang="fr-FR" sz="1200" dirty="0" smtClean="0"/>
              <a:t>, en tant que droit des nations, </a:t>
            </a:r>
            <a:r>
              <a:rPr lang="fr-FR" sz="1200" dirty="0" smtClean="0"/>
              <a:t>constitue également </a:t>
            </a:r>
            <a:r>
              <a:rPr lang="fr-FR" sz="1200" dirty="0" smtClean="0"/>
              <a:t>le droit du Canada à moins que, </a:t>
            </a:r>
            <a:r>
              <a:rPr lang="fr-FR" sz="1200" dirty="0" smtClean="0"/>
              <a:t>dans l’exercice </a:t>
            </a:r>
            <a:r>
              <a:rPr lang="fr-FR" sz="1200" dirty="0" smtClean="0"/>
              <a:t>légitime de sa souveraineté, celui-ci </a:t>
            </a:r>
            <a:r>
              <a:rPr lang="fr-FR" sz="1200" dirty="0" smtClean="0"/>
              <a:t>ne déclare </a:t>
            </a:r>
            <a:r>
              <a:rPr lang="fr-FR" sz="1200" dirty="0" smtClean="0"/>
              <a:t>son droit interne </a:t>
            </a:r>
            <a:r>
              <a:rPr lang="fr-FR" sz="1200" dirty="0" smtClean="0"/>
              <a:t>incompatible , </a:t>
            </a:r>
            <a:r>
              <a:rPr lang="fr-FR" sz="1200" dirty="0" smtClean="0"/>
              <a:t>§</a:t>
            </a:r>
            <a:r>
              <a:rPr lang="fr-CA" sz="1200" dirty="0" smtClean="0"/>
              <a:t> </a:t>
            </a:r>
            <a:r>
              <a:rPr lang="fr-FR" sz="1200" dirty="0" smtClean="0"/>
              <a:t>39)</a:t>
            </a:r>
          </a:p>
          <a:p>
            <a:pPr algn="just">
              <a:buNone/>
            </a:pPr>
            <a:r>
              <a:rPr lang="fr-FR" sz="1200" dirty="0" smtClean="0"/>
              <a:t>- Intérêt de l’article 2087 du </a:t>
            </a:r>
            <a:r>
              <a:rPr lang="fr-FR" sz="1200" i="1" dirty="0" smtClean="0"/>
              <a:t>Code Civil du Québec </a:t>
            </a:r>
            <a:r>
              <a:rPr lang="fr-FR" sz="1200" dirty="0" smtClean="0"/>
              <a:t>: « 2807. </a:t>
            </a:r>
            <a:r>
              <a:rPr sz="1100" dirty="0" smtClean="0"/>
              <a:t>Le </a:t>
            </a:r>
            <a:r>
              <a:rPr sz="1100" dirty="0" smtClean="0"/>
              <a:t>tribunal doit prendre connaissance d'office du droit en vigueur au </a:t>
            </a:r>
            <a:r>
              <a:rPr sz="1100" dirty="0" smtClean="0"/>
              <a:t>Québec.</a:t>
            </a:r>
            <a:r>
              <a:rPr lang="fr-CA" sz="1100" dirty="0" smtClean="0"/>
              <a:t> </a:t>
            </a:r>
            <a:r>
              <a:rPr sz="1100" dirty="0" smtClean="0"/>
              <a:t>Doivent </a:t>
            </a:r>
            <a:r>
              <a:rPr sz="1100" dirty="0" smtClean="0"/>
              <a:t>cependant être allégués les textes d'application des lois en vigueur au Québec, qui ne sont pas publiés à la Gazette officielle du Québec ou d'une autre manière prévue par la loi, les traités et accords internationaux s'appliquant au Québec qui ne sont pas intégrés dans un texte de loi, ainsi que le droit international coutumier</a:t>
            </a:r>
            <a:r>
              <a:rPr sz="1100" dirty="0" smtClean="0"/>
              <a:t>.</a:t>
            </a:r>
            <a:r>
              <a:rPr lang="fr-CA" sz="1100" dirty="0" smtClean="0"/>
              <a:t> »</a:t>
            </a:r>
            <a:endParaRPr sz="1100" dirty="0" smtClean="0"/>
          </a:p>
          <a:p>
            <a:pPr algn="just">
              <a:buNone/>
            </a:pPr>
            <a:r>
              <a:rPr lang="fr-CA" sz="1200" dirty="0" smtClean="0"/>
              <a:t>  </a:t>
            </a:r>
            <a:r>
              <a:rPr lang="fr-FR" sz="1200" dirty="0" smtClean="0"/>
              <a:t> </a:t>
            </a:r>
          </a:p>
          <a:p>
            <a:pPr marL="0" indent="0" algn="just">
              <a:buNone/>
            </a:pPr>
            <a:endParaRPr lang="fr-CA" sz="1400" dirty="0" smtClean="0">
              <a:latin typeface="Arial"/>
              <a:cs typeface="Arial"/>
            </a:endParaRPr>
          </a:p>
          <a:p>
            <a:pPr marL="0" indent="0" algn="just">
              <a:spcBef>
                <a:spcPts val="0"/>
              </a:spcBef>
              <a:buNone/>
            </a:pPr>
            <a:r>
              <a:rPr lang="fr-CA" sz="1400" dirty="0" smtClean="0">
                <a:latin typeface="Arial"/>
                <a:cs typeface="Arial"/>
              </a:rPr>
              <a:t>  </a:t>
            </a:r>
          </a:p>
          <a:p>
            <a:pPr marL="0" indent="0">
              <a:spcBef>
                <a:spcPts val="0"/>
              </a:spcBef>
              <a:buNone/>
            </a:pPr>
            <a:r>
              <a:rPr lang="fr-CA" sz="1400" dirty="0" smtClean="0">
                <a:latin typeface="Arial"/>
                <a:cs typeface="Arial"/>
              </a:rPr>
              <a:t> </a:t>
            </a:r>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4</a:t>
            </a:fld>
            <a:endParaRPr lang="fr-BE" dirty="0"/>
          </a:p>
        </p:txBody>
      </p:sp>
      <p:sp>
        <p:nvSpPr>
          <p:cNvPr id="7" name="Espace réservé du pied de page 6"/>
          <p:cNvSpPr>
            <a:spLocks noGrp="1"/>
          </p:cNvSpPr>
          <p:nvPr>
            <p:ph type="ftr" sz="quarter" idx="11"/>
          </p:nvPr>
        </p:nvSpPr>
        <p:spPr>
          <a:xfrm>
            <a:off x="467544" y="6356350"/>
            <a:ext cx="8280920" cy="365760"/>
          </a:xfrm>
        </p:spPr>
        <p:txBody>
          <a:bodyPr/>
          <a:lstStyle/>
          <a:p>
            <a:r>
              <a:rPr lang="fr-FR" sz="1100" dirty="0" smtClean="0"/>
              <a:t>Daniel Turp, Université de Montréal, « </a:t>
            </a:r>
            <a:r>
              <a:rPr lang="fr-CA" sz="1100" dirty="0" smtClean="0"/>
              <a:t>Droit international et constitutionnel des droits fondamentaux</a:t>
            </a:r>
            <a:r>
              <a:rPr lang="fr-FR" sz="1100" dirty="0" smtClean="0"/>
              <a:t> », Cours n°</a:t>
            </a:r>
            <a:r>
              <a:rPr lang="fr-FR" sz="1100" dirty="0" smtClean="0"/>
              <a:t> 10</a:t>
            </a:r>
            <a:endParaRPr lang="fr-BE" sz="1100" dirty="0"/>
          </a:p>
        </p:txBody>
      </p:sp>
      <p:sp>
        <p:nvSpPr>
          <p:cNvPr id="4" name="ZoneTexte 3"/>
          <p:cNvSpPr txBox="1"/>
          <p:nvPr/>
        </p:nvSpPr>
        <p:spPr>
          <a:xfrm>
            <a:off x="467544" y="6021288"/>
            <a:ext cx="8219256" cy="215444"/>
          </a:xfrm>
          <a:prstGeom prst="rect">
            <a:avLst/>
          </a:prstGeom>
          <a:noFill/>
        </p:spPr>
        <p:txBody>
          <a:bodyPr wrap="square" rtlCol="0">
            <a:spAutoFit/>
          </a:bodyPr>
          <a:lstStyle/>
          <a:p>
            <a:pPr algn="r"/>
            <a:r>
              <a:rPr lang="fr-CA" sz="800" dirty="0" smtClean="0"/>
              <a:t>S</a:t>
            </a:r>
            <a:endParaRPr lang="fr-FR" sz="8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483032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81000"/>
            <a:ext cx="8229600" cy="533400"/>
          </a:xfrm>
        </p:spPr>
        <p:txBody>
          <a:bodyPr>
            <a:normAutofit fontScale="90000"/>
          </a:bodyPr>
          <a:lstStyle/>
          <a:p>
            <a:pPr algn="ctr"/>
            <a:r>
              <a:rPr lang="fr-CA" sz="1800" b="1" dirty="0" smtClean="0"/>
              <a:t>Le </a:t>
            </a:r>
            <a:r>
              <a:rPr lang="fr-CA" sz="1800" b="1" dirty="0" smtClean="0"/>
              <a:t>droit canadien et québécois des </a:t>
            </a:r>
            <a:r>
              <a:rPr lang="fr-CA" sz="1800" b="1" dirty="0" smtClean="0"/>
              <a:t>droits fondamentaux et le droit international</a:t>
            </a:r>
            <a:r>
              <a:rPr lang="fr-CA" sz="1800" dirty="0" smtClean="0"/>
              <a:t/>
            </a:r>
            <a:br>
              <a:rPr lang="fr-CA" sz="1800" dirty="0" smtClean="0"/>
            </a:br>
            <a:endParaRPr lang="fr-FR" sz="1800" dirty="0">
              <a:solidFill>
                <a:srgbClr val="002060"/>
              </a:solidFill>
              <a:latin typeface="Times New Roman"/>
              <a:cs typeface="Times New Roman"/>
            </a:endParaRPr>
          </a:p>
        </p:txBody>
      </p:sp>
      <p:sp>
        <p:nvSpPr>
          <p:cNvPr id="3" name="Espace réservé du contenu 2"/>
          <p:cNvSpPr>
            <a:spLocks noGrp="1"/>
          </p:cNvSpPr>
          <p:nvPr>
            <p:ph sz="quarter" idx="1"/>
          </p:nvPr>
        </p:nvSpPr>
        <p:spPr>
          <a:xfrm>
            <a:off x="457200" y="914400"/>
            <a:ext cx="8229600" cy="5410200"/>
          </a:xfrm>
        </p:spPr>
        <p:txBody>
          <a:bodyPr>
            <a:normAutofit fontScale="92500" lnSpcReduction="10000"/>
          </a:bodyPr>
          <a:lstStyle/>
          <a:p>
            <a:pPr lvl="0">
              <a:buNone/>
            </a:pPr>
            <a:r>
              <a:rPr lang="fr-FR" sz="1297" b="1" dirty="0" smtClean="0"/>
              <a:t>I- </a:t>
            </a:r>
            <a:r>
              <a:rPr lang="fr-FR" sz="1297" b="1" dirty="0" smtClean="0"/>
              <a:t>LE DROIT CANADIEN DES DROITS FONDAMENTAUX ET LE DROIT </a:t>
            </a:r>
            <a:r>
              <a:rPr lang="fr-FR" sz="1297" b="1" dirty="0" smtClean="0"/>
              <a:t>INTERNATIONAL</a:t>
            </a:r>
            <a:endParaRPr lang="fr-FR" sz="1297" dirty="0" smtClean="0"/>
          </a:p>
          <a:p>
            <a:pPr lvl="0" algn="just">
              <a:buNone/>
            </a:pPr>
            <a:r>
              <a:rPr lang="fr-FR" sz="1297" dirty="0" smtClean="0"/>
              <a:t>- Rappel de l’abstention du Canada lors du vote, en troisième Commission de l’Assemblée générale des Nations Unies, de la Déclaration universelle des droits de l’homme, mais vote favorable lors le 10 décembre 1948 (voir William </a:t>
            </a:r>
            <a:r>
              <a:rPr lang="fr-FR" sz="1297" dirty="0" smtClean="0"/>
              <a:t>Schabas</a:t>
            </a:r>
            <a:r>
              <a:rPr lang="fr-FR" sz="1297" dirty="0" smtClean="0"/>
              <a:t>)</a:t>
            </a:r>
          </a:p>
          <a:p>
            <a:pPr lvl="0" algn="just">
              <a:buNone/>
            </a:pPr>
            <a:r>
              <a:rPr lang="fr-FR" sz="1297" dirty="0" smtClean="0"/>
              <a:t>- Participation active du Canada à l’élaboration des grandes conventions internationales en matière de droits fondamentaux, adhésion aux </a:t>
            </a:r>
            <a:r>
              <a:rPr lang="fr-FR" sz="1297" i="1" dirty="0" smtClean="0"/>
              <a:t>Pactes internationaux relatifs aux droits de l’homme </a:t>
            </a:r>
            <a:r>
              <a:rPr lang="fr-FR" sz="1297" dirty="0" smtClean="0"/>
              <a:t>en 1976 et à la très grande majorité des autres traités</a:t>
            </a:r>
          </a:p>
          <a:p>
            <a:pPr lvl="0" algn="just">
              <a:buNone/>
            </a:pPr>
            <a:r>
              <a:rPr lang="fr-FR" sz="1297" b="1" dirty="0" smtClean="0"/>
              <a:t>A</a:t>
            </a:r>
            <a:r>
              <a:rPr lang="fr-FR" sz="1297" b="1" dirty="0" smtClean="0"/>
              <a:t>- La </a:t>
            </a:r>
            <a:r>
              <a:rPr lang="fr-FR" sz="1297" b="1" i="1" dirty="0" smtClean="0"/>
              <a:t>Déclaration canadienne des droits</a:t>
            </a:r>
            <a:r>
              <a:rPr lang="fr-FR" sz="1297" b="1" dirty="0" smtClean="0"/>
              <a:t>, </a:t>
            </a:r>
            <a:r>
              <a:rPr lang="fr-FR" sz="1297" b="1" dirty="0" smtClean="0"/>
              <a:t>la </a:t>
            </a:r>
            <a:r>
              <a:rPr lang="fr-FR" sz="1297" b="1" i="1" dirty="0" smtClean="0"/>
              <a:t>Loi canadienne des droits de la personne </a:t>
            </a:r>
            <a:r>
              <a:rPr lang="fr-FR" sz="1297" b="1" dirty="0" smtClean="0"/>
              <a:t>et la </a:t>
            </a:r>
            <a:r>
              <a:rPr lang="fr-FR" sz="1297" b="1" i="1" dirty="0" smtClean="0"/>
              <a:t>Charte canadienne des droits et </a:t>
            </a:r>
            <a:r>
              <a:rPr lang="fr-FR" sz="1297" b="1" i="1" dirty="0" smtClean="0"/>
              <a:t>libertés</a:t>
            </a:r>
          </a:p>
          <a:p>
            <a:pPr algn="just">
              <a:buNone/>
            </a:pPr>
            <a:r>
              <a:rPr lang="fr-FR" sz="1297" dirty="0" smtClean="0"/>
              <a:t>- Influence anglo-américaine de la </a:t>
            </a:r>
            <a:r>
              <a:rPr lang="fr-FR" sz="1297" i="1" dirty="0" smtClean="0"/>
              <a:t>Déclaration canadienne des droits</a:t>
            </a:r>
            <a:r>
              <a:rPr lang="fr-FR" sz="1297" dirty="0" smtClean="0"/>
              <a:t> de 1960, comme en fait foi l’article 2 b) qui interdit « </a:t>
            </a:r>
            <a:r>
              <a:rPr sz="1297" dirty="0" smtClean="0"/>
              <a:t> </a:t>
            </a:r>
            <a:r>
              <a:rPr sz="1297" dirty="0" smtClean="0"/>
              <a:t>des peines ou traitements cruels et inusités, ou comme en autorisant l’imposition</a:t>
            </a:r>
            <a:r>
              <a:rPr sz="1297" dirty="0" smtClean="0"/>
              <a:t>;</a:t>
            </a:r>
            <a:r>
              <a:rPr lang="fr-CA" sz="1297" dirty="0" smtClean="0"/>
              <a:t> (Voir </a:t>
            </a:r>
            <a:r>
              <a:rPr lang="fr-CA" sz="1297" i="1" dirty="0" smtClean="0"/>
              <a:t>English Bill of </a:t>
            </a:r>
            <a:r>
              <a:rPr lang="fr-CA" sz="1297" i="1" dirty="0" smtClean="0"/>
              <a:t>Rights</a:t>
            </a:r>
            <a:r>
              <a:rPr lang="fr-CA" sz="1297" dirty="0" smtClean="0"/>
              <a:t>, art. I, 10 et </a:t>
            </a:r>
            <a:r>
              <a:rPr lang="fr-CA" sz="1297" i="1" dirty="0" smtClean="0"/>
              <a:t>American Bill of </a:t>
            </a:r>
            <a:r>
              <a:rPr lang="fr-CA" sz="1297" i="1" dirty="0" smtClean="0"/>
              <a:t>Rights</a:t>
            </a:r>
            <a:r>
              <a:rPr lang="fr-CA" sz="1297" dirty="0" smtClean="0"/>
              <a:t>, </a:t>
            </a:r>
            <a:r>
              <a:rPr lang="fr-CA" sz="1297" dirty="0" smtClean="0"/>
              <a:t>amendemet</a:t>
            </a:r>
            <a:r>
              <a:rPr lang="fr-CA" sz="1297" dirty="0" smtClean="0"/>
              <a:t> VIII)</a:t>
            </a:r>
          </a:p>
          <a:p>
            <a:pPr algn="just">
              <a:buNone/>
            </a:pPr>
            <a:r>
              <a:rPr lang="fr-CA" sz="1297" dirty="0" smtClean="0"/>
              <a:t>- Recours limité du droit international pour appliquer et interpréter la </a:t>
            </a:r>
            <a:r>
              <a:rPr lang="fr-CA" sz="1297" i="1" dirty="0" smtClean="0"/>
              <a:t>Déclaration canadienne</a:t>
            </a:r>
            <a:r>
              <a:rPr lang="fr-FR" sz="1297" i="1" dirty="0" smtClean="0"/>
              <a:t> </a:t>
            </a:r>
            <a:r>
              <a:rPr lang="fr-FR" sz="1297" dirty="0" smtClean="0"/>
              <a:t>(voir </a:t>
            </a:r>
            <a:r>
              <a:rPr lang="fr-FR" sz="1297" i="1" dirty="0" smtClean="0"/>
              <a:t>Gagnon et </a:t>
            </a:r>
            <a:r>
              <a:rPr lang="fr-FR" sz="1297" i="1" dirty="0" smtClean="0"/>
              <a:t>Vallières</a:t>
            </a:r>
            <a:r>
              <a:rPr lang="fr-FR" sz="1297" i="1" dirty="0" smtClean="0"/>
              <a:t>  </a:t>
            </a:r>
            <a:r>
              <a:rPr lang="fr-FR" sz="1297" dirty="0" smtClean="0"/>
              <a:t>. c. </a:t>
            </a:r>
            <a:r>
              <a:rPr lang="fr-FR" sz="1297" i="1" dirty="0" smtClean="0"/>
              <a:t>R</a:t>
            </a:r>
            <a:r>
              <a:rPr lang="fr-FR" sz="1297" dirty="0" smtClean="0"/>
              <a:t>., [1971] C.A. 45</a:t>
            </a:r>
          </a:p>
          <a:p>
            <a:pPr algn="just">
              <a:buNone/>
            </a:pPr>
            <a:r>
              <a:rPr lang="fr-FR" sz="1297" i="1" dirty="0" smtClean="0"/>
              <a:t>- Loi canadienne sur les droits de la personne </a:t>
            </a:r>
            <a:r>
              <a:rPr lang="fr-FR" sz="1297" dirty="0" smtClean="0"/>
              <a:t>est, pour l’essentiel, une loi visant à interdire la discrimination et est mise en œuvre par la Commission canadienne des droits de la personne et le Tribunal canadien des droits de la personne qui a montré un intér</a:t>
            </a:r>
            <a:r>
              <a:rPr lang="fr-FR" sz="1297" dirty="0" smtClean="0"/>
              <a:t>êt croissant pour le droit international</a:t>
            </a:r>
          </a:p>
          <a:p>
            <a:pPr algn="just">
              <a:buNone/>
            </a:pPr>
            <a:r>
              <a:rPr lang="fr-FR" sz="1297" dirty="0" smtClean="0"/>
              <a:t>- Influence prépondérante du droit international dans la rédaction de la </a:t>
            </a:r>
            <a:r>
              <a:rPr lang="fr-FR" sz="1297" i="1" dirty="0" smtClean="0"/>
              <a:t>Charte canadienne </a:t>
            </a:r>
            <a:r>
              <a:rPr lang="fr-FR" sz="1297" dirty="0" smtClean="0"/>
              <a:t>(voir articles 1, 11 g), mais voir aussi la clause de dérogation de l’article 33</a:t>
            </a:r>
            <a:endParaRPr lang="fr-CA" sz="1297" dirty="0" smtClean="0"/>
          </a:p>
          <a:p>
            <a:pPr lvl="0">
              <a:buNone/>
            </a:pPr>
            <a:r>
              <a:rPr lang="fr-FR" sz="1297" b="1" dirty="0" smtClean="0"/>
              <a:t>B</a:t>
            </a:r>
            <a:r>
              <a:rPr lang="fr-FR" sz="1297" b="1" dirty="0" smtClean="0"/>
              <a:t>- L’interprétation </a:t>
            </a:r>
            <a:r>
              <a:rPr lang="fr-FR" sz="1297" b="1" dirty="0" smtClean="0"/>
              <a:t>et l’application de la </a:t>
            </a:r>
            <a:r>
              <a:rPr lang="fr-FR" sz="1297" b="1" i="1" dirty="0" smtClean="0"/>
              <a:t>Charte canadienne </a:t>
            </a:r>
            <a:r>
              <a:rPr lang="fr-FR" sz="1297" b="1" dirty="0" smtClean="0"/>
              <a:t>et le droit </a:t>
            </a:r>
            <a:r>
              <a:rPr lang="fr-FR" sz="1297" b="1" dirty="0" smtClean="0"/>
              <a:t>international</a:t>
            </a:r>
          </a:p>
          <a:p>
            <a:pPr lvl="0">
              <a:buNone/>
            </a:pPr>
            <a:r>
              <a:rPr lang="fr-FR" sz="1297" dirty="0" smtClean="0"/>
              <a:t>- Jurisprudence abondante de la Cour supr</a:t>
            </a:r>
            <a:r>
              <a:rPr lang="fr-FR" sz="1297" dirty="0" smtClean="0"/>
              <a:t>ême du Canada faisant appel au droit international pour l’application et dans l’interprétation de la </a:t>
            </a:r>
            <a:r>
              <a:rPr lang="fr-FR" sz="1297" i="1" dirty="0" smtClean="0"/>
              <a:t>Charte canadienne </a:t>
            </a:r>
            <a:r>
              <a:rPr lang="fr-FR" sz="1297" dirty="0" smtClean="0"/>
              <a:t>(</a:t>
            </a:r>
            <a:r>
              <a:rPr lang="fr-FR" sz="1297" dirty="0" smtClean="0"/>
              <a:t>v</a:t>
            </a:r>
            <a:r>
              <a:rPr lang="fr-FR" sz="1297" dirty="0" smtClean="0"/>
              <a:t>oir William SCHABAS et Stéphane BEAULAC, </a:t>
            </a:r>
            <a:r>
              <a:rPr lang="fr-FR" sz="1297" i="1" dirty="0" smtClean="0"/>
              <a:t>international </a:t>
            </a:r>
            <a:r>
              <a:rPr lang="fr-FR" sz="1297" i="1" dirty="0" smtClean="0"/>
              <a:t>Human</a:t>
            </a:r>
            <a:r>
              <a:rPr lang="fr-FR" sz="1297" i="1" dirty="0" smtClean="0"/>
              <a:t> </a:t>
            </a:r>
            <a:r>
              <a:rPr lang="fr-FR" sz="1297" i="1" dirty="0" smtClean="0"/>
              <a:t>Rights</a:t>
            </a:r>
            <a:r>
              <a:rPr lang="fr-FR" sz="1297" i="1" dirty="0" smtClean="0"/>
              <a:t> and Canadian </a:t>
            </a:r>
            <a:r>
              <a:rPr lang="fr-FR" sz="1297" i="1" dirty="0" smtClean="0"/>
              <a:t>Law-</a:t>
            </a:r>
            <a:r>
              <a:rPr lang="fr-FR" sz="1297" i="1" dirty="0" smtClean="0"/>
              <a:t> </a:t>
            </a:r>
            <a:r>
              <a:rPr lang="fr-FR" sz="1297" i="1" dirty="0" smtClean="0"/>
              <a:t>Legal</a:t>
            </a:r>
            <a:r>
              <a:rPr lang="fr-FR" sz="1297" i="1" dirty="0" smtClean="0"/>
              <a:t> </a:t>
            </a:r>
            <a:r>
              <a:rPr lang="fr-FR" sz="1297" i="1" dirty="0" smtClean="0"/>
              <a:t>Commitment</a:t>
            </a:r>
            <a:r>
              <a:rPr lang="fr-FR" sz="1297" i="1" dirty="0" smtClean="0"/>
              <a:t>, </a:t>
            </a:r>
            <a:r>
              <a:rPr lang="fr-FR" sz="1297" i="1" dirty="0" smtClean="0"/>
              <a:t>Implementation</a:t>
            </a:r>
            <a:r>
              <a:rPr lang="fr-FR" sz="1297" i="1" dirty="0" smtClean="0"/>
              <a:t> and the Charter</a:t>
            </a:r>
            <a:r>
              <a:rPr lang="fr-FR" sz="1297" dirty="0" smtClean="0"/>
              <a:t>, 3rd  </a:t>
            </a:r>
            <a:r>
              <a:rPr lang="fr-FR" sz="1297" dirty="0" smtClean="0"/>
              <a:t>ed</a:t>
            </a:r>
            <a:r>
              <a:rPr lang="fr-FR" sz="1297" dirty="0" smtClean="0"/>
              <a:t>., Toronto, </a:t>
            </a:r>
            <a:r>
              <a:rPr lang="fr-FR" sz="1297" dirty="0" smtClean="0"/>
              <a:t>Carswell</a:t>
            </a:r>
            <a:r>
              <a:rPr lang="fr-FR" sz="1297" dirty="0" smtClean="0"/>
              <a:t>, 2006;</a:t>
            </a:r>
          </a:p>
          <a:p>
            <a:pPr lvl="0">
              <a:buNone/>
            </a:pPr>
            <a:r>
              <a:rPr lang="fr-FR" sz="1297" dirty="0" smtClean="0"/>
              <a:t>- Arr</a:t>
            </a:r>
            <a:r>
              <a:rPr lang="fr-FR" sz="1297" dirty="0" smtClean="0"/>
              <a:t>êts déterminants : affaires </a:t>
            </a:r>
            <a:r>
              <a:rPr lang="fr-FR" sz="1297" dirty="0" smtClean="0"/>
              <a:t>Oakes</a:t>
            </a:r>
            <a:r>
              <a:rPr lang="fr-FR" sz="1297" dirty="0" smtClean="0"/>
              <a:t>, trilogie </a:t>
            </a:r>
            <a:r>
              <a:rPr lang="fr-FR" sz="1297" i="1" dirty="0" smtClean="0"/>
              <a:t>Keegstra</a:t>
            </a:r>
            <a:r>
              <a:rPr lang="fr-FR" sz="1297" i="1" dirty="0" smtClean="0"/>
              <a:t>, Andrews, Taylor</a:t>
            </a:r>
            <a:r>
              <a:rPr lang="fr-FR" sz="1297" dirty="0" smtClean="0"/>
              <a:t>, </a:t>
            </a:r>
            <a:r>
              <a:rPr lang="fr-FR" sz="1297" i="1" dirty="0" smtClean="0"/>
              <a:t>Baker</a:t>
            </a:r>
            <a:r>
              <a:rPr lang="fr-FR" sz="1297" dirty="0" smtClean="0"/>
              <a:t>, </a:t>
            </a:r>
            <a:r>
              <a:rPr lang="fr-FR" sz="1297" i="1" dirty="0" smtClean="0"/>
              <a:t>Khadr</a:t>
            </a:r>
            <a:r>
              <a:rPr lang="fr-FR" sz="1297" dirty="0" smtClean="0"/>
              <a:t>, </a:t>
            </a:r>
            <a:r>
              <a:rPr sz="1297" i="1" dirty="0" smtClean="0"/>
              <a:t>Saskatchewan</a:t>
            </a:r>
            <a:r>
              <a:rPr sz="1297" dirty="0" smtClean="0"/>
              <a:t> Federation of </a:t>
            </a:r>
            <a:r>
              <a:rPr sz="1297" dirty="0" smtClean="0"/>
              <a:t>Labour</a:t>
            </a:r>
            <a:r>
              <a:rPr lang="fr-CA" sz="1297" dirty="0" smtClean="0"/>
              <a:t>;</a:t>
            </a:r>
            <a:r>
              <a:rPr sz="1297" dirty="0" smtClean="0"/>
              <a:t> </a:t>
            </a:r>
            <a:r>
              <a:rPr lang="fr-FR" sz="1297" dirty="0" smtClean="0"/>
              <a:t>  </a:t>
            </a:r>
            <a:endParaRPr lang="fr-FR" sz="1297" dirty="0" smtClean="0"/>
          </a:p>
          <a:p>
            <a:pPr>
              <a:buNone/>
            </a:pPr>
            <a:r>
              <a:rPr lang="fr-CA" sz="1297" b="1" i="1" dirty="0" smtClean="0"/>
              <a:t> </a:t>
            </a:r>
            <a:r>
              <a:rPr lang="fr-CA" sz="1297" b="1" dirty="0" smtClean="0"/>
              <a:t>- </a:t>
            </a:r>
            <a:r>
              <a:rPr lang="fr-CA" sz="1297" dirty="0" smtClean="0"/>
              <a:t>Analyse de l’affaire</a:t>
            </a:r>
            <a:r>
              <a:rPr lang="fr-FR" sz="1400" dirty="0" smtClean="0"/>
              <a:t> </a:t>
            </a:r>
            <a:r>
              <a:rPr lang="fr-FR" sz="1400" b="1" i="1" u="sng" dirty="0" smtClean="0">
                <a:hlinkClick r:id="rId2"/>
              </a:rPr>
              <a:t>Kazemi (succession)</a:t>
            </a:r>
            <a:r>
              <a:rPr lang="fr-FR" sz="1400" u="sng" dirty="0" smtClean="0">
                <a:hlinkClick r:id="rId2"/>
              </a:rPr>
              <a:t> </a:t>
            </a:r>
            <a:r>
              <a:rPr lang="fr-FR" sz="1400" b="1" u="sng" dirty="0" smtClean="0">
                <a:hlinkClick r:id="rId2"/>
              </a:rPr>
              <a:t>c.</a:t>
            </a:r>
            <a:r>
              <a:rPr lang="fr-FR" sz="1400" u="sng" dirty="0" smtClean="0">
                <a:hlinkClick r:id="rId2"/>
              </a:rPr>
              <a:t> </a:t>
            </a:r>
            <a:r>
              <a:rPr lang="fr-FR" sz="1400" b="1" i="1" u="sng" dirty="0" smtClean="0">
                <a:hlinkClick r:id="rId2"/>
              </a:rPr>
              <a:t>République islamique d’Iran</a:t>
            </a:r>
            <a:r>
              <a:rPr lang="fr-FR" sz="1400" dirty="0" smtClean="0"/>
              <a:t> (2014)</a:t>
            </a:r>
            <a:r>
              <a:rPr lang="fr-CA" sz="1400" dirty="0" smtClean="0"/>
              <a:t> (</a:t>
            </a:r>
            <a:r>
              <a:rPr lang="fr-FR" sz="1400" dirty="0" smtClean="0"/>
              <a:t>Document n</a:t>
            </a:r>
            <a:r>
              <a:rPr lang="fr-FR" sz="1400" baseline="30000" dirty="0" smtClean="0"/>
              <a:t>o</a:t>
            </a:r>
            <a:r>
              <a:rPr lang="fr-FR" sz="1400" dirty="0" smtClean="0"/>
              <a:t> 118.1</a:t>
            </a:r>
            <a:r>
              <a:rPr lang="fr-FR" sz="1400" dirty="0" smtClean="0"/>
              <a:t> )</a:t>
            </a:r>
            <a:endParaRPr lang="fr-CA" sz="1400" dirty="0" smtClean="0"/>
          </a:p>
          <a:p>
            <a:pPr>
              <a:buNone/>
            </a:pPr>
            <a:endParaRPr lang="fr-CA" sz="1297" b="1" i="1"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5</a:t>
            </a:fld>
            <a:endParaRPr lang="fr-BE" dirty="0"/>
          </a:p>
        </p:txBody>
      </p:sp>
      <p:sp>
        <p:nvSpPr>
          <p:cNvPr id="7" name="Espace réservé du pied de page 6"/>
          <p:cNvSpPr>
            <a:spLocks noGrp="1"/>
          </p:cNvSpPr>
          <p:nvPr>
            <p:ph type="ftr" sz="quarter" idx="11"/>
          </p:nvPr>
        </p:nvSpPr>
        <p:spPr>
          <a:xfrm>
            <a:off x="467544" y="6356350"/>
            <a:ext cx="8280920" cy="365760"/>
          </a:xfrm>
        </p:spPr>
        <p:txBody>
          <a:bodyPr/>
          <a:lstStyle/>
          <a:p>
            <a:r>
              <a:rPr lang="fr-FR" sz="1100" dirty="0" smtClean="0"/>
              <a:t>Daniel Turp, Université de Montréal, « </a:t>
            </a:r>
            <a:r>
              <a:rPr lang="fr-CA" sz="1100" dirty="0" smtClean="0"/>
              <a:t>Droit international et constitutionnel des droits fondamentaux</a:t>
            </a:r>
            <a:r>
              <a:rPr lang="fr-FR" sz="1100" dirty="0" smtClean="0"/>
              <a:t> », Cours n°</a:t>
            </a:r>
            <a:r>
              <a:rPr lang="fr-FR" sz="1100" dirty="0" smtClean="0"/>
              <a:t> 10</a:t>
            </a:r>
            <a:endParaRPr lang="fr-BE" sz="11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483032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533400"/>
          </a:xfrm>
        </p:spPr>
        <p:txBody>
          <a:bodyPr>
            <a:normAutofit fontScale="90000"/>
          </a:bodyPr>
          <a:lstStyle/>
          <a:p>
            <a:pPr algn="ctr"/>
            <a:r>
              <a:rPr lang="fr-CA" sz="1800" b="1" dirty="0" smtClean="0"/>
              <a:t>Le droit</a:t>
            </a:r>
            <a:r>
              <a:rPr lang="fr-CA" sz="1800" b="1" dirty="0" smtClean="0"/>
              <a:t> canadien et québécois des </a:t>
            </a:r>
            <a:r>
              <a:rPr lang="fr-CA" sz="1800" b="1" dirty="0" smtClean="0"/>
              <a:t>droits fondamentaux et le droit </a:t>
            </a:r>
            <a:r>
              <a:rPr lang="fr-CA" sz="1800" b="1" dirty="0" smtClean="0"/>
              <a:t>international</a:t>
            </a:r>
            <a:r>
              <a:rPr lang="fr-CA" sz="1800" dirty="0" smtClean="0"/>
              <a:t/>
            </a:r>
            <a:br>
              <a:rPr lang="fr-CA" sz="1800" dirty="0" smtClean="0"/>
            </a:br>
            <a:endParaRPr lang="fr-FR" sz="1800" dirty="0">
              <a:solidFill>
                <a:srgbClr val="002060"/>
              </a:solidFill>
              <a:latin typeface="Times New Roman"/>
              <a:cs typeface="Times New Roman"/>
            </a:endParaRPr>
          </a:p>
        </p:txBody>
      </p:sp>
      <p:sp>
        <p:nvSpPr>
          <p:cNvPr id="3" name="Espace réservé du contenu 2"/>
          <p:cNvSpPr>
            <a:spLocks noGrp="1"/>
          </p:cNvSpPr>
          <p:nvPr>
            <p:ph sz="quarter" idx="1"/>
          </p:nvPr>
        </p:nvSpPr>
        <p:spPr>
          <a:xfrm>
            <a:off x="457200" y="1219200"/>
            <a:ext cx="8229600" cy="5105400"/>
          </a:xfrm>
        </p:spPr>
        <p:txBody>
          <a:bodyPr>
            <a:normAutofit fontScale="25000" lnSpcReduction="20000"/>
          </a:bodyPr>
          <a:lstStyle/>
          <a:p>
            <a:pPr lvl="0">
              <a:buNone/>
            </a:pPr>
            <a:r>
              <a:rPr lang="fr-FR" sz="5600" b="1" dirty="0" smtClean="0"/>
              <a:t>II- LE </a:t>
            </a:r>
            <a:r>
              <a:rPr lang="fr-FR" sz="5600" b="1" dirty="0" smtClean="0"/>
              <a:t>DROIT QUÉBÉCOIS DES DROITS FONDAMENTAUX ET LE DROIT </a:t>
            </a:r>
            <a:r>
              <a:rPr lang="fr-FR" sz="5600" b="1" dirty="0" smtClean="0"/>
              <a:t>INTERNATIONAL</a:t>
            </a:r>
            <a:br>
              <a:rPr lang="fr-FR" sz="5600" b="1" dirty="0" smtClean="0"/>
            </a:br>
            <a:r>
              <a:rPr lang="fr-FR" sz="5600" b="1" dirty="0" smtClean="0"/>
              <a:t/>
            </a:r>
            <a:br>
              <a:rPr lang="fr-FR" sz="5600" b="1" dirty="0" smtClean="0"/>
            </a:br>
            <a:r>
              <a:rPr lang="fr-FR" sz="4800" b="1" dirty="0" smtClean="0"/>
              <a:t>A</a:t>
            </a:r>
            <a:r>
              <a:rPr lang="fr-FR" sz="4800" b="1" dirty="0" smtClean="0"/>
              <a:t>- La </a:t>
            </a:r>
            <a:r>
              <a:rPr lang="fr-FR" sz="4800" b="1" i="1" dirty="0" smtClean="0"/>
              <a:t>Charte des droits et libertés de la personne </a:t>
            </a:r>
            <a:r>
              <a:rPr lang="fr-FR" sz="4800" b="1" dirty="0" smtClean="0"/>
              <a:t>du </a:t>
            </a:r>
            <a:r>
              <a:rPr lang="fr-FR" sz="4800" b="1" dirty="0" smtClean="0"/>
              <a:t>Québec</a:t>
            </a:r>
          </a:p>
          <a:p>
            <a:pPr algn="just">
              <a:buFontTx/>
              <a:buChar char="-"/>
            </a:pPr>
            <a:r>
              <a:rPr lang="fr-FR" sz="4800" dirty="0" smtClean="0"/>
              <a:t>Proposition du </a:t>
            </a:r>
            <a:r>
              <a:rPr lang="fr-FR" sz="4800" dirty="0" smtClean="0"/>
              <a:t>professeurJacques-Yvan</a:t>
            </a:r>
            <a:r>
              <a:rPr lang="fr-FR" sz="4800" dirty="0" smtClean="0"/>
              <a:t> Morin en 1963 (« </a:t>
            </a:r>
            <a:r>
              <a:rPr lang="fr-FR" sz="4800" b="1" u="sng" dirty="0" smtClean="0">
                <a:hlinkClick r:id="rId2"/>
              </a:rPr>
              <a:t>Une </a:t>
            </a:r>
            <a:r>
              <a:rPr lang="fr-FR" sz="4800" b="1" u="sng" dirty="0" smtClean="0">
                <a:hlinkClick r:id="rId2"/>
              </a:rPr>
              <a:t>Charte des droits de l’homme pour le </a:t>
            </a:r>
            <a:r>
              <a:rPr lang="fr-FR" sz="4800" b="1" u="sng" dirty="0" smtClean="0">
                <a:hlinkClick r:id="rId2"/>
              </a:rPr>
              <a:t>Québec</a:t>
            </a:r>
            <a:r>
              <a:rPr lang="fr-FR" sz="4800" dirty="0" smtClean="0"/>
              <a:t> », (1963) 9 </a:t>
            </a:r>
            <a:r>
              <a:rPr lang="fr-FR" sz="4800" i="1" dirty="0" smtClean="0"/>
              <a:t>McGill Law Journal </a:t>
            </a:r>
            <a:r>
              <a:rPr lang="fr-FR" sz="4800" dirty="0" smtClean="0"/>
              <a:t>273);</a:t>
            </a:r>
          </a:p>
          <a:p>
            <a:pPr algn="just">
              <a:buFontTx/>
              <a:buChar char="-"/>
            </a:pPr>
            <a:r>
              <a:rPr lang="fr-FR" sz="4800" dirty="0" smtClean="0"/>
              <a:t>Travaux de l’Office de révision du Code civil et rapport </a:t>
            </a:r>
            <a:r>
              <a:rPr lang="fr-FR" sz="4800" dirty="0" smtClean="0"/>
              <a:t>Scott-Crépeau</a:t>
            </a:r>
            <a:r>
              <a:rPr lang="fr-FR" sz="4800" dirty="0" smtClean="0"/>
              <a:t> révélant l’influence des traités et instruments internationaux sur le libellé des articles de la </a:t>
            </a:r>
            <a:r>
              <a:rPr lang="fr-FR" sz="4800" i="1" dirty="0" smtClean="0"/>
              <a:t>Charte québécoise </a:t>
            </a:r>
            <a:r>
              <a:rPr lang="fr-FR" sz="4800" dirty="0" smtClean="0"/>
              <a:t>(voir le chapitre IV sur les droits économiques et sociaux, l’article 43 inspiré de  l’article 27 du</a:t>
            </a:r>
            <a:r>
              <a:rPr lang="fr-FR" sz="4800" i="1" dirty="0" smtClean="0"/>
              <a:t> Pacte international relatif aux droits civils et politiques</a:t>
            </a:r>
            <a:r>
              <a:rPr lang="fr-FR" sz="4800" dirty="0" smtClean="0"/>
              <a:t>, mais voir aussi la clause de dérogation de l’article 52 de la </a:t>
            </a:r>
            <a:r>
              <a:rPr lang="fr-FR" sz="4800" i="1" dirty="0" smtClean="0"/>
              <a:t>Charte québécoise</a:t>
            </a:r>
            <a:r>
              <a:rPr lang="fr-FR" sz="4800" dirty="0" smtClean="0"/>
              <a:t>);</a:t>
            </a:r>
          </a:p>
          <a:p>
            <a:pPr algn="just">
              <a:buNone/>
            </a:pPr>
            <a:r>
              <a:rPr lang="fr-FR" sz="4800" dirty="0" smtClean="0"/>
              <a:t>- Enrichissement normatif et </a:t>
            </a:r>
            <a:r>
              <a:rPr lang="fr-FR" sz="4800" dirty="0" smtClean="0"/>
              <a:t>constitutionalisation</a:t>
            </a:r>
            <a:r>
              <a:rPr lang="fr-FR" sz="4800" dirty="0" smtClean="0"/>
              <a:t> progressive de la </a:t>
            </a:r>
            <a:r>
              <a:rPr lang="fr-FR" sz="4800" i="1" dirty="0" smtClean="0"/>
              <a:t>Charte québécoise</a:t>
            </a:r>
            <a:r>
              <a:rPr lang="fr-FR" sz="4800" dirty="0" smtClean="0"/>
              <a:t>, particulièrement en 1982 après l’adoption de la </a:t>
            </a:r>
            <a:r>
              <a:rPr lang="fr-FR" sz="4800" i="1" dirty="0" smtClean="0"/>
              <a:t>Charte canadienne </a:t>
            </a:r>
            <a:r>
              <a:rPr lang="fr-FR" sz="4800" dirty="0" smtClean="0"/>
              <a:t>(voir la clause de limitation de l’article 9.1); </a:t>
            </a:r>
          </a:p>
          <a:p>
            <a:pPr algn="just">
              <a:buNone/>
            </a:pPr>
            <a:r>
              <a:rPr lang="fr-FR" sz="4800" dirty="0" smtClean="0"/>
              <a:t>- Application par la Commission des droits de la personne et de la jeunesse et le Tribunal des droits de la personne du Québec;</a:t>
            </a:r>
          </a:p>
          <a:p>
            <a:pPr algn="just">
              <a:buNone/>
            </a:pPr>
            <a:r>
              <a:rPr lang="fr-FR" sz="4800" i="1" dirty="0" smtClean="0"/>
              <a:t>- </a:t>
            </a:r>
            <a:r>
              <a:rPr lang="fr-FR" sz="4800" dirty="0" smtClean="0"/>
              <a:t>Voir aussi les dispositions préliminaires du</a:t>
            </a:r>
            <a:r>
              <a:rPr lang="fr-FR" sz="4800" i="1" dirty="0" smtClean="0"/>
              <a:t> Code civil du Québec </a:t>
            </a:r>
            <a:r>
              <a:rPr lang="fr-FR" sz="4800" dirty="0" smtClean="0"/>
              <a:t>et du </a:t>
            </a:r>
            <a:r>
              <a:rPr lang="fr-FR" sz="4800" i="1" dirty="0" smtClean="0"/>
              <a:t>Code de procédure civile du Québec (EEV le 1</a:t>
            </a:r>
            <a:r>
              <a:rPr lang="fr-FR" sz="4800" i="1" baseline="30000" dirty="0" smtClean="0"/>
              <a:t>er</a:t>
            </a:r>
            <a:r>
              <a:rPr lang="fr-FR" sz="4800" i="1" dirty="0" smtClean="0"/>
              <a:t> janvier 2016) : « </a:t>
            </a:r>
            <a:r>
              <a:rPr sz="4800" dirty="0" smtClean="0"/>
              <a:t>Le </a:t>
            </a:r>
            <a:r>
              <a:rPr sz="4800" dirty="0" smtClean="0"/>
              <a:t>Code civil du Québec régit, en harmonie avec </a:t>
            </a:r>
            <a:r>
              <a:rPr sz="4800" dirty="0" smtClean="0"/>
              <a:t>la</a:t>
            </a:r>
            <a:r>
              <a:rPr lang="fr-CA" sz="4800" dirty="0" smtClean="0"/>
              <a:t>. Charte des droits et libertés de la personne</a:t>
            </a:r>
            <a:r>
              <a:rPr sz="4800" dirty="0" smtClean="0"/>
              <a:t> (</a:t>
            </a:r>
            <a:r>
              <a:rPr sz="4800" dirty="0" smtClean="0"/>
              <a:t>chapitre C-12) et les principes généraux du droit, les personnes, les rapports entre les personnes, ainsi que les </a:t>
            </a:r>
            <a:r>
              <a:rPr sz="4800" dirty="0" smtClean="0"/>
              <a:t>biens</a:t>
            </a:r>
            <a:r>
              <a:rPr lang="fr-CA" sz="4800" dirty="0" smtClean="0"/>
              <a:t> »; «</a:t>
            </a:r>
            <a:r>
              <a:rPr sz="4800" dirty="0" smtClean="0"/>
              <a:t>Le Code de procédure civile établit les principes de la justice civile et régit,</a:t>
            </a:r>
            <a:r>
              <a:rPr sz="4800" dirty="0" smtClean="0"/>
              <a:t> </a:t>
            </a:r>
            <a:r>
              <a:rPr lang="fr-CA" sz="4800" dirty="0" smtClean="0"/>
              <a:t> </a:t>
            </a:r>
            <a:r>
              <a:rPr sz="4800" dirty="0" smtClean="0"/>
              <a:t>avec </a:t>
            </a:r>
            <a:r>
              <a:rPr sz="4800" dirty="0" smtClean="0"/>
              <a:t>le Code civil et en harmonie avec la Charte des droits et libertés de la</a:t>
            </a:r>
            <a:r>
              <a:rPr sz="4800" dirty="0" smtClean="0"/>
              <a:t> </a:t>
            </a:r>
            <a:r>
              <a:rPr lang="fr-CA" sz="4800" dirty="0" smtClean="0"/>
              <a:t> </a:t>
            </a:r>
            <a:r>
              <a:rPr sz="4800" dirty="0" smtClean="0"/>
              <a:t>personne </a:t>
            </a:r>
            <a:r>
              <a:rPr sz="4800" dirty="0" smtClean="0"/>
              <a:t>(chapitre C-12) et les principes généraux du droit, la </a:t>
            </a:r>
            <a:r>
              <a:rPr sz="4800" dirty="0" smtClean="0"/>
              <a:t>procédure</a:t>
            </a:r>
            <a:r>
              <a:rPr lang="fr-CA" sz="4800" dirty="0" smtClean="0"/>
              <a:t> […] »;</a:t>
            </a:r>
            <a:r>
              <a:rPr sz="4800" dirty="0" smtClean="0"/>
              <a:t> </a:t>
            </a:r>
            <a:r>
              <a:rPr lang="fr-CA" sz="4800" dirty="0" smtClean="0"/>
              <a:t> </a:t>
            </a:r>
            <a:br>
              <a:rPr lang="fr-CA" sz="4800" dirty="0" smtClean="0"/>
            </a:br>
            <a:endParaRPr lang="fr-CA" sz="4800" dirty="0" smtClean="0"/>
          </a:p>
          <a:p>
            <a:pPr lvl="0" algn="just">
              <a:buNone/>
            </a:pPr>
            <a:r>
              <a:rPr lang="fr-FR" sz="4800" b="1" dirty="0" smtClean="0"/>
              <a:t>      B</a:t>
            </a:r>
            <a:r>
              <a:rPr lang="fr-FR" sz="4800" b="1" dirty="0" smtClean="0"/>
              <a:t>- L’interprétation et l’application de la </a:t>
            </a:r>
            <a:r>
              <a:rPr lang="fr-FR" sz="4800" b="1" i="1" dirty="0" smtClean="0"/>
              <a:t>Charte québécoise </a:t>
            </a:r>
            <a:r>
              <a:rPr lang="fr-FR" sz="4800" b="1" dirty="0" smtClean="0"/>
              <a:t>et le droit </a:t>
            </a:r>
            <a:r>
              <a:rPr lang="fr-FR" sz="4800" b="1" dirty="0" smtClean="0"/>
              <a:t>international</a:t>
            </a:r>
            <a:endParaRPr lang="fr-FR" sz="4800" dirty="0" smtClean="0"/>
          </a:p>
          <a:p>
            <a:pPr algn="just">
              <a:buNone/>
            </a:pPr>
            <a:r>
              <a:rPr lang="fr-FR" sz="4800" dirty="0" smtClean="0"/>
              <a:t>- Jurisprudence déterminante du Tribunal des droits de la personne du Québec faisant </a:t>
            </a:r>
            <a:r>
              <a:rPr lang="fr-FR" sz="4800" dirty="0" smtClean="0"/>
              <a:t>appel au droit international pour l’application et</a:t>
            </a:r>
            <a:r>
              <a:rPr lang="fr-FR" sz="4800" dirty="0" smtClean="0"/>
              <a:t> l’interprétation </a:t>
            </a:r>
            <a:r>
              <a:rPr lang="fr-FR" sz="4800" dirty="0" smtClean="0"/>
              <a:t>de la </a:t>
            </a:r>
            <a:r>
              <a:rPr lang="fr-FR" sz="4800" i="1" dirty="0" smtClean="0"/>
              <a:t>Charte</a:t>
            </a:r>
            <a:r>
              <a:rPr lang="fr-FR" sz="4800" i="1" dirty="0" smtClean="0"/>
              <a:t> </a:t>
            </a:r>
            <a:r>
              <a:rPr lang="fr-FR" sz="4800" i="1" dirty="0" smtClean="0"/>
              <a:t>québecoise</a:t>
            </a:r>
            <a:r>
              <a:rPr lang="fr-FR" sz="4800" dirty="0" smtClean="0"/>
              <a:t> et intér</a:t>
            </a:r>
            <a:r>
              <a:rPr lang="fr-FR" sz="4800" dirty="0" smtClean="0"/>
              <a:t>êt accru de la Cour d’appel durant les dernières années </a:t>
            </a:r>
            <a:r>
              <a:rPr lang="fr-FR" sz="4800" i="1" dirty="0" smtClean="0"/>
              <a:t>( </a:t>
            </a:r>
            <a:r>
              <a:rPr sz="4800" dirty="0" smtClean="0"/>
              <a:t>(</a:t>
            </a:r>
            <a:r>
              <a:rPr sz="4800" dirty="0" smtClean="0"/>
              <a:t>Nicole Duval </a:t>
            </a:r>
            <a:r>
              <a:rPr sz="4800" dirty="0" smtClean="0"/>
              <a:t>H</a:t>
            </a:r>
            <a:r>
              <a:rPr lang="fr-CA" sz="4800" dirty="0" smtClean="0"/>
              <a:t>ESSLER</a:t>
            </a:r>
            <a:r>
              <a:rPr sz="4800" dirty="0" smtClean="0"/>
              <a:t>, </a:t>
            </a:r>
            <a:r>
              <a:rPr lang="fr-FR" sz="4800" b="1" u="sng" dirty="0" smtClean="0">
                <a:hlinkClick r:id="rId3"/>
              </a:rPr>
              <a:t>L’influence du droit international sur la Cour d’appel du </a:t>
            </a:r>
            <a:r>
              <a:rPr lang="fr-FR" sz="4800" b="1" u="sng" dirty="0" smtClean="0">
                <a:hlinkClick r:id="rId3"/>
              </a:rPr>
              <a:t>Québec</a:t>
            </a:r>
            <a:r>
              <a:rPr lang="fr-CA" sz="4800" dirty="0" smtClean="0"/>
              <a:t> », (2013) 54 </a:t>
            </a:r>
            <a:r>
              <a:rPr sz="4800" i="1" dirty="0" smtClean="0"/>
              <a:t>Cahiers </a:t>
            </a:r>
            <a:r>
              <a:rPr sz="4800" i="1" dirty="0" smtClean="0"/>
              <a:t>de </a:t>
            </a:r>
            <a:r>
              <a:rPr sz="4800" i="1" dirty="0" smtClean="0"/>
              <a:t>droi</a:t>
            </a:r>
            <a:r>
              <a:rPr lang="fr-CA" sz="4800" i="1" dirty="0" smtClean="0"/>
              <a:t>t </a:t>
            </a:r>
            <a:r>
              <a:rPr sz="4800" dirty="0" smtClean="0"/>
              <a:t>177</a:t>
            </a:r>
            <a:r>
              <a:rPr lang="fr-CA" sz="4800" dirty="0" smtClean="0"/>
              <a:t>);</a:t>
            </a:r>
            <a:r>
              <a:rPr sz="4800" dirty="0" smtClean="0"/>
              <a:t>​</a:t>
            </a:r>
            <a:endParaRPr lang="fr-CA" sz="4800" dirty="0" smtClean="0"/>
          </a:p>
          <a:p>
            <a:pPr lvl="0" algn="just">
              <a:buNone/>
            </a:pPr>
            <a:r>
              <a:rPr lang="fr-CA" sz="4800" dirty="0" smtClean="0"/>
              <a:t>- Voir en particulier </a:t>
            </a:r>
            <a:r>
              <a:rPr lang="fr-CA" sz="4800" b="1" dirty="0" smtClean="0">
                <a:hlinkClick r:id="rId4"/>
              </a:rPr>
              <a:t>Orientations générales</a:t>
            </a:r>
            <a:r>
              <a:rPr lang="fr-CA" sz="4800" dirty="0" smtClean="0"/>
              <a:t> du Tribunal des droits de la personne du Québec;</a:t>
            </a:r>
            <a:endParaRPr lang="fr-FR" sz="4800" dirty="0" smtClean="0"/>
          </a:p>
          <a:p>
            <a:pPr lvl="0" algn="just">
              <a:buNone/>
            </a:pPr>
            <a:r>
              <a:rPr lang="fr-FR" sz="4800" dirty="0" smtClean="0"/>
              <a:t>- Analyse de l’article de </a:t>
            </a:r>
            <a:r>
              <a:rPr lang="fr-CA" sz="4800" dirty="0" smtClean="0"/>
              <a:t>Michèle </a:t>
            </a:r>
            <a:r>
              <a:rPr lang="fr-CA" sz="4800" dirty="0" smtClean="0"/>
              <a:t>RIVET, « </a:t>
            </a:r>
            <a:r>
              <a:rPr lang="fr-CA" sz="4800" b="1" u="sng" dirty="0" smtClean="0">
                <a:hlinkClick r:id="rId5"/>
              </a:rPr>
              <a:t>Les textes et les tribunaux : qu’en est-il devenu de l’esprit et du souffle </a:t>
            </a:r>
            <a:r>
              <a:rPr lang="fr-CA" sz="4800" b="1" u="sng" dirty="0" smtClean="0">
                <a:hlinkClick r:id="rId5"/>
              </a:rPr>
              <a:t>de la </a:t>
            </a:r>
            <a:r>
              <a:rPr lang="fr-CA" sz="4800" b="1" i="1" u="sng" dirty="0" smtClean="0">
                <a:hlinkClick r:id="rId5"/>
              </a:rPr>
              <a:t>Déclaration universelle</a:t>
            </a:r>
            <a:r>
              <a:rPr lang="fr-CA" sz="4800" i="1" dirty="0" smtClean="0"/>
              <a:t> </a:t>
            </a:r>
            <a:r>
              <a:rPr lang="fr-CA" sz="4800" dirty="0" smtClean="0"/>
              <a:t>», (1998), p.</a:t>
            </a:r>
            <a:r>
              <a:rPr lang="fr-CA" sz="4800" i="1" dirty="0" smtClean="0"/>
              <a:t> </a:t>
            </a:r>
            <a:r>
              <a:rPr lang="fr-CA" sz="4800" dirty="0" smtClean="0"/>
              <a:t>39-</a:t>
            </a:r>
            <a:r>
              <a:rPr lang="fr-CA" sz="4800" dirty="0" smtClean="0"/>
              <a:t>66 (</a:t>
            </a:r>
            <a:r>
              <a:rPr lang="fr-FR" sz="4800" dirty="0" smtClean="0"/>
              <a:t>Document n</a:t>
            </a:r>
            <a:r>
              <a:rPr lang="fr-FR" sz="4800" baseline="30000" dirty="0" smtClean="0"/>
              <a:t>o</a:t>
            </a:r>
            <a:r>
              <a:rPr lang="fr-FR" sz="4800" dirty="0" smtClean="0"/>
              <a:t> </a:t>
            </a:r>
            <a:r>
              <a:rPr lang="fr-FR" sz="4800" dirty="0" smtClean="0"/>
              <a:t>124.2).</a:t>
            </a:r>
            <a:endParaRPr lang="fr-CA" sz="4800" dirty="0" smtClean="0"/>
          </a:p>
          <a:p>
            <a:pPr>
              <a:buNone/>
            </a:pPr>
            <a:endParaRPr lang="fr-FR" sz="5600" dirty="0" smtClean="0"/>
          </a:p>
          <a:p>
            <a:pPr>
              <a:buNone/>
            </a:pPr>
            <a:endParaRPr lang="fr-FR" sz="1400" dirty="0" smtClean="0"/>
          </a:p>
          <a:p>
            <a:pPr>
              <a:buNone/>
            </a:pPr>
            <a:endParaRPr lang="fr-FR" sz="1400" dirty="0" smtClean="0"/>
          </a:p>
          <a:p>
            <a:pPr marL="0" indent="0">
              <a:buNone/>
            </a:pPr>
            <a:endParaRPr lang="fr-CA" sz="1400" dirty="0" smtClean="0">
              <a:latin typeface="Arial"/>
              <a:cs typeface="Arial"/>
            </a:endParaRPr>
          </a:p>
          <a:p>
            <a:pPr marL="0" indent="0">
              <a:spcBef>
                <a:spcPts val="0"/>
              </a:spcBef>
              <a:buNone/>
            </a:pPr>
            <a:r>
              <a:rPr lang="fr-CA" sz="1400" dirty="0" smtClean="0">
                <a:latin typeface="Arial"/>
                <a:cs typeface="Arial"/>
              </a:rPr>
              <a:t>  </a:t>
            </a:r>
          </a:p>
          <a:p>
            <a:pPr marL="0" indent="0">
              <a:spcBef>
                <a:spcPts val="0"/>
              </a:spcBef>
              <a:buNone/>
            </a:pPr>
            <a:r>
              <a:rPr lang="fr-CA" sz="1400" dirty="0" smtClean="0">
                <a:latin typeface="Arial"/>
                <a:cs typeface="Arial"/>
              </a:rPr>
              <a:t> </a:t>
            </a:r>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6</a:t>
            </a:fld>
            <a:endParaRPr lang="fr-BE" dirty="0"/>
          </a:p>
        </p:txBody>
      </p:sp>
      <p:sp>
        <p:nvSpPr>
          <p:cNvPr id="7" name="Espace réservé du pied de page 6"/>
          <p:cNvSpPr>
            <a:spLocks noGrp="1"/>
          </p:cNvSpPr>
          <p:nvPr>
            <p:ph type="ftr" sz="quarter" idx="11"/>
          </p:nvPr>
        </p:nvSpPr>
        <p:spPr>
          <a:xfrm>
            <a:off x="467544" y="6356350"/>
            <a:ext cx="8280920" cy="365760"/>
          </a:xfrm>
        </p:spPr>
        <p:txBody>
          <a:bodyPr/>
          <a:lstStyle/>
          <a:p>
            <a:r>
              <a:rPr lang="fr-FR" sz="1100" dirty="0" smtClean="0"/>
              <a:t>Daniel Turp, Université de Montréal, « </a:t>
            </a:r>
            <a:r>
              <a:rPr lang="fr-CA" sz="1100" dirty="0" smtClean="0"/>
              <a:t>Droit international et constitutionnel des droits fondamentaux</a:t>
            </a:r>
            <a:r>
              <a:rPr lang="fr-FR" sz="1100" dirty="0" smtClean="0"/>
              <a:t> », Cours n°</a:t>
            </a:r>
            <a:r>
              <a:rPr lang="fr-FR" sz="1100" dirty="0" smtClean="0"/>
              <a:t> 10</a:t>
            </a:r>
            <a:endParaRPr lang="fr-BE" sz="1100" dirty="0"/>
          </a:p>
        </p:txBody>
      </p:sp>
      <p:sp>
        <p:nvSpPr>
          <p:cNvPr id="4" name="ZoneTexte 3"/>
          <p:cNvSpPr txBox="1"/>
          <p:nvPr/>
        </p:nvSpPr>
        <p:spPr>
          <a:xfrm>
            <a:off x="467544" y="6021288"/>
            <a:ext cx="8219256" cy="215444"/>
          </a:xfrm>
          <a:prstGeom prst="rect">
            <a:avLst/>
          </a:prstGeom>
          <a:noFill/>
        </p:spPr>
        <p:txBody>
          <a:bodyPr wrap="square" rtlCol="0">
            <a:spAutoFit/>
          </a:bodyPr>
          <a:lstStyle/>
          <a:p>
            <a:pPr algn="r"/>
            <a:r>
              <a:rPr lang="fr-CA" sz="800" dirty="0" smtClean="0"/>
              <a:t>S</a:t>
            </a:r>
            <a:endParaRPr lang="fr-FR" sz="8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483032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533400"/>
          </a:xfrm>
        </p:spPr>
        <p:txBody>
          <a:bodyPr>
            <a:normAutofit fontScale="90000"/>
          </a:bodyPr>
          <a:lstStyle/>
          <a:p>
            <a:pPr algn="ctr">
              <a:lnSpc>
                <a:spcPct val="120000"/>
              </a:lnSpc>
            </a:pPr>
            <a:r>
              <a:rPr lang="fr-CA" sz="1800" b="1" dirty="0" smtClean="0"/>
              <a:t>Cours n</a:t>
            </a:r>
            <a:r>
              <a:rPr lang="fr-CA" sz="1800" b="1" baseline="30000" dirty="0" smtClean="0"/>
              <a:t>o</a:t>
            </a:r>
            <a:r>
              <a:rPr lang="fr-CA" sz="1800" b="1" dirty="0" smtClean="0"/>
              <a:t> 11 </a:t>
            </a:r>
            <a:r>
              <a:rPr lang="fr-CA" sz="1800" b="1" dirty="0" smtClean="0"/>
              <a:t>: </a:t>
            </a:r>
            <a:r>
              <a:rPr lang="fr-CA" sz="1800" b="1" dirty="0" smtClean="0"/>
              <a:t>La peine de mort et le droit international et constitutionnel des droits fondamentaux</a:t>
            </a:r>
            <a:endParaRPr lang="fr-CA" sz="1800" dirty="0" smtClean="0"/>
          </a:p>
        </p:txBody>
      </p:sp>
      <p:sp>
        <p:nvSpPr>
          <p:cNvPr id="3" name="Espace réservé du contenu 2"/>
          <p:cNvSpPr>
            <a:spLocks noGrp="1"/>
          </p:cNvSpPr>
          <p:nvPr>
            <p:ph sz="quarter" idx="1"/>
          </p:nvPr>
        </p:nvSpPr>
        <p:spPr>
          <a:xfrm>
            <a:off x="457200" y="838200"/>
            <a:ext cx="8229600" cy="5486400"/>
          </a:xfrm>
        </p:spPr>
        <p:txBody>
          <a:bodyPr>
            <a:noAutofit/>
          </a:bodyPr>
          <a:lstStyle/>
          <a:p>
            <a:pPr algn="ctr">
              <a:buNone/>
            </a:pPr>
            <a:r>
              <a:rPr lang="fr-FR" sz="1200" dirty="0" smtClean="0"/>
              <a:t> </a:t>
            </a:r>
            <a:r>
              <a:rPr lang="fr-CA" sz="1200" b="1" dirty="0" smtClean="0"/>
              <a:t>PLAN DE COURS</a:t>
            </a:r>
            <a:endParaRPr lang="fr-CA" sz="1200" b="1" dirty="0" smtClean="0"/>
          </a:p>
          <a:p>
            <a:pPr algn="ctr">
              <a:buNone/>
            </a:pPr>
            <a:r>
              <a:rPr lang="fr-FR" sz="1200" b="1" dirty="0" smtClean="0"/>
              <a:t/>
            </a:r>
            <a:br>
              <a:rPr lang="fr-FR" sz="1200" b="1" dirty="0" smtClean="0"/>
            </a:br>
            <a:r>
              <a:rPr lang="fr-CA" sz="1200" b="1" dirty="0" smtClean="0"/>
              <a:t>PROGRAMME </a:t>
            </a:r>
            <a:r>
              <a:rPr lang="fr-CA" sz="1200" b="1" dirty="0" smtClean="0"/>
              <a:t>DE LECTURES</a:t>
            </a:r>
            <a:endParaRPr lang="fr-CA" sz="1200" dirty="0" smtClean="0"/>
          </a:p>
          <a:p>
            <a:pPr>
              <a:spcBef>
                <a:spcPts val="0"/>
              </a:spcBef>
              <a:buNone/>
            </a:pPr>
            <a:endParaRPr lang="fr-CA" sz="1200" dirty="0" smtClean="0"/>
          </a:p>
          <a:p>
            <a:pPr algn="just">
              <a:spcBef>
                <a:spcPts val="0"/>
              </a:spcBef>
              <a:buNone/>
            </a:pPr>
            <a:r>
              <a:rPr lang="fr-FR" sz="1200" dirty="0" smtClean="0"/>
              <a:t>Document n</a:t>
            </a:r>
            <a:r>
              <a:rPr lang="fr-FR" sz="1200" baseline="30000" dirty="0" smtClean="0"/>
              <a:t>o</a:t>
            </a:r>
            <a:r>
              <a:rPr lang="fr-FR" sz="1200" dirty="0" smtClean="0"/>
              <a:t> </a:t>
            </a:r>
            <a:r>
              <a:rPr lang="fr-FR" sz="1200" dirty="0" smtClean="0"/>
              <a:t>3</a:t>
            </a:r>
            <a:r>
              <a:rPr lang="fr-FR" sz="1200" dirty="0" smtClean="0"/>
              <a:t> : </a:t>
            </a:r>
            <a:r>
              <a:rPr lang="fr-FR" sz="1200" i="1" dirty="0" smtClean="0"/>
              <a:t>Pacte international relatif aux droits civils et politiques</a:t>
            </a:r>
            <a:r>
              <a:rPr lang="fr-FR" sz="1200" dirty="0" smtClean="0"/>
              <a:t>, art. 6 </a:t>
            </a:r>
            <a:endParaRPr lang="fr-CA" sz="1200" dirty="0" smtClean="0"/>
          </a:p>
          <a:p>
            <a:pPr algn="just">
              <a:spcBef>
                <a:spcPts val="0"/>
              </a:spcBef>
              <a:buNone/>
            </a:pPr>
            <a:r>
              <a:rPr lang="fr-CA" sz="1200" dirty="0" smtClean="0"/>
              <a:t>Document n</a:t>
            </a:r>
            <a:r>
              <a:rPr lang="fr-CA" sz="1200" baseline="30000" dirty="0" smtClean="0"/>
              <a:t>o</a:t>
            </a:r>
            <a:r>
              <a:rPr lang="fr-CA" sz="1200" dirty="0" smtClean="0"/>
              <a:t> 5 : </a:t>
            </a:r>
            <a:r>
              <a:rPr lang="fr-FR" sz="1200" i="1" dirty="0" smtClean="0"/>
              <a:t>Deuxième P</a:t>
            </a:r>
            <a:r>
              <a:rPr lang="fr-FR" sz="1200" i="1" dirty="0" smtClean="0"/>
              <a:t>rotocole facultatif au Pacte </a:t>
            </a:r>
            <a:r>
              <a:rPr lang="fr-FR" sz="1200" i="1" dirty="0" smtClean="0"/>
              <a:t>international relatif aux droits civils et politiques</a:t>
            </a:r>
            <a:r>
              <a:rPr lang="fr-FR" sz="1200" i="1" dirty="0" smtClean="0"/>
              <a:t> visant à abolir la peine de mort</a:t>
            </a:r>
            <a:endParaRPr lang="fr-CA" sz="1200" i="1" dirty="0" smtClean="0"/>
          </a:p>
          <a:p>
            <a:pPr algn="just">
              <a:spcBef>
                <a:spcPts val="0"/>
              </a:spcBef>
              <a:buNone/>
            </a:pPr>
            <a:r>
              <a:rPr lang="fr-FR" sz="1200" dirty="0" smtClean="0"/>
              <a:t>Document n</a:t>
            </a:r>
            <a:r>
              <a:rPr lang="fr-FR" sz="1200" baseline="30000" dirty="0" smtClean="0"/>
              <a:t>o</a:t>
            </a:r>
            <a:r>
              <a:rPr lang="fr-FR" sz="1200" dirty="0" smtClean="0"/>
              <a:t> </a:t>
            </a:r>
            <a:r>
              <a:rPr lang="fr-FR" sz="1200" dirty="0" smtClean="0"/>
              <a:t>24</a:t>
            </a:r>
            <a:r>
              <a:rPr lang="fr-FR" sz="1200" dirty="0" smtClean="0"/>
              <a:t> : </a:t>
            </a:r>
            <a:r>
              <a:rPr lang="fr-FR" sz="1200" i="1" dirty="0" smtClean="0"/>
              <a:t>Convention relative aux droits de l’enfant</a:t>
            </a:r>
            <a:r>
              <a:rPr lang="fr-FR" sz="1200" dirty="0" smtClean="0"/>
              <a:t>, art. 37 a</a:t>
            </a:r>
          </a:p>
          <a:p>
            <a:pPr algn="just">
              <a:spcBef>
                <a:spcPts val="0"/>
              </a:spcBef>
              <a:buNone/>
            </a:pPr>
            <a:r>
              <a:rPr lang="fr-FR" sz="1200" dirty="0" smtClean="0"/>
              <a:t>Document </a:t>
            </a:r>
            <a:r>
              <a:rPr lang="fr-FR" sz="1200" dirty="0" smtClean="0"/>
              <a:t>n</a:t>
            </a:r>
            <a:r>
              <a:rPr lang="fr-FR" sz="1200" baseline="30000" dirty="0" smtClean="0"/>
              <a:t>o</a:t>
            </a:r>
            <a:r>
              <a:rPr lang="fr-FR" sz="1200" dirty="0" smtClean="0"/>
              <a:t> 63 ; </a:t>
            </a:r>
            <a:r>
              <a:rPr lang="fr-FR" sz="1200" i="1" dirty="0" smtClean="0"/>
              <a:t>Convention (III) de Genève sur le traitement des prisonniers de guerre</a:t>
            </a:r>
            <a:r>
              <a:rPr lang="fr-FR" sz="1200" dirty="0" smtClean="0"/>
              <a:t>, </a:t>
            </a:r>
            <a:r>
              <a:rPr lang="fr-FR" sz="1200" dirty="0" smtClean="0"/>
              <a:t>art.</a:t>
            </a:r>
            <a:r>
              <a:rPr lang="fr-FR" sz="1200" dirty="0" smtClean="0"/>
              <a:t> 100. 101 et 107</a:t>
            </a:r>
          </a:p>
          <a:p>
            <a:pPr algn="just">
              <a:spcBef>
                <a:spcPts val="0"/>
              </a:spcBef>
              <a:buNone/>
            </a:pPr>
            <a:r>
              <a:rPr lang="fr-FR" sz="1200" dirty="0" smtClean="0"/>
              <a:t>Document </a:t>
            </a:r>
            <a:r>
              <a:rPr lang="fr-FR" sz="1200" dirty="0" smtClean="0"/>
              <a:t>n</a:t>
            </a:r>
            <a:r>
              <a:rPr lang="fr-FR" sz="1200" baseline="30000" dirty="0" smtClean="0"/>
              <a:t>o</a:t>
            </a:r>
            <a:r>
              <a:rPr lang="fr-FR" sz="1200" dirty="0" smtClean="0"/>
              <a:t> 64 ; </a:t>
            </a:r>
            <a:r>
              <a:rPr lang="fr-FR" sz="1200" i="1" dirty="0" smtClean="0"/>
              <a:t>Convention (</a:t>
            </a:r>
            <a:r>
              <a:rPr lang="fr-FR" sz="1200" i="1" dirty="0" smtClean="0"/>
              <a:t>IV) </a:t>
            </a:r>
            <a:r>
              <a:rPr lang="fr-FR" sz="1200" i="1" dirty="0" smtClean="0"/>
              <a:t>de </a:t>
            </a:r>
            <a:r>
              <a:rPr lang="fr-FR" sz="1200" i="1" dirty="0" smtClean="0"/>
              <a:t>Genève relative à la protection des personnes civiles en temps de </a:t>
            </a:r>
            <a:r>
              <a:rPr lang="fr-FR" sz="1200" i="1" dirty="0" smtClean="0"/>
              <a:t>guerre</a:t>
            </a:r>
            <a:r>
              <a:rPr lang="fr-FR" sz="1200" dirty="0" smtClean="0"/>
              <a:t>, art.</a:t>
            </a:r>
            <a:r>
              <a:rPr lang="fr-FR" sz="1200" dirty="0" smtClean="0"/>
              <a:t> 68</a:t>
            </a:r>
            <a:r>
              <a:rPr lang="fr-CA" sz="1200" dirty="0" smtClean="0"/>
              <a:t>, 71, 74, 75, 76, 77</a:t>
            </a:r>
          </a:p>
          <a:p>
            <a:pPr algn="just">
              <a:spcBef>
                <a:spcPts val="0"/>
              </a:spcBef>
              <a:buNone/>
            </a:pPr>
            <a:r>
              <a:rPr lang="fr-FR" sz="1200" dirty="0" smtClean="0"/>
              <a:t>Document n</a:t>
            </a:r>
            <a:r>
              <a:rPr lang="fr-FR" sz="1200" baseline="30000" dirty="0" smtClean="0"/>
              <a:t>o</a:t>
            </a:r>
            <a:r>
              <a:rPr lang="fr-FR" sz="1200" dirty="0" smtClean="0"/>
              <a:t> </a:t>
            </a:r>
            <a:r>
              <a:rPr lang="fr-FR" sz="1200" dirty="0" smtClean="0"/>
              <a:t>66 : Protocole additionnel (II) aux </a:t>
            </a:r>
            <a:r>
              <a:rPr lang="fr-FR" sz="1200" i="1" dirty="0" smtClean="0"/>
              <a:t>c</a:t>
            </a:r>
            <a:r>
              <a:rPr lang="fr-FR" sz="1200" i="1" dirty="0" smtClean="0"/>
              <a:t>onvention de Genève, </a:t>
            </a:r>
            <a:r>
              <a:rPr lang="fr-FR" sz="1200" dirty="0" smtClean="0"/>
              <a:t>art.</a:t>
            </a:r>
            <a:r>
              <a:rPr lang="fr-FR" sz="1200" dirty="0" smtClean="0"/>
              <a:t> 6 </a:t>
            </a:r>
            <a:r>
              <a:rPr lang="fr-FR" sz="1200" dirty="0" smtClean="0"/>
              <a:t>§</a:t>
            </a:r>
            <a:r>
              <a:rPr lang="fr-FR" sz="1200" dirty="0" smtClean="0"/>
              <a:t> 4</a:t>
            </a:r>
            <a:endParaRPr lang="fr-FR" sz="1200" i="1" dirty="0" smtClean="0"/>
          </a:p>
          <a:p>
            <a:pPr algn="just">
              <a:spcBef>
                <a:spcPts val="0"/>
              </a:spcBef>
              <a:buNone/>
            </a:pPr>
            <a:r>
              <a:rPr lang="fr-FR" sz="1200" dirty="0" smtClean="0"/>
              <a:t>Document </a:t>
            </a:r>
            <a:r>
              <a:rPr lang="fr-FR" sz="1200" dirty="0" smtClean="0"/>
              <a:t>n</a:t>
            </a:r>
            <a:r>
              <a:rPr lang="fr-FR" sz="1200" baseline="30000" dirty="0" smtClean="0"/>
              <a:t>o</a:t>
            </a:r>
            <a:r>
              <a:rPr lang="fr-FR" sz="1200" dirty="0" smtClean="0"/>
              <a:t> </a:t>
            </a:r>
            <a:r>
              <a:rPr lang="fr-FR" sz="1200" dirty="0" smtClean="0"/>
              <a:t>72</a:t>
            </a:r>
            <a:r>
              <a:rPr lang="fr-FR" sz="1200" dirty="0" smtClean="0"/>
              <a:t> : </a:t>
            </a:r>
            <a:r>
              <a:rPr lang="fr-FR" sz="1200" i="1" dirty="0" smtClean="0"/>
              <a:t>Protocole à la Convention américaine relative aux droits de l’homme traité de l’abolition de la peine de mort</a:t>
            </a:r>
          </a:p>
          <a:p>
            <a:pPr algn="just">
              <a:spcBef>
                <a:spcPts val="0"/>
              </a:spcBef>
              <a:buNone/>
            </a:pPr>
            <a:r>
              <a:rPr lang="fr-FR" sz="1200" dirty="0" smtClean="0"/>
              <a:t>Document n</a:t>
            </a:r>
            <a:r>
              <a:rPr lang="fr-FR" sz="1200" baseline="30000" dirty="0" smtClean="0"/>
              <a:t>o</a:t>
            </a:r>
            <a:r>
              <a:rPr lang="fr-FR" sz="1200" dirty="0" smtClean="0"/>
              <a:t> 81 </a:t>
            </a:r>
            <a:r>
              <a:rPr lang="fr-FR" sz="1200" dirty="0" smtClean="0"/>
              <a:t>: </a:t>
            </a:r>
            <a:r>
              <a:rPr lang="fr-FR" sz="1200" i="1" dirty="0" smtClean="0"/>
              <a:t>Protocole n</a:t>
            </a:r>
            <a:r>
              <a:rPr lang="fr-FR" sz="1200" i="1" baseline="30000" dirty="0" smtClean="0"/>
              <a:t>o </a:t>
            </a:r>
            <a:r>
              <a:rPr lang="fr-FR" sz="1200" i="1" dirty="0" smtClean="0"/>
              <a:t>6 </a:t>
            </a:r>
            <a:r>
              <a:rPr lang="fr-FR" sz="1200" i="1" dirty="0" smtClean="0"/>
              <a:t>à la Convention</a:t>
            </a:r>
            <a:r>
              <a:rPr lang="fr-FR" sz="1200" i="1" dirty="0" smtClean="0"/>
              <a:t> européenne des droits </a:t>
            </a:r>
            <a:r>
              <a:rPr lang="fr-FR" sz="1200" i="1" dirty="0" smtClean="0"/>
              <a:t>de </a:t>
            </a:r>
            <a:r>
              <a:rPr lang="fr-FR" sz="1200" i="1" dirty="0" smtClean="0"/>
              <a:t>l’homme, concernant l’abolition de la peine de mort</a:t>
            </a:r>
            <a:r>
              <a:rPr lang="fr-FR" sz="1200" dirty="0" smtClean="0"/>
              <a:t>, tel qu’amendé par le Protocole n</a:t>
            </a:r>
            <a:r>
              <a:rPr lang="fr-FR" sz="1200" baseline="30000" dirty="0" smtClean="0"/>
              <a:t>o</a:t>
            </a:r>
            <a:r>
              <a:rPr lang="fr-FR" sz="1200" dirty="0" smtClean="0"/>
              <a:t> 11</a:t>
            </a:r>
          </a:p>
          <a:p>
            <a:pPr algn="just">
              <a:spcBef>
                <a:spcPts val="0"/>
              </a:spcBef>
              <a:buNone/>
            </a:pPr>
            <a:r>
              <a:rPr lang="fr-FR" sz="1200" dirty="0" smtClean="0"/>
              <a:t>Document n</a:t>
            </a:r>
            <a:r>
              <a:rPr lang="fr-FR" sz="1200" baseline="30000" dirty="0" smtClean="0"/>
              <a:t>o</a:t>
            </a:r>
            <a:r>
              <a:rPr lang="fr-FR" sz="1200" dirty="0" smtClean="0"/>
              <a:t> </a:t>
            </a:r>
            <a:r>
              <a:rPr lang="fr-FR" sz="1200" dirty="0" smtClean="0"/>
              <a:t>84 </a:t>
            </a:r>
            <a:r>
              <a:rPr lang="fr-FR" sz="1200" dirty="0" smtClean="0"/>
              <a:t>: </a:t>
            </a:r>
            <a:r>
              <a:rPr lang="fr-FR" sz="1200" i="1" dirty="0" smtClean="0"/>
              <a:t>Protocole </a:t>
            </a:r>
            <a:r>
              <a:rPr lang="fr-FR" sz="1200" i="1" dirty="0" smtClean="0"/>
              <a:t>n</a:t>
            </a:r>
            <a:r>
              <a:rPr lang="fr-FR" sz="1200" i="1" baseline="30000" dirty="0" smtClean="0"/>
              <a:t>o</a:t>
            </a:r>
            <a:r>
              <a:rPr lang="fr-FR" sz="1200" i="1" dirty="0" smtClean="0"/>
              <a:t> 13 </a:t>
            </a:r>
            <a:r>
              <a:rPr lang="fr-FR" sz="1200" i="1" dirty="0" smtClean="0"/>
              <a:t>à la Convention européenne des droits de </a:t>
            </a:r>
            <a:r>
              <a:rPr lang="fr-FR" sz="1200" i="1" dirty="0" smtClean="0"/>
              <a:t>l’homme relatif à l’abolition </a:t>
            </a:r>
            <a:r>
              <a:rPr lang="fr-FR" sz="1200" i="1" dirty="0" smtClean="0"/>
              <a:t>de la peine de </a:t>
            </a:r>
            <a:r>
              <a:rPr lang="fr-FR" sz="1200" i="1" dirty="0" smtClean="0"/>
              <a:t>mort en toutes circonstances</a:t>
            </a:r>
          </a:p>
          <a:p>
            <a:pPr algn="just">
              <a:spcBef>
                <a:spcPts val="0"/>
              </a:spcBef>
              <a:buNone/>
            </a:pPr>
            <a:r>
              <a:rPr lang="fr-FR" sz="1200" dirty="0" smtClean="0"/>
              <a:t>Document n</a:t>
            </a:r>
            <a:r>
              <a:rPr lang="fr-FR" sz="1200" baseline="30000" dirty="0" smtClean="0"/>
              <a:t>o</a:t>
            </a:r>
            <a:r>
              <a:rPr lang="fr-FR" sz="1200" dirty="0" smtClean="0"/>
              <a:t> 93 : </a:t>
            </a:r>
            <a:r>
              <a:rPr lang="fr-FR" sz="1200" i="1" dirty="0" smtClean="0"/>
              <a:t>Charte des droits fondamentaux de l’Union européenne</a:t>
            </a:r>
            <a:r>
              <a:rPr lang="fr-FR" sz="1200" dirty="0" smtClean="0"/>
              <a:t>, art. 2 § 2, 19</a:t>
            </a:r>
          </a:p>
          <a:p>
            <a:pPr algn="just">
              <a:spcBef>
                <a:spcPts val="0"/>
              </a:spcBef>
              <a:buNone/>
            </a:pPr>
            <a:r>
              <a:rPr lang="fr-FR" sz="1200" dirty="0" smtClean="0"/>
              <a:t>Document n</a:t>
            </a:r>
            <a:r>
              <a:rPr lang="fr-FR" sz="1200" baseline="30000" dirty="0" smtClean="0"/>
              <a:t>o</a:t>
            </a:r>
            <a:r>
              <a:rPr lang="fr-FR" sz="1200" dirty="0" smtClean="0"/>
              <a:t> 101 : </a:t>
            </a:r>
            <a:r>
              <a:rPr lang="fr-FR" sz="1200" i="1" dirty="0" smtClean="0"/>
              <a:t>Protocole à la Charte africaine des droits de l’homme et des peuples relatif aux droits de la femme en Afriqu</a:t>
            </a:r>
            <a:r>
              <a:rPr lang="fr-FR" sz="1200" dirty="0" smtClean="0"/>
              <a:t>e, </a:t>
            </a:r>
            <a:r>
              <a:rPr lang="fr-FR" sz="1200" dirty="0" smtClean="0"/>
              <a:t>art.</a:t>
            </a:r>
            <a:r>
              <a:rPr lang="fr-FR" sz="1200" dirty="0" smtClean="0"/>
              <a:t> 4 </a:t>
            </a:r>
            <a:r>
              <a:rPr lang="fr-FR" sz="1200" dirty="0" smtClean="0"/>
              <a:t>§ </a:t>
            </a:r>
            <a:r>
              <a:rPr lang="fr-FR" sz="1200" dirty="0" smtClean="0"/>
              <a:t>2 j)</a:t>
            </a:r>
          </a:p>
          <a:p>
            <a:pPr algn="just">
              <a:spcBef>
                <a:spcPts val="0"/>
              </a:spcBef>
              <a:buNone/>
            </a:pPr>
            <a:r>
              <a:rPr lang="fr-FR" sz="1200" dirty="0" smtClean="0"/>
              <a:t>Document n</a:t>
            </a:r>
            <a:r>
              <a:rPr lang="fr-FR" sz="1200" baseline="30000" dirty="0" smtClean="0"/>
              <a:t>o</a:t>
            </a:r>
            <a:r>
              <a:rPr lang="fr-FR" sz="1200" dirty="0" smtClean="0"/>
              <a:t> </a:t>
            </a:r>
            <a:r>
              <a:rPr lang="fr-FR" sz="1200" dirty="0" smtClean="0"/>
              <a:t>103 </a:t>
            </a:r>
            <a:r>
              <a:rPr lang="fr-FR" sz="1200" dirty="0" smtClean="0"/>
              <a:t>: </a:t>
            </a:r>
            <a:r>
              <a:rPr lang="fr-FR" sz="1200" i="1" dirty="0" smtClean="0"/>
              <a:t>Protocole</a:t>
            </a:r>
            <a:r>
              <a:rPr lang="fr-FR" sz="1200" i="1" dirty="0" smtClean="0"/>
              <a:t> portant amendements au protocole portant statut de la Cour africaine de justice et des droits de l’homme</a:t>
            </a:r>
            <a:r>
              <a:rPr lang="fr-FR" sz="1200" dirty="0" smtClean="0"/>
              <a:t>, art. 19</a:t>
            </a:r>
            <a:endParaRPr lang="fr-CA" sz="1200" dirty="0" smtClean="0"/>
          </a:p>
          <a:p>
            <a:pPr algn="just">
              <a:spcBef>
                <a:spcPts val="0"/>
              </a:spcBef>
              <a:buNone/>
            </a:pPr>
            <a:r>
              <a:rPr lang="fr-FR" sz="1200" dirty="0" smtClean="0"/>
              <a:t>Document n</a:t>
            </a:r>
            <a:r>
              <a:rPr lang="fr-FR" sz="1200" baseline="30000" dirty="0" smtClean="0"/>
              <a:t>o</a:t>
            </a:r>
            <a:r>
              <a:rPr lang="fr-FR" sz="1200" dirty="0" smtClean="0"/>
              <a:t> </a:t>
            </a:r>
            <a:r>
              <a:rPr lang="fr-FR" sz="1200" dirty="0" smtClean="0"/>
              <a:t>104 : </a:t>
            </a:r>
            <a:r>
              <a:rPr lang="fr-FR" sz="1200" i="1" dirty="0" smtClean="0"/>
              <a:t>Charte africaine des droits et du bien-</a:t>
            </a:r>
            <a:r>
              <a:rPr lang="fr-FR" sz="1200" i="1" dirty="0" smtClean="0"/>
              <a:t>être de l’enfant</a:t>
            </a:r>
            <a:r>
              <a:rPr lang="fr-FR" sz="1200" dirty="0" smtClean="0"/>
              <a:t>, </a:t>
            </a:r>
            <a:r>
              <a:rPr lang="fr-FR" sz="1200" dirty="0" smtClean="0"/>
              <a:t>art.</a:t>
            </a:r>
            <a:r>
              <a:rPr lang="fr-FR" sz="1200" dirty="0" smtClean="0"/>
              <a:t> </a:t>
            </a:r>
            <a:r>
              <a:rPr lang="fr-FR" sz="1200" dirty="0" smtClean="0"/>
              <a:t>art.</a:t>
            </a:r>
            <a:r>
              <a:rPr lang="fr-FR" sz="1200" dirty="0" smtClean="0"/>
              <a:t> 5 § 3  et 30 e)</a:t>
            </a:r>
            <a:endParaRPr lang="fr-CA" sz="1200" dirty="0" smtClean="0"/>
          </a:p>
          <a:p>
            <a:pPr algn="just">
              <a:spcBef>
                <a:spcPts val="0"/>
              </a:spcBef>
              <a:buNone/>
            </a:pPr>
            <a:r>
              <a:rPr lang="fr-FR" sz="1200" dirty="0" smtClean="0"/>
              <a:t>Document </a:t>
            </a:r>
            <a:r>
              <a:rPr lang="fr-FR" sz="1200" dirty="0" smtClean="0"/>
              <a:t>n</a:t>
            </a:r>
            <a:r>
              <a:rPr lang="fr-FR" sz="1200" baseline="30000" dirty="0" smtClean="0"/>
              <a:t>o</a:t>
            </a:r>
            <a:r>
              <a:rPr lang="fr-FR" sz="1200" dirty="0" smtClean="0"/>
              <a:t> 105 </a:t>
            </a:r>
            <a:r>
              <a:rPr lang="fr-FR" sz="1200" dirty="0" smtClean="0"/>
              <a:t>: </a:t>
            </a:r>
            <a:r>
              <a:rPr lang="fr-FR" sz="1200" i="1" dirty="0" smtClean="0"/>
              <a:t>Charte des droits fondamentaux de l’Union européenne</a:t>
            </a:r>
            <a:r>
              <a:rPr lang="fr-FR" sz="1200" dirty="0" smtClean="0"/>
              <a:t>, art.</a:t>
            </a:r>
            <a:r>
              <a:rPr lang="fr-FR" sz="1200" dirty="0" smtClean="0"/>
              <a:t> 6 et 7</a:t>
            </a:r>
          </a:p>
          <a:p>
            <a:pPr>
              <a:spcBef>
                <a:spcPts val="0"/>
              </a:spcBef>
              <a:buNone/>
            </a:pPr>
            <a:r>
              <a:rPr lang="fr-FR" sz="1200" dirty="0" smtClean="0"/>
              <a:t>Document </a:t>
            </a:r>
            <a:r>
              <a:rPr lang="fr-FR" sz="1200" dirty="0" smtClean="0"/>
              <a:t>n</a:t>
            </a:r>
            <a:r>
              <a:rPr lang="fr-FR" sz="1200" baseline="30000" dirty="0" smtClean="0"/>
              <a:t>o</a:t>
            </a:r>
            <a:r>
              <a:rPr lang="fr-FR" sz="1200" dirty="0" smtClean="0"/>
              <a:t> </a:t>
            </a:r>
            <a:r>
              <a:rPr lang="fr-FR" sz="1200" dirty="0" smtClean="0"/>
              <a:t>113 </a:t>
            </a:r>
            <a:r>
              <a:rPr lang="fr-FR" sz="1200" i="1" dirty="0" smtClean="0"/>
              <a:t>: Constitution de la Nation argentine</a:t>
            </a:r>
            <a:r>
              <a:rPr lang="fr-FR" sz="1200" dirty="0" smtClean="0"/>
              <a:t>, art.  18</a:t>
            </a:r>
          </a:p>
          <a:p>
            <a:pPr>
              <a:spcBef>
                <a:spcPts val="0"/>
              </a:spcBef>
              <a:buNone/>
            </a:pPr>
            <a:r>
              <a:rPr lang="fr-FR" sz="1200" dirty="0" smtClean="0"/>
              <a:t>Document n</a:t>
            </a:r>
            <a:r>
              <a:rPr lang="fr-FR" sz="1200" baseline="30000" dirty="0" smtClean="0"/>
              <a:t>o</a:t>
            </a:r>
            <a:r>
              <a:rPr lang="fr-FR" sz="1200" dirty="0" smtClean="0"/>
              <a:t> 115 </a:t>
            </a:r>
            <a:r>
              <a:rPr lang="fr-FR" sz="1200" i="1" dirty="0" smtClean="0"/>
              <a:t>: Constitution de la République fédérative du Brésil</a:t>
            </a:r>
            <a:r>
              <a:rPr lang="fr-FR" sz="1200" dirty="0" smtClean="0"/>
              <a:t>, art. 5  XLVII a</a:t>
            </a:r>
            <a:r>
              <a:rPr lang="fr-FR" sz="1200" dirty="0" smtClean="0"/>
              <a:t>)</a:t>
            </a:r>
          </a:p>
          <a:p>
            <a:pPr>
              <a:spcBef>
                <a:spcPts val="0"/>
              </a:spcBef>
              <a:buNone/>
            </a:pPr>
            <a:r>
              <a:rPr lang="fr-FR" sz="1200" dirty="0" smtClean="0"/>
              <a:t>Document </a:t>
            </a:r>
            <a:r>
              <a:rPr lang="fr-FR" sz="1200" dirty="0" smtClean="0"/>
              <a:t>n</a:t>
            </a:r>
            <a:r>
              <a:rPr lang="fr-FR" sz="1200" baseline="30000" dirty="0" smtClean="0"/>
              <a:t>o</a:t>
            </a:r>
            <a:r>
              <a:rPr lang="fr-FR" sz="1200" dirty="0" smtClean="0"/>
              <a:t> </a:t>
            </a:r>
            <a:r>
              <a:rPr lang="fr-FR" sz="1200" dirty="0" smtClean="0"/>
              <a:t>115 </a:t>
            </a:r>
            <a:r>
              <a:rPr lang="fr-FR" sz="1200" i="1" dirty="0" smtClean="0"/>
              <a:t>: Constitution de la</a:t>
            </a:r>
            <a:r>
              <a:rPr lang="fr-FR" sz="1200" i="1" dirty="0" smtClean="0"/>
              <a:t> Fédération de Russie</a:t>
            </a:r>
            <a:r>
              <a:rPr lang="fr-FR" sz="1200" dirty="0" smtClean="0"/>
              <a:t>, </a:t>
            </a:r>
            <a:r>
              <a:rPr lang="fr-FR" sz="1200" dirty="0" smtClean="0"/>
              <a:t>art</a:t>
            </a:r>
            <a:r>
              <a:rPr lang="fr-FR" sz="1200" dirty="0" smtClean="0"/>
              <a:t>. 20  </a:t>
            </a:r>
            <a:r>
              <a:rPr lang="fr-FR" sz="1200" dirty="0" smtClean="0"/>
              <a:t>§ 2</a:t>
            </a:r>
            <a:r>
              <a:rPr lang="fr-FR" sz="1200" dirty="0" smtClean="0"/>
              <a:t/>
            </a:r>
            <a:br>
              <a:rPr lang="fr-FR" sz="1200" dirty="0" smtClean="0"/>
            </a:br>
            <a:r>
              <a:rPr lang="fr-FR" sz="1200" dirty="0" smtClean="0"/>
              <a:t/>
            </a:r>
            <a:br>
              <a:rPr lang="fr-FR" sz="1200" dirty="0" smtClean="0"/>
            </a:br>
            <a:endParaRPr lang="fr-CA" sz="1200" b="1"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7</a:t>
            </a:fld>
            <a:endParaRPr lang="fr-BE" dirty="0"/>
          </a:p>
        </p:txBody>
      </p:sp>
      <p:sp>
        <p:nvSpPr>
          <p:cNvPr id="7" name="Espace réservé du pied de page 6"/>
          <p:cNvSpPr>
            <a:spLocks noGrp="1"/>
          </p:cNvSpPr>
          <p:nvPr>
            <p:ph type="ftr" sz="quarter" idx="11"/>
          </p:nvPr>
        </p:nvSpPr>
        <p:spPr>
          <a:xfrm>
            <a:off x="467544" y="6356350"/>
            <a:ext cx="8280920" cy="365760"/>
          </a:xfrm>
        </p:spPr>
        <p:txBody>
          <a:bodyPr/>
          <a:lstStyle/>
          <a:p>
            <a:r>
              <a:rPr lang="fr-CA" sz="1100" dirty="0" smtClean="0"/>
              <a:t>Droit international et constitutionnel des droits fondamentaux</a:t>
            </a:r>
            <a:r>
              <a:rPr lang="fr-FR" sz="1100" dirty="0" smtClean="0"/>
              <a:t> », Cours n°</a:t>
            </a:r>
            <a:r>
              <a:rPr lang="fr-FR" sz="1100" dirty="0" smtClean="0"/>
              <a:t> 10</a:t>
            </a:r>
            <a:endParaRPr lang="fr-BE" sz="11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38661500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e">
  <a:themeElements>
    <a:clrScheme name="Origine">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e">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e">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6374</TotalTime>
  <Words>2639</Words>
  <Application>Microsoft Office PowerPoint</Application>
  <PresentationFormat>Présentation à l'écran (4:3)</PresentationFormat>
  <Paragraphs>122</Paragraphs>
  <Slides>7</Slides>
  <Notes>0</Notes>
  <HiddenSlides>0</HiddenSlides>
  <MMClips>0</MMClips>
  <ScaleCrop>false</ScaleCrop>
  <HeadingPairs>
    <vt:vector size="4" baseType="variant">
      <vt:variant>
        <vt:lpstr>Modèle de conception</vt:lpstr>
      </vt:variant>
      <vt:variant>
        <vt:i4>1</vt:i4>
      </vt:variant>
      <vt:variant>
        <vt:lpstr>Titres des diapositives</vt:lpstr>
      </vt:variant>
      <vt:variant>
        <vt:i4>7</vt:i4>
      </vt:variant>
    </vt:vector>
  </HeadingPairs>
  <TitlesOfParts>
    <vt:vector size="8" baseType="lpstr">
      <vt:lpstr>Origine</vt:lpstr>
      <vt:lpstr> Cours n° 10 Le droit canadien et québécois des droits fondamentaux et le droit international </vt:lpstr>
      <vt:lpstr>Le droit canadien et québécois  des droits fondamentaux et le droit international  </vt:lpstr>
      <vt:lpstr>Le droit québécois et canadien des droits fondamentaux et le droit international </vt:lpstr>
      <vt:lpstr>Le droit québécois et canadien des droits fondamentaux et le droit international </vt:lpstr>
      <vt:lpstr>Le droit canadien et québécois des droits fondamentaux et le droit international </vt:lpstr>
      <vt:lpstr>Le droit canadien et québécois des droits fondamentaux et le droit international </vt:lpstr>
      <vt:lpstr>Cours no 11 : La peine de mort et le droit international et constitutionnel des droits fondamentaux</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Droit international et intervention</dc:title>
  <dc:creator>François X</dc:creator>
  <cp:lastModifiedBy>Daniel Turp</cp:lastModifiedBy>
  <cp:revision>795</cp:revision>
  <dcterms:created xsi:type="dcterms:W3CDTF">2015-11-05T09:43:16Z</dcterms:created>
  <dcterms:modified xsi:type="dcterms:W3CDTF">2015-11-05T15:41:14Z</dcterms:modified>
</cp:coreProperties>
</file>