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r:id="rId1"/>
  </p:sldMasterIdLst>
  <p:notesMasterIdLst>
    <p:notesMasterId r:id="rId9"/>
  </p:notesMasterIdLst>
  <p:sldIdLst>
    <p:sldId id="256" r:id="rId2"/>
    <p:sldId id="314" r:id="rId3"/>
    <p:sldId id="312" r:id="rId4"/>
    <p:sldId id="308" r:id="rId5"/>
    <p:sldId id="310" r:id="rId6"/>
    <p:sldId id="313" r:id="rId7"/>
    <p:sldId id="307" r:id="rId8"/>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4429" autoAdjust="0"/>
    <p:restoredTop sz="94714" autoAdjust="0"/>
  </p:normalViewPr>
  <p:slideViewPr>
    <p:cSldViewPr>
      <p:cViewPr>
        <p:scale>
          <a:sx n="100" d="100"/>
          <a:sy n="100" d="100"/>
        </p:scale>
        <p:origin x="-632" y="5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2" tIns="46151" rIns="92302" bIns="46151" rtlCol="0"/>
          <a:lstStyle>
            <a:lvl1pPr algn="l">
              <a:defRPr sz="1200"/>
            </a:lvl1pPr>
          </a:lstStyle>
          <a:p>
            <a:endParaRPr lang="fr-FR" dirty="0"/>
          </a:p>
        </p:txBody>
      </p:sp>
      <p:sp>
        <p:nvSpPr>
          <p:cNvPr id="3" name="Espace réservé de la date 2"/>
          <p:cNvSpPr>
            <a:spLocks noGrp="1"/>
          </p:cNvSpPr>
          <p:nvPr>
            <p:ph type="dt" idx="1"/>
          </p:nvPr>
        </p:nvSpPr>
        <p:spPr>
          <a:xfrm>
            <a:off x="3884614" y="0"/>
            <a:ext cx="2971800" cy="464820"/>
          </a:xfrm>
          <a:prstGeom prst="rect">
            <a:avLst/>
          </a:prstGeom>
        </p:spPr>
        <p:txBody>
          <a:bodyPr vert="horz" lIns="92302" tIns="46151" rIns="92302" bIns="46151" rtlCol="0"/>
          <a:lstStyle>
            <a:lvl1pPr algn="r">
              <a:defRPr sz="1200"/>
            </a:lvl1pPr>
          </a:lstStyle>
          <a:p>
            <a:fld id="{085B873A-3D22-49B4-8278-133A34355E05}" type="datetimeFigureOut">
              <a:rPr lang="fr-FR" smtClean="0"/>
              <a:pPr/>
              <a:t>27/08/15</a:t>
            </a:fld>
            <a:endParaRPr lang="fr-FR" dirty="0"/>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2" tIns="46151" rIns="92302" bIns="46151" rtlCol="0" anchor="ctr"/>
          <a:lstStyle/>
          <a:p>
            <a:endParaRPr lang="fr-FR" dirty="0"/>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2302" tIns="46151" rIns="92302" bIns="4615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8829966"/>
            <a:ext cx="2971800" cy="464820"/>
          </a:xfrm>
          <a:prstGeom prst="rect">
            <a:avLst/>
          </a:prstGeom>
        </p:spPr>
        <p:txBody>
          <a:bodyPr vert="horz" lIns="92302" tIns="46151" rIns="92302" bIns="46151"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4" y="8829966"/>
            <a:ext cx="2971800" cy="464820"/>
          </a:xfrm>
          <a:prstGeom prst="rect">
            <a:avLst/>
          </a:prstGeom>
        </p:spPr>
        <p:txBody>
          <a:bodyPr vert="horz" lIns="92302" tIns="46151" rIns="92302" bIns="46151" rtlCol="0" anchor="b"/>
          <a:lstStyle>
            <a:lvl1pPr algn="r">
              <a:defRPr sz="1200"/>
            </a:lvl1pPr>
          </a:lstStyle>
          <a:p>
            <a:fld id="{33D3BF32-9641-4BCD-A107-20C6662F9941}" type="slidenum">
              <a:rPr lang="fr-FR" smtClean="0"/>
              <a:pPr/>
              <a:t>‹#›</a:t>
            </a:fld>
            <a:endParaRPr lang="fr-FR"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36098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6D6ED15-47D5-47C0-A695-52840CE292CE}" type="datetime1">
              <a:rPr lang="fr-FR" smtClean="0"/>
              <a:pPr/>
              <a:t>27/08/15</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4413B-9F3F-47E3-872B-C570CDBDCEA0}" type="datetime1">
              <a:rPr lang="fr-FR" smtClean="0"/>
              <a:pPr/>
              <a:t>27/08/15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87A9BB-A10B-4B4B-AC21-4C8FE0FA67D9}" type="datetime1">
              <a:rPr lang="fr-FR" smtClean="0"/>
              <a:pPr/>
              <a:t>27/08/15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4F08AD2-A03A-406F-BE0B-71E3612A69FF}" type="datetime1">
              <a:rPr lang="fr-FR" smtClean="0"/>
              <a:pPr/>
              <a:t>27/08/15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31FB41-B088-42E0-8A49-96DCC72AE889}" type="datetime1">
              <a:rPr lang="fr-FR" smtClean="0"/>
              <a:pPr/>
              <a:t>27/08/15</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E036505-3D1A-49E3-8EB4-857833F3222C}" type="datetime1">
              <a:rPr lang="fr-FR" smtClean="0"/>
              <a:pPr/>
              <a:t>27/08/15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7D23CB7-EA97-4FC0-8C9A-B95A4EB22C1B}" type="datetime1">
              <a:rPr lang="fr-FR" smtClean="0"/>
              <a:pPr/>
              <a:t>27/08/15</a:t>
            </a:fld>
            <a:endParaRPr lang="fr-BE"/>
          </a:p>
        </p:txBody>
      </p:sp>
      <p:sp>
        <p:nvSpPr>
          <p:cNvPr id="8" name="Espace réservé du pied de page 7"/>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99E8C9F-3D7B-4B99-A27C-67DDC9F5105C}" type="datetime1">
              <a:rPr lang="fr-FR" smtClean="0"/>
              <a:pPr/>
              <a:t>27/08/15</a:t>
            </a:fld>
            <a:endParaRPr lang="fr-BE"/>
          </a:p>
        </p:txBody>
      </p:sp>
      <p:sp>
        <p:nvSpPr>
          <p:cNvPr id="4" name="Espace réservé du pied de page 3"/>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3C178-EFA7-49D8-A7F5-88794A3B26B1}" type="datetime1">
              <a:rPr lang="fr-FR" smtClean="0"/>
              <a:pPr/>
              <a:t>27/08/15</a:t>
            </a:fld>
            <a:endParaRPr lang="fr-BE"/>
          </a:p>
        </p:txBody>
      </p:sp>
      <p:sp>
        <p:nvSpPr>
          <p:cNvPr id="3" name="Espace réservé du pied de page 2"/>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FDBB71-9A28-4ECD-BF93-991C34394E51}" type="datetime1">
              <a:rPr lang="fr-FR" smtClean="0"/>
              <a:pPr/>
              <a:t>27/08/15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7CF5CD9-3906-4723-9D56-A9F759391866}" type="datetime1">
              <a:rPr lang="fr-FR" smtClean="0"/>
              <a:pPr/>
              <a:t>27/08/15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90E234-0255-4F64-99C2-69574BB6FA9F}" type="datetime1">
              <a:rPr lang="fr-FR" smtClean="0"/>
              <a:pPr/>
              <a:t>27/08/15</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dirty="0" smtClean="0"/>
              <a:t>François Xavier Saluden, UQAM, « La personne et le droit international », JUR6650-10, Automne 2011, 19 septembre 2011</a:t>
            </a:r>
            <a:endParaRPr lang="fr-BE"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gif"/><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www.un.org/fr/documents/udhr/index3.shtml" TargetMode="External"/><Relationship Id="rId4" Type="http://schemas.openxmlformats.org/officeDocument/2006/relationships/hyperlink" Target="http://www.sqdi.org/images/volumes/11.2_-_schabas.pdf" TargetMode="External"/><Relationship Id="rId1" Type="http://schemas.openxmlformats.org/officeDocument/2006/relationships/slideLayout" Target="../slideLayouts/slideLayout2.xml"/><Relationship Id="rId2" Type="http://schemas.openxmlformats.org/officeDocument/2006/relationships/hyperlink" Target="http://danielturpqc.org/upload/DRT-3103_2012-_Document_n_1-_Charte_des_Nations_Unies_Extraits.do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Fgh7Mq0kG9c" TargetMode="External"/><Relationship Id="rId3"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dm_KVv6i6i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6" name="Shape"/>
          <p:cNvSpPr>
            <a:spLocks noGrp="1"/>
          </p:cNvSpPr>
          <p:nvPr>
            <p:ph type="ctrTitle"/>
          </p:nvPr>
        </p:nvSpPr>
        <p:spPr>
          <a:xfrm>
            <a:off x="1115060" y="3644900"/>
            <a:ext cx="7129780" cy="1231900"/>
          </a:xfrm>
          <a:prstGeom prst="rect">
            <a:avLst/>
          </a:prstGeom>
        </p:spPr>
        <p:txBody>
          <a:bodyPr>
            <a:noAutofit/>
          </a:bodyPr>
          <a:lstStyle/>
          <a:p>
            <a:r>
              <a:rPr lang="fr-FR" altLang="en-US" sz="2700" dirty="0" smtClean="0">
                <a:solidFill>
                  <a:srgbClr val="002060"/>
                </a:solidFill>
              </a:rPr>
              <a:t> Cours n° 1</a:t>
            </a:r>
            <a:br>
              <a:rPr lang="fr-FR" altLang="en-US" sz="2700" dirty="0" smtClean="0">
                <a:solidFill>
                  <a:srgbClr val="002060"/>
                </a:solidFill>
              </a:rPr>
            </a:br>
            <a:r>
              <a:rPr lang="fr-FR" altLang="en-US" sz="2700" dirty="0" smtClean="0">
                <a:solidFill>
                  <a:srgbClr val="002060"/>
                </a:solidFill>
              </a:rPr>
              <a:t>De la </a:t>
            </a:r>
            <a:r>
              <a:rPr lang="fr-FR" altLang="en-US" sz="2700" i="1" dirty="0" smtClean="0">
                <a:solidFill>
                  <a:srgbClr val="002060"/>
                </a:solidFill>
              </a:rPr>
              <a:t>Charte des Nations Unies </a:t>
            </a:r>
            <a:r>
              <a:rPr lang="fr-FR" altLang="en-US" sz="2700" dirty="0" smtClean="0">
                <a:solidFill>
                  <a:srgbClr val="002060"/>
                </a:solidFill>
              </a:rPr>
              <a:t>à la </a:t>
            </a:r>
            <a:r>
              <a:rPr lang="fr-FR" altLang="en-US" sz="2700" i="1" dirty="0" smtClean="0">
                <a:solidFill>
                  <a:srgbClr val="002060"/>
                </a:solidFill>
              </a:rPr>
              <a:t>Déclaration universelle des droits de l’homme</a:t>
            </a:r>
          </a:p>
        </p:txBody>
      </p:sp>
      <p:sp>
        <p:nvSpPr>
          <p:cNvPr id="1027" name="Shape"/>
          <p:cNvSpPr>
            <a:spLocks noGrp="1"/>
          </p:cNvSpPr>
          <p:nvPr>
            <p:ph type="subTitle" idx="1"/>
          </p:nvPr>
        </p:nvSpPr>
        <p:spPr>
          <a:prstGeom prst="rect">
            <a:avLst/>
          </a:prstGeom>
          <a:effectLst/>
        </p:spPr>
        <p:txBody>
          <a:bodyPr>
            <a:normAutofit fontScale="92500" lnSpcReduction="20000"/>
          </a:bodyPr>
          <a:lstStyle/>
          <a:p>
            <a:r>
              <a:rPr lang="fr-FR" altLang="en-US" sz="1800" dirty="0" smtClean="0"/>
              <a:t>Daniel Turp</a:t>
            </a:r>
            <a:br>
              <a:rPr lang="fr-FR" altLang="en-US" sz="1800" dirty="0" smtClean="0"/>
            </a:br>
            <a:r>
              <a:rPr lang="fr-FR" altLang="en-US" sz="1800" i="1" dirty="0" smtClean="0"/>
              <a:t>Professeur titulaire</a:t>
            </a:r>
            <a:endParaRPr lang="fr-FR" altLang="en-US" sz="4200" i="1" dirty="0" smtClean="0"/>
          </a:p>
        </p:txBody>
      </p:sp>
      <p:sp>
        <p:nvSpPr>
          <p:cNvPr id="1028"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29"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0"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1"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2"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3" name="Shape"/>
          <p:cNvSpPr/>
          <p:nvPr/>
        </p:nvSpPr>
        <p:spPr>
          <a:xfrm>
            <a:off x="899160" y="6092825"/>
            <a:ext cx="7345680" cy="246221"/>
          </a:xfrm>
          <a:prstGeom prst="rect">
            <a:avLst/>
          </a:prstGeom>
          <a:noFill/>
          <a:ln>
            <a:noFill/>
          </a:ln>
        </p:spPr>
        <p:txBody>
          <a:bodyPr anchor="t">
            <a:spAutoFit/>
          </a:bodyPr>
          <a:lstStyle/>
          <a:p>
            <a:pPr algn="ctr"/>
            <a:r>
              <a:rPr lang="fr-CA" altLang="en-US" sz="1000" dirty="0" smtClean="0">
                <a:latin typeface="+mj-lt"/>
              </a:rPr>
              <a:t>Droit international et constitutionnel des droits fondamentaux</a:t>
            </a:r>
            <a:r>
              <a:rPr lang="fr-FR" altLang="en-US" sz="1000" dirty="0">
                <a:latin typeface="+mj-lt"/>
              </a:rPr>
              <a:t> »,</a:t>
            </a:r>
            <a:r>
              <a:rPr lang="fr-FR" altLang="en-US" sz="1000" dirty="0" smtClean="0">
                <a:latin typeface="+mj-lt"/>
              </a:rPr>
              <a:t> DRT-3103</a:t>
            </a:r>
            <a:endParaRPr lang="fr-FR" altLang="en-US" sz="1000" dirty="0">
              <a:latin typeface="+mj-lt"/>
            </a:endParaRPr>
          </a:p>
        </p:txBody>
      </p:sp>
      <p:pic>
        <p:nvPicPr>
          <p:cNvPr id="11" name="Picture 4" descr="http://www.bardagi.com/blog/wp-content/uploads/2012/03/udem_logo1.jpg"/>
          <p:cNvPicPr>
            <a:picLocks noChangeAspect="1" noChangeArrowheads="1"/>
          </p:cNvPicPr>
          <p:nvPr/>
        </p:nvPicPr>
        <p:blipFill>
          <a:blip r:embed="rId2" cstate="print"/>
          <a:srcRect t="25089" b="34749"/>
          <a:stretch>
            <a:fillRect/>
          </a:stretch>
        </p:blipFill>
        <p:spPr bwMode="auto">
          <a:xfrm>
            <a:off x="4139952" y="5791096"/>
            <a:ext cx="792088" cy="318118"/>
          </a:xfrm>
          <a:prstGeom prst="rect">
            <a:avLst/>
          </a:prstGeom>
          <a:noFill/>
        </p:spPr>
      </p:pic>
      <p:pic>
        <p:nvPicPr>
          <p:cNvPr id="12" name="Picture 2" descr="http://www.un.org/fr/documents/charter/images/charter.jpg"/>
          <p:cNvPicPr>
            <a:picLocks noChangeAspect="1" noChangeArrowheads="1"/>
          </p:cNvPicPr>
          <p:nvPr/>
        </p:nvPicPr>
        <p:blipFill>
          <a:blip r:embed="rId3">
            <a:extLst>
              <a:ext uri="{28A0092B-C50C-407E-A947-70E740481C1C}">
                <a14:useLocalDpi xmlns:mc="http://schemas.openxmlformats.org/markup-compatibility/2006" xmlns:mv="urn:schemas-microsoft-com:mac:vml" xmlns="" xmlns:a="http://schemas.openxmlformats.org/drawingml/2006/main" xmlns:r="http://schemas.openxmlformats.org/officeDocument/2006/relationships" xmlns:p="http://schemas.openxmlformats.org/presentationml/2006/main" xmlns:a14="http://schemas.microsoft.com/office/drawing/2010/main" xmlns:lc="http://schemas.openxmlformats.org/drawingml/2006/lockedCanvas" val="0"/>
              </a:ext>
            </a:extLst>
          </a:blip>
          <a:srcRect/>
          <a:stretch>
            <a:fillRect/>
          </a:stretch>
        </p:blipFill>
        <p:spPr bwMode="auto">
          <a:xfrm>
            <a:off x="2133600" y="533400"/>
            <a:ext cx="1778000" cy="2603500"/>
          </a:xfrm>
          <a:prstGeom prst="rect">
            <a:avLst/>
          </a:prstGeom>
          <a:noFill/>
          <a:extLst>
            <a:ext uri="{909E8E84-426E-40DD-AFC4-6F175D3DCCD1}">
              <a14:hiddenFill xmlns:mc="http://schemas.openxmlformats.org/markup-compatibility/2006" xmlns:mv="urn:schemas-microsoft-com:mac:vml" xmlns="" xmlns:a="http://schemas.openxmlformats.org/drawingml/2006/main" xmlns:r="http://schemas.openxmlformats.org/officeDocument/2006/relationships" xmlns:p="http://schemas.openxmlformats.org/presentationml/2006/main" xmlns:a14="http://schemas.microsoft.com/office/drawing/2010/main" xmlns:lc="http://schemas.openxmlformats.org/drawingml/2006/lockedCanvas">
                <a:solidFill>
                  <a:srgbClr val="FFFFFF"/>
                </a:solidFill>
              </a14:hiddenFill>
            </a:ext>
          </a:extLst>
        </p:spPr>
      </p:pic>
      <p:pic>
        <p:nvPicPr>
          <p:cNvPr id="14" name="Image 13" descr="droitshomme-326x400.gif"/>
          <p:cNvPicPr>
            <a:picLocks noChangeAspect="1"/>
          </p:cNvPicPr>
          <p:nvPr/>
        </p:nvPicPr>
        <p:blipFill>
          <a:blip r:embed="rId4"/>
          <a:stretch>
            <a:fillRect/>
          </a:stretch>
        </p:blipFill>
        <p:spPr>
          <a:xfrm>
            <a:off x="4724400" y="533400"/>
            <a:ext cx="2194306" cy="2692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A" dirty="0" smtClean="0">
                <a:solidFill>
                  <a:srgbClr val="002060"/>
                </a:solidFill>
                <a:latin typeface="Times New Roman"/>
                <a:cs typeface="Times New Roman"/>
              </a:rPr>
              <a:t>Plan du cours n</a:t>
            </a:r>
            <a:r>
              <a:rPr lang="fr-CA" baseline="30000" dirty="0" smtClean="0">
                <a:solidFill>
                  <a:srgbClr val="002060"/>
                </a:solidFill>
                <a:latin typeface="Times New Roman"/>
                <a:cs typeface="Times New Roman"/>
              </a:rPr>
              <a:t>o</a:t>
            </a:r>
            <a:r>
              <a:rPr lang="fr-CA" dirty="0" smtClean="0">
                <a:solidFill>
                  <a:srgbClr val="002060"/>
                </a:solidFill>
                <a:latin typeface="Times New Roman"/>
                <a:cs typeface="Times New Roman"/>
              </a:rPr>
              <a:t> 1</a:t>
            </a:r>
            <a:endParaRPr lang="fr-FR"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1219200"/>
            <a:ext cx="8229600" cy="5105400"/>
          </a:xfrm>
        </p:spPr>
        <p:txBody>
          <a:bodyPr>
            <a:normAutofit fontScale="25000" lnSpcReduction="20000"/>
          </a:bodyPr>
          <a:lstStyle/>
          <a:p>
            <a:pPr algn="ctr">
              <a:buNone/>
            </a:pPr>
            <a:r>
              <a:rPr lang="fr-CA" sz="7200" b="1" dirty="0" smtClean="0">
                <a:latin typeface="Times New Roman"/>
                <a:cs typeface="Times New Roman"/>
              </a:rPr>
              <a:t>De la </a:t>
            </a:r>
            <a:r>
              <a:rPr lang="fr-CA" sz="7200" b="1" i="1" dirty="0" smtClean="0">
                <a:latin typeface="Times New Roman"/>
                <a:cs typeface="Times New Roman"/>
              </a:rPr>
              <a:t>Charte des Nations Unies</a:t>
            </a:r>
            <a:r>
              <a:rPr lang="fr-CA" sz="7200" b="1" dirty="0" smtClean="0">
                <a:latin typeface="Times New Roman"/>
                <a:cs typeface="Times New Roman"/>
              </a:rPr>
              <a:t> à </a:t>
            </a:r>
            <a:r>
              <a:rPr lang="fr-CA" sz="7200" b="1" i="1" dirty="0" smtClean="0">
                <a:latin typeface="Times New Roman"/>
                <a:cs typeface="Times New Roman"/>
              </a:rPr>
              <a:t>Déclaration universelle des droits de l’Homme</a:t>
            </a:r>
            <a:endParaRPr lang="fr-CA" sz="7200" dirty="0" smtClean="0">
              <a:latin typeface="Times New Roman"/>
              <a:cs typeface="Times New Roman"/>
            </a:endParaRPr>
          </a:p>
          <a:p>
            <a:pPr>
              <a:buNone/>
            </a:pPr>
            <a:r>
              <a:rPr lang="fr-CA" sz="5600" dirty="0" smtClean="0">
                <a:latin typeface="Times New Roman"/>
                <a:cs typeface="Times New Roman"/>
              </a:rPr>
              <a:t> </a:t>
            </a:r>
          </a:p>
          <a:p>
            <a:pPr>
              <a:buNone/>
            </a:pPr>
            <a:r>
              <a:rPr lang="fr-CA" sz="5600" b="1" dirty="0" smtClean="0">
                <a:latin typeface="Times New Roman"/>
                <a:cs typeface="Times New Roman"/>
              </a:rPr>
              <a:t>I-	La </a:t>
            </a:r>
            <a:r>
              <a:rPr lang="fr-CA" sz="5600" b="1" i="1" dirty="0" smtClean="0">
                <a:latin typeface="Times New Roman"/>
                <a:cs typeface="Times New Roman"/>
              </a:rPr>
              <a:t>Charte des Nations Unies</a:t>
            </a:r>
            <a:r>
              <a:rPr lang="fr-CA" sz="5600" b="1" dirty="0" smtClean="0">
                <a:latin typeface="Times New Roman"/>
                <a:cs typeface="Times New Roman"/>
              </a:rPr>
              <a:t> et les des droits fondamentaux</a:t>
            </a:r>
            <a:r>
              <a:rPr lang="fr-CA" sz="5600" u="sng" dirty="0" smtClean="0">
                <a:latin typeface="Times New Roman"/>
                <a:cs typeface="Times New Roman"/>
              </a:rPr>
              <a:t/>
            </a:r>
            <a:br>
              <a:rPr lang="fr-CA" sz="5600" u="sng" dirty="0" smtClean="0">
                <a:latin typeface="Times New Roman"/>
                <a:cs typeface="Times New Roman"/>
              </a:rPr>
            </a:br>
            <a:endParaRPr lang="fr-CA" sz="5600" dirty="0" smtClean="0">
              <a:latin typeface="Times New Roman"/>
              <a:cs typeface="Times New Roman"/>
            </a:endParaRPr>
          </a:p>
          <a:p>
            <a:pPr>
              <a:buNone/>
            </a:pPr>
            <a:r>
              <a:rPr lang="fr-CA" sz="5600" dirty="0" smtClean="0">
                <a:latin typeface="Times New Roman"/>
                <a:cs typeface="Times New Roman"/>
              </a:rPr>
              <a:t>	A- L’élaboration de la </a:t>
            </a:r>
            <a:r>
              <a:rPr lang="fr-CA" sz="5600" i="1" dirty="0" smtClean="0">
                <a:latin typeface="Times New Roman"/>
                <a:cs typeface="Times New Roman"/>
              </a:rPr>
              <a:t>Charte des Nations Unies</a:t>
            </a:r>
            <a:r>
              <a:rPr lang="fr-CA" sz="5600" dirty="0" smtClean="0">
                <a:latin typeface="Times New Roman"/>
                <a:cs typeface="Times New Roman"/>
              </a:rPr>
              <a:t> et les droits fondamentaux</a:t>
            </a:r>
            <a:r>
              <a:rPr lang="fr-CA" sz="5600" i="1" dirty="0" smtClean="0">
                <a:latin typeface="Times New Roman"/>
                <a:cs typeface="Times New Roman"/>
              </a:rPr>
              <a:t/>
            </a:r>
            <a:br>
              <a:rPr lang="fr-CA" sz="5600" i="1" dirty="0" smtClean="0">
                <a:latin typeface="Times New Roman"/>
                <a:cs typeface="Times New Roman"/>
              </a:rPr>
            </a:br>
            <a:r>
              <a:rPr lang="fr-CA" sz="5600" dirty="0" smtClean="0">
                <a:latin typeface="Times New Roman"/>
                <a:cs typeface="Times New Roman"/>
              </a:rPr>
              <a:t>B- Les normes de la </a:t>
            </a:r>
            <a:r>
              <a:rPr lang="fr-CA" sz="5600" i="1" dirty="0" smtClean="0">
                <a:latin typeface="Times New Roman"/>
                <a:cs typeface="Times New Roman"/>
              </a:rPr>
              <a:t>Charte des Nations Unies</a:t>
            </a:r>
            <a:r>
              <a:rPr lang="fr-CA" sz="5600" dirty="0" smtClean="0">
                <a:latin typeface="Times New Roman"/>
                <a:cs typeface="Times New Roman"/>
              </a:rPr>
              <a:t> relatives aux droits fondamentaux</a:t>
            </a:r>
          </a:p>
          <a:p>
            <a:pPr>
              <a:buNone/>
            </a:pPr>
            <a:endParaRPr lang="fr-CA" sz="5600" dirty="0" smtClean="0">
              <a:latin typeface="Times New Roman"/>
              <a:cs typeface="Times New Roman"/>
            </a:endParaRPr>
          </a:p>
          <a:p>
            <a:pPr>
              <a:buNone/>
            </a:pPr>
            <a:r>
              <a:rPr lang="fr-CA" sz="5600" b="1" dirty="0" smtClean="0">
                <a:latin typeface="Times New Roman"/>
                <a:cs typeface="Times New Roman"/>
              </a:rPr>
              <a:t>II-	La</a:t>
            </a:r>
            <a:r>
              <a:rPr lang="fr-CA" sz="5600" b="1" i="1" dirty="0" smtClean="0">
                <a:latin typeface="Times New Roman"/>
                <a:cs typeface="Times New Roman"/>
              </a:rPr>
              <a:t> Déclaration universelle des droits de l’Homme</a:t>
            </a:r>
            <a:r>
              <a:rPr lang="fr-CA" sz="5600" b="1" dirty="0" smtClean="0">
                <a:latin typeface="Times New Roman"/>
                <a:cs typeface="Times New Roman"/>
              </a:rPr>
              <a:t> </a:t>
            </a:r>
          </a:p>
          <a:p>
            <a:pPr>
              <a:buNone/>
            </a:pPr>
            <a:r>
              <a:rPr lang="fr-CA" sz="5600" dirty="0" smtClean="0">
                <a:latin typeface="Times New Roman"/>
                <a:cs typeface="Times New Roman"/>
              </a:rPr>
              <a:t/>
            </a:r>
            <a:br>
              <a:rPr lang="fr-CA" sz="5600" dirty="0" smtClean="0">
                <a:latin typeface="Times New Roman"/>
                <a:cs typeface="Times New Roman"/>
              </a:rPr>
            </a:br>
            <a:r>
              <a:rPr lang="fr-CA" sz="5600" dirty="0" smtClean="0">
                <a:latin typeface="Times New Roman"/>
                <a:cs typeface="Times New Roman"/>
              </a:rPr>
              <a:t>A- L’élaboration et le contenu de la </a:t>
            </a:r>
            <a:r>
              <a:rPr lang="fr-CA" sz="5600" i="1" dirty="0" smtClean="0">
                <a:latin typeface="Times New Roman"/>
                <a:cs typeface="Times New Roman"/>
              </a:rPr>
              <a:t>Déclaration universelle des droits de l’Homme</a:t>
            </a:r>
            <a:br>
              <a:rPr lang="fr-CA" sz="5600" i="1" dirty="0" smtClean="0">
                <a:latin typeface="Times New Roman"/>
                <a:cs typeface="Times New Roman"/>
              </a:rPr>
            </a:br>
            <a:r>
              <a:rPr lang="fr-CA" sz="5600" dirty="0" smtClean="0">
                <a:latin typeface="Times New Roman"/>
                <a:cs typeface="Times New Roman"/>
              </a:rPr>
              <a:t>B- Les autres déclarations relatives aux droits fondamentaux</a:t>
            </a:r>
          </a:p>
          <a:p>
            <a:pPr>
              <a:buNone/>
            </a:pPr>
            <a:r>
              <a:rPr lang="fr-CA" sz="5600" b="1" i="1" dirty="0" smtClean="0">
                <a:latin typeface="Times New Roman"/>
                <a:cs typeface="Times New Roman"/>
              </a:rPr>
              <a:t> </a:t>
            </a:r>
            <a:endParaRPr lang="fr-CA" sz="5600" dirty="0" smtClean="0">
              <a:latin typeface="Times New Roman"/>
              <a:cs typeface="Times New Roman"/>
            </a:endParaRPr>
          </a:p>
          <a:p>
            <a:pPr algn="ctr">
              <a:buNone/>
            </a:pPr>
            <a:r>
              <a:rPr lang="fr-CA" sz="5600" b="1" dirty="0" smtClean="0">
                <a:latin typeface="Times New Roman"/>
                <a:cs typeface="Times New Roman"/>
              </a:rPr>
              <a:t>PROGRAMME DE LECTURES</a:t>
            </a:r>
            <a:endParaRPr lang="fr-CA" sz="5600" dirty="0" smtClean="0">
              <a:latin typeface="Times New Roman"/>
              <a:cs typeface="Times New Roman"/>
            </a:endParaRPr>
          </a:p>
          <a:p>
            <a:pPr>
              <a:buNone/>
            </a:pPr>
            <a:r>
              <a:rPr lang="fr-FR" sz="5600" i="1" dirty="0" smtClean="0">
                <a:latin typeface="Times New Roman"/>
                <a:cs typeface="Times New Roman"/>
              </a:rPr>
              <a:t>       Lectures obligatoires</a:t>
            </a:r>
            <a:r>
              <a:rPr lang="fr-FR" sz="5600" dirty="0" smtClean="0">
                <a:latin typeface="Times New Roman"/>
                <a:cs typeface="Times New Roman"/>
              </a:rPr>
              <a:t> : </a:t>
            </a:r>
            <a:br>
              <a:rPr lang="fr-FR" sz="5600" dirty="0" smtClean="0">
                <a:latin typeface="Times New Roman"/>
                <a:cs typeface="Times New Roman"/>
              </a:rPr>
            </a:br>
            <a:endParaRPr lang="fr-CA" sz="5600" dirty="0" smtClean="0">
              <a:latin typeface="Times New Roman"/>
              <a:cs typeface="Times New Roman"/>
            </a:endParaRPr>
          </a:p>
          <a:p>
            <a:pPr>
              <a:buNone/>
            </a:pPr>
            <a:r>
              <a:rPr lang="fr-FR" sz="5600" dirty="0" smtClean="0">
                <a:latin typeface="Times New Roman"/>
                <a:cs typeface="Times New Roman"/>
              </a:rPr>
              <a:t> Document n</a:t>
            </a:r>
            <a:r>
              <a:rPr lang="fr-FR" sz="5600" baseline="30000" dirty="0" smtClean="0">
                <a:latin typeface="Times New Roman"/>
                <a:cs typeface="Times New Roman"/>
              </a:rPr>
              <a:t>o</a:t>
            </a:r>
            <a:r>
              <a:rPr lang="fr-FR" sz="5600" dirty="0" smtClean="0">
                <a:latin typeface="Times New Roman"/>
                <a:cs typeface="Times New Roman"/>
              </a:rPr>
              <a:t> 1 : </a:t>
            </a:r>
            <a:r>
              <a:rPr lang="fr-FR" sz="5600" b="1" i="1" u="sng" dirty="0" smtClean="0">
                <a:latin typeface="Times New Roman"/>
                <a:cs typeface="Times New Roman"/>
                <a:hlinkClick r:id="rId2"/>
              </a:rPr>
              <a:t>Charte des Nations Unies</a:t>
            </a:r>
            <a:r>
              <a:rPr lang="fr-FR" sz="5600" dirty="0" smtClean="0">
                <a:latin typeface="Times New Roman"/>
                <a:cs typeface="Times New Roman"/>
              </a:rPr>
              <a:t> (1945) (Extraits) (préambule, art. 1 § 3 , 13, 55, 56, 62, 68 et 76)</a:t>
            </a:r>
            <a:endParaRPr lang="fr-CA" sz="5600" dirty="0" smtClean="0">
              <a:latin typeface="Times New Roman"/>
              <a:cs typeface="Times New Roman"/>
            </a:endParaRPr>
          </a:p>
          <a:p>
            <a:pPr>
              <a:buNone/>
            </a:pPr>
            <a:r>
              <a:rPr lang="fr-FR" sz="5600" dirty="0" smtClean="0">
                <a:latin typeface="Times New Roman"/>
                <a:cs typeface="Times New Roman"/>
              </a:rPr>
              <a:t> Document n</a:t>
            </a:r>
            <a:r>
              <a:rPr lang="fr-FR" sz="5600" baseline="30000" dirty="0" smtClean="0">
                <a:latin typeface="Times New Roman"/>
                <a:cs typeface="Times New Roman"/>
              </a:rPr>
              <a:t>o</a:t>
            </a:r>
            <a:r>
              <a:rPr lang="fr-FR" sz="5600" dirty="0" smtClean="0">
                <a:latin typeface="Times New Roman"/>
                <a:cs typeface="Times New Roman"/>
              </a:rPr>
              <a:t> 2 : </a:t>
            </a:r>
            <a:r>
              <a:rPr lang="fr-CA" sz="5600" b="1" i="1" u="sng" dirty="0" smtClean="0">
                <a:latin typeface="Times New Roman"/>
                <a:cs typeface="Times New Roman"/>
                <a:hlinkClick r:id="rId3"/>
              </a:rPr>
              <a:t>Déclaration universelle des droits de l’Homme</a:t>
            </a:r>
            <a:r>
              <a:rPr lang="fr-CA" sz="5600" i="1" dirty="0" smtClean="0">
                <a:latin typeface="Times New Roman"/>
                <a:cs typeface="Times New Roman"/>
              </a:rPr>
              <a:t> (1948)</a:t>
            </a:r>
            <a:r>
              <a:rPr lang="fr-FR" sz="5600" dirty="0" smtClean="0">
                <a:latin typeface="Times New Roman"/>
                <a:cs typeface="Times New Roman"/>
              </a:rPr>
              <a:t> </a:t>
            </a:r>
            <a:endParaRPr lang="fr-CA" sz="5600" dirty="0" smtClean="0">
              <a:latin typeface="Times New Roman"/>
              <a:cs typeface="Times New Roman"/>
            </a:endParaRPr>
          </a:p>
          <a:p>
            <a:pPr>
              <a:buNone/>
            </a:pPr>
            <a:r>
              <a:rPr lang="fr-CA" sz="5600" i="1" dirty="0" smtClean="0">
                <a:latin typeface="Times New Roman"/>
                <a:cs typeface="Times New Roman"/>
              </a:rPr>
              <a:t/>
            </a:r>
            <a:br>
              <a:rPr lang="fr-CA" sz="5600" i="1" dirty="0" smtClean="0">
                <a:latin typeface="Times New Roman"/>
                <a:cs typeface="Times New Roman"/>
              </a:rPr>
            </a:br>
            <a:r>
              <a:rPr lang="fr-CA" sz="5600" i="1" dirty="0" smtClean="0">
                <a:latin typeface="Times New Roman"/>
                <a:cs typeface="Times New Roman"/>
              </a:rPr>
              <a:t>Lectures optionnelles </a:t>
            </a:r>
            <a:r>
              <a:rPr lang="fr-CA" sz="5600" dirty="0" smtClean="0">
                <a:latin typeface="Times New Roman"/>
                <a:cs typeface="Times New Roman"/>
              </a:rPr>
              <a:t>:</a:t>
            </a:r>
            <a:r>
              <a:rPr lang="fr-FR" sz="5600" dirty="0" smtClean="0">
                <a:latin typeface="Times New Roman"/>
                <a:cs typeface="Times New Roman"/>
              </a:rPr>
              <a:t/>
            </a:r>
            <a:br>
              <a:rPr lang="fr-FR" sz="5600" dirty="0" smtClean="0">
                <a:latin typeface="Times New Roman"/>
                <a:cs typeface="Times New Roman"/>
              </a:rPr>
            </a:br>
            <a:endParaRPr lang="fr-CA" sz="5600" dirty="0" smtClean="0">
              <a:latin typeface="Times New Roman"/>
              <a:cs typeface="Times New Roman"/>
            </a:endParaRPr>
          </a:p>
          <a:p>
            <a:pPr>
              <a:buNone/>
            </a:pPr>
            <a:r>
              <a:rPr lang="fr-FR" sz="5600" dirty="0" smtClean="0">
                <a:latin typeface="Times New Roman"/>
                <a:cs typeface="Times New Roman"/>
              </a:rPr>
              <a:t>Document n</a:t>
            </a:r>
            <a:r>
              <a:rPr lang="fr-FR" sz="5600" baseline="30000" dirty="0" smtClean="0">
                <a:latin typeface="Times New Roman"/>
                <a:cs typeface="Times New Roman"/>
              </a:rPr>
              <a:t>o</a:t>
            </a:r>
            <a:r>
              <a:rPr lang="fr-FR" sz="5600" dirty="0" smtClean="0">
                <a:latin typeface="Times New Roman"/>
                <a:cs typeface="Times New Roman"/>
              </a:rPr>
              <a:t> 3 : </a:t>
            </a:r>
            <a:r>
              <a:rPr lang="fr-FR" sz="5600" b="1" u="sng" dirty="0" smtClean="0">
                <a:latin typeface="Times New Roman"/>
                <a:cs typeface="Times New Roman"/>
                <a:hlinkClick r:id="rId4"/>
              </a:rPr>
              <a:t>W.  SCHABAS, « Le Canada et la </a:t>
            </a:r>
            <a:r>
              <a:rPr lang="fr-FR" sz="5600" b="1" i="1" u="sng" dirty="0" smtClean="0">
                <a:latin typeface="Times New Roman"/>
                <a:cs typeface="Times New Roman"/>
                <a:hlinkClick r:id="rId4"/>
              </a:rPr>
              <a:t>Déclaration universelle des droits de l’Homme</a:t>
            </a:r>
            <a:r>
              <a:rPr lang="fr-FR" sz="5600" b="1" u="sng" dirty="0" smtClean="0">
                <a:latin typeface="Times New Roman"/>
                <a:cs typeface="Times New Roman"/>
                <a:hlinkClick r:id="rId4"/>
              </a:rPr>
              <a:t> »</a:t>
            </a:r>
            <a:r>
              <a:rPr lang="fr-FR" sz="5600" dirty="0" smtClean="0">
                <a:latin typeface="Times New Roman"/>
                <a:cs typeface="Times New Roman"/>
              </a:rPr>
              <a:t> (1998)</a:t>
            </a:r>
            <a:endParaRPr lang="fr-CA" sz="5600" dirty="0" smtClean="0">
              <a:latin typeface="Times New Roman"/>
              <a:cs typeface="Times New Roman"/>
            </a:endParaRPr>
          </a:p>
          <a:p>
            <a:pPr algn="just"/>
            <a:endParaRPr lang="fr-CA" altLang="en-US"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1</a:t>
            </a:r>
            <a:endParaRPr lang="fr-BE" sz="1100" dirty="0"/>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a:t>
            </a:r>
            <a:endParaRPr lang="fr-FR" sz="8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48303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228600"/>
            <a:ext cx="8305800" cy="990600"/>
          </a:xfrm>
        </p:spPr>
        <p:txBody>
          <a:bodyPr>
            <a:normAutofit fontScale="90000"/>
          </a:bodyPr>
          <a:lstStyle/>
          <a:p>
            <a:pPr algn="ctr"/>
            <a:r>
              <a:rPr lang="fr-CA" b="1" dirty="0" smtClean="0">
                <a:latin typeface="Times New Roman"/>
                <a:cs typeface="Times New Roman"/>
              </a:rPr>
              <a:t/>
            </a:r>
            <a:br>
              <a:rPr lang="fr-CA" b="1" dirty="0" smtClean="0">
                <a:latin typeface="Times New Roman"/>
                <a:cs typeface="Times New Roman"/>
              </a:rPr>
            </a:br>
            <a:r>
              <a:rPr lang="fr-CA" b="1" dirty="0" smtClean="0">
                <a:latin typeface="Times New Roman"/>
                <a:cs typeface="Times New Roman"/>
              </a:rPr>
              <a:t/>
            </a:r>
            <a:br>
              <a:rPr lang="fr-CA" b="1" dirty="0" smtClean="0">
                <a:latin typeface="Times New Roman"/>
                <a:cs typeface="Times New Roman"/>
              </a:rPr>
            </a:br>
            <a:r>
              <a:rPr lang="fr-CA" sz="2000" b="1" dirty="0" smtClean="0">
                <a:latin typeface="Times New Roman"/>
                <a:cs typeface="Times New Roman"/>
              </a:rPr>
              <a:t>De la </a:t>
            </a:r>
            <a:r>
              <a:rPr lang="fr-CA" sz="2000" b="1" i="1" dirty="0" smtClean="0">
                <a:latin typeface="Times New Roman"/>
                <a:cs typeface="Times New Roman"/>
              </a:rPr>
              <a:t>Charte des Nations Unies</a:t>
            </a:r>
            <a:r>
              <a:rPr lang="fr-CA" sz="2000" b="1" dirty="0" smtClean="0">
                <a:latin typeface="Times New Roman"/>
                <a:cs typeface="Times New Roman"/>
              </a:rPr>
              <a:t> à </a:t>
            </a:r>
            <a:r>
              <a:rPr lang="fr-CA" sz="2000" b="1" i="1" dirty="0" smtClean="0">
                <a:latin typeface="Times New Roman"/>
                <a:cs typeface="Times New Roman"/>
              </a:rPr>
              <a:t>Déclaration universelle des droits de l’Homme</a:t>
            </a:r>
            <a:r>
              <a:rPr lang="fr-CA" dirty="0" smtClean="0">
                <a:latin typeface="Times New Roman"/>
                <a:cs typeface="Times New Roman"/>
              </a:rPr>
              <a:t/>
            </a:r>
            <a:br>
              <a:rPr lang="fr-CA" dirty="0" smtClean="0">
                <a:latin typeface="Times New Roman"/>
                <a:cs typeface="Times New Roman"/>
              </a:rPr>
            </a:br>
            <a:r>
              <a:rPr lang="fr-CA" sz="2400" dirty="0" smtClean="0">
                <a:latin typeface="Times New Roman"/>
                <a:cs typeface="Times New Roman"/>
              </a:rPr>
              <a:t> </a:t>
            </a:r>
          </a:p>
        </p:txBody>
      </p:sp>
      <p:sp>
        <p:nvSpPr>
          <p:cNvPr id="3" name="Espace réservé du contenu 2"/>
          <p:cNvSpPr>
            <a:spLocks noGrp="1"/>
          </p:cNvSpPr>
          <p:nvPr>
            <p:ph sz="quarter" idx="1"/>
          </p:nvPr>
        </p:nvSpPr>
        <p:spPr/>
        <p:txBody>
          <a:bodyPr>
            <a:normAutofit fontScale="85000" lnSpcReduction="20000"/>
          </a:bodyPr>
          <a:lstStyle/>
          <a:p>
            <a:pPr>
              <a:buNone/>
            </a:pPr>
            <a:r>
              <a:rPr lang="fr-CA" sz="1800" b="1" dirty="0" smtClean="0">
                <a:latin typeface="Times New Roman"/>
                <a:cs typeface="Times New Roman"/>
              </a:rPr>
              <a:t>I-	La </a:t>
            </a:r>
            <a:r>
              <a:rPr lang="fr-CA" sz="1800" b="1" i="1" dirty="0" smtClean="0">
                <a:latin typeface="Times New Roman"/>
                <a:cs typeface="Times New Roman"/>
              </a:rPr>
              <a:t>Charte des Nations Unies</a:t>
            </a:r>
            <a:r>
              <a:rPr lang="fr-CA" sz="1800" b="1" dirty="0" smtClean="0">
                <a:latin typeface="Times New Roman"/>
                <a:cs typeface="Times New Roman"/>
              </a:rPr>
              <a:t> et les des droits fondamentaux</a:t>
            </a:r>
            <a:r>
              <a:rPr lang="fr-CA" sz="1800" u="sng" dirty="0" smtClean="0">
                <a:latin typeface="Times New Roman"/>
                <a:cs typeface="Times New Roman"/>
              </a:rPr>
              <a:t/>
            </a:r>
            <a:br>
              <a:rPr lang="fr-CA" sz="1800" u="sng" dirty="0" smtClean="0">
                <a:latin typeface="Times New Roman"/>
                <a:cs typeface="Times New Roman"/>
              </a:rPr>
            </a:br>
            <a:endParaRPr lang="fr-CA" sz="1800" dirty="0" smtClean="0">
              <a:latin typeface="Times New Roman"/>
              <a:cs typeface="Times New Roman"/>
            </a:endParaRPr>
          </a:p>
          <a:p>
            <a:pPr>
              <a:buNone/>
            </a:pPr>
            <a:r>
              <a:rPr lang="fr-CA" sz="1800" dirty="0" smtClean="0">
                <a:latin typeface="Times New Roman"/>
                <a:cs typeface="Times New Roman"/>
              </a:rPr>
              <a:t>	A- L’élaboration de la </a:t>
            </a:r>
            <a:r>
              <a:rPr lang="fr-CA" sz="1800" i="1" dirty="0" smtClean="0">
                <a:latin typeface="Times New Roman"/>
                <a:cs typeface="Times New Roman"/>
              </a:rPr>
              <a:t>Charte des Nations Unies</a:t>
            </a:r>
            <a:r>
              <a:rPr lang="fr-CA" sz="1800" dirty="0" smtClean="0">
                <a:latin typeface="Times New Roman"/>
                <a:cs typeface="Times New Roman"/>
              </a:rPr>
              <a:t> et les droits fondamentaux</a:t>
            </a:r>
            <a:r>
              <a:rPr lang="fr-CA" sz="1800" i="1" dirty="0" smtClean="0">
                <a:latin typeface="Times New Roman"/>
                <a:cs typeface="Times New Roman"/>
              </a:rPr>
              <a:t/>
            </a:r>
            <a:br>
              <a:rPr lang="fr-CA" sz="1800" i="1" dirty="0" smtClean="0">
                <a:latin typeface="Times New Roman"/>
                <a:cs typeface="Times New Roman"/>
              </a:rPr>
            </a:br>
            <a:endParaRPr lang="fr-CA" sz="1800" i="1" dirty="0" smtClean="0">
              <a:latin typeface="Times New Roman"/>
              <a:cs typeface="Times New Roman"/>
            </a:endParaRPr>
          </a:p>
          <a:p>
            <a:pPr>
              <a:buFontTx/>
              <a:buChar char="-"/>
            </a:pPr>
            <a:r>
              <a:rPr lang="fr-CA" sz="1800" i="1" dirty="0" smtClean="0">
                <a:latin typeface="Times New Roman"/>
                <a:cs typeface="Times New Roman"/>
              </a:rPr>
              <a:t>Message des « Quatre libertés » </a:t>
            </a:r>
            <a:r>
              <a:rPr lang="fr-CA" sz="1800" dirty="0" smtClean="0">
                <a:latin typeface="Times New Roman"/>
                <a:cs typeface="Times New Roman"/>
              </a:rPr>
              <a:t>(6 janvier 1941)</a:t>
            </a:r>
            <a:r>
              <a:rPr lang="fr-CA" sz="1800" i="1" dirty="0" smtClean="0">
                <a:latin typeface="Times New Roman"/>
                <a:cs typeface="Times New Roman"/>
              </a:rPr>
              <a:t> et Charte de l’Atlantique </a:t>
            </a:r>
            <a:r>
              <a:rPr lang="fr-CA" sz="1800" dirty="0" smtClean="0">
                <a:latin typeface="Times New Roman"/>
                <a:cs typeface="Times New Roman"/>
              </a:rPr>
              <a:t>(14 août 1941)</a:t>
            </a:r>
            <a:r>
              <a:rPr lang="fr-CA" sz="1800" i="1" dirty="0" smtClean="0">
                <a:latin typeface="Times New Roman"/>
                <a:cs typeface="Times New Roman"/>
              </a:rPr>
              <a:t>;</a:t>
            </a:r>
          </a:p>
          <a:p>
            <a:pPr>
              <a:buFontTx/>
              <a:buChar char="-"/>
            </a:pPr>
            <a:r>
              <a:rPr lang="fr-CA" sz="1800" i="1" dirty="0" smtClean="0">
                <a:latin typeface="Times New Roman"/>
                <a:cs typeface="Times New Roman"/>
              </a:rPr>
              <a:t>Déclaration des Nations Unies </a:t>
            </a:r>
            <a:r>
              <a:rPr lang="fr-CA" sz="1800" dirty="0" smtClean="0">
                <a:latin typeface="Times New Roman"/>
                <a:cs typeface="Times New Roman"/>
              </a:rPr>
              <a:t>(1</a:t>
            </a:r>
            <a:r>
              <a:rPr lang="fr-CA" sz="1800" baseline="30000" dirty="0" smtClean="0">
                <a:latin typeface="Times New Roman"/>
                <a:cs typeface="Times New Roman"/>
              </a:rPr>
              <a:t>er</a:t>
            </a:r>
            <a:r>
              <a:rPr lang="fr-CA" sz="1800" dirty="0" smtClean="0">
                <a:latin typeface="Times New Roman"/>
                <a:cs typeface="Times New Roman"/>
              </a:rPr>
              <a:t> janvier 1942)</a:t>
            </a:r>
            <a:r>
              <a:rPr lang="fr-CA" sz="1800" i="1" dirty="0" smtClean="0">
                <a:latin typeface="Times New Roman"/>
                <a:cs typeface="Times New Roman"/>
              </a:rPr>
              <a:t>;</a:t>
            </a:r>
          </a:p>
          <a:p>
            <a:pPr>
              <a:buFontTx/>
              <a:buChar char="-"/>
            </a:pPr>
            <a:r>
              <a:rPr lang="fr-CA" sz="1800" dirty="0" smtClean="0">
                <a:latin typeface="Times New Roman"/>
                <a:cs typeface="Times New Roman"/>
              </a:rPr>
              <a:t>Conférence de Dumbarton Oaks (21 août au 7 octobre 1944) ;</a:t>
            </a:r>
          </a:p>
          <a:p>
            <a:pPr>
              <a:buFontTx/>
              <a:buChar char="-"/>
            </a:pPr>
            <a:r>
              <a:rPr lang="fr-CA" sz="1800" dirty="0" smtClean="0">
                <a:latin typeface="Times New Roman"/>
                <a:cs typeface="Times New Roman"/>
              </a:rPr>
              <a:t>Projets de Déclaration des droits de l’homme (Hersch Lauterpacht);</a:t>
            </a:r>
          </a:p>
          <a:p>
            <a:pPr>
              <a:buFontTx/>
              <a:buChar char="-"/>
            </a:pPr>
            <a:r>
              <a:rPr lang="fr-CA" sz="1800" dirty="0" smtClean="0">
                <a:latin typeface="Times New Roman"/>
                <a:cs typeface="Times New Roman"/>
              </a:rPr>
              <a:t>Conférence des Nations Unies sur l’Organisation internationale (CNUCIO) à San </a:t>
            </a:r>
            <a:r>
              <a:rPr lang="fr-CA" sz="1800" dirty="0" smtClean="0">
                <a:latin typeface="Times New Roman"/>
                <a:cs typeface="Times New Roman"/>
              </a:rPr>
              <a:t>Francisco;</a:t>
            </a:r>
          </a:p>
          <a:p>
            <a:pPr>
              <a:buFontTx/>
              <a:buChar char="-"/>
            </a:pPr>
            <a:r>
              <a:rPr lang="fr-CA" sz="1800" i="1" dirty="0" smtClean="0">
                <a:latin typeface="Times New Roman"/>
                <a:cs typeface="Times New Roman"/>
              </a:rPr>
              <a:t> </a:t>
            </a:r>
            <a:r>
              <a:rPr lang="fr-CA" sz="1800" dirty="0" smtClean="0">
                <a:latin typeface="Times New Roman"/>
                <a:cs typeface="Times New Roman"/>
              </a:rPr>
              <a:t>Tentative d’inclusion d’un catalogue des droits fondamentaux dans la </a:t>
            </a:r>
            <a:r>
              <a:rPr lang="fr-CA" sz="1800" dirty="0" smtClean="0">
                <a:latin typeface="Times New Roman"/>
                <a:cs typeface="Times New Roman"/>
              </a:rPr>
              <a:t>Charte (Panama et Cuba);</a:t>
            </a:r>
          </a:p>
          <a:p>
            <a:pPr>
              <a:buFontTx/>
              <a:buChar char="-"/>
            </a:pPr>
            <a:r>
              <a:rPr lang="fr-CA" sz="1800" i="1" dirty="0" smtClean="0">
                <a:latin typeface="Times New Roman"/>
                <a:cs typeface="Times New Roman"/>
              </a:rPr>
              <a:t> </a:t>
            </a:r>
            <a:r>
              <a:rPr lang="fr-CA" sz="1800" dirty="0" smtClean="0">
                <a:latin typeface="Times New Roman"/>
                <a:cs typeface="Times New Roman"/>
              </a:rPr>
              <a:t>Adoption de la </a:t>
            </a:r>
            <a:r>
              <a:rPr lang="fr-CA" sz="1800" i="1" dirty="0" smtClean="0">
                <a:latin typeface="Times New Roman"/>
                <a:cs typeface="Times New Roman"/>
              </a:rPr>
              <a:t>Charte des Nations Unies </a:t>
            </a:r>
            <a:r>
              <a:rPr lang="fr-CA" sz="1800" dirty="0" smtClean="0">
                <a:latin typeface="Times New Roman"/>
                <a:cs typeface="Times New Roman"/>
              </a:rPr>
              <a:t>le 26 juin 1945 et entrée en vigueur le 24 octobre 1945</a:t>
            </a:r>
          </a:p>
          <a:p>
            <a:pPr>
              <a:buFontTx/>
              <a:buChar char="-"/>
            </a:pPr>
            <a:endParaRPr lang="fr-CA" sz="1800" i="1" dirty="0" smtClean="0">
              <a:latin typeface="Times New Roman"/>
              <a:cs typeface="Times New Roman"/>
            </a:endParaRPr>
          </a:p>
          <a:p>
            <a:pPr>
              <a:buFontTx/>
              <a:buChar char="-"/>
            </a:pPr>
            <a:endParaRPr lang="fr-CA" sz="1800" i="1" dirty="0" smtClean="0">
              <a:latin typeface="Times New Roman"/>
              <a:cs typeface="Times New Roman"/>
            </a:endParaRPr>
          </a:p>
          <a:p>
            <a:pPr>
              <a:buFontTx/>
              <a:buChar char="-"/>
            </a:pPr>
            <a:endParaRPr lang="fr-CA" sz="1800" i="1" dirty="0" smtClean="0">
              <a:latin typeface="Times New Roman"/>
              <a:cs typeface="Times New Roman"/>
            </a:endParaRPr>
          </a:p>
          <a:p>
            <a:pPr>
              <a:buFontTx/>
              <a:buChar char="-"/>
            </a:pPr>
            <a:endParaRPr lang="fr-CA" sz="1800" i="1" dirty="0" smtClean="0">
              <a:latin typeface="Times New Roman"/>
              <a:cs typeface="Times New Roman"/>
            </a:endParaRPr>
          </a:p>
          <a:p>
            <a:pPr>
              <a:buFontTx/>
              <a:buChar char="-"/>
            </a:pPr>
            <a:r>
              <a:rPr lang="fr-CA" sz="1800" i="1" dirty="0" smtClean="0">
                <a:latin typeface="Times New Roman"/>
                <a:cs typeface="Times New Roman"/>
              </a:rPr>
              <a:t> </a:t>
            </a:r>
          </a:p>
          <a:p>
            <a:pPr>
              <a:buFontTx/>
              <a:buChar char="-"/>
            </a:pPr>
            <a:endParaRPr lang="fr-CA" sz="1800" i="1" dirty="0" smtClean="0">
              <a:latin typeface="Times New Roman"/>
              <a:cs typeface="Times New Roman"/>
            </a:endParaRPr>
          </a:p>
          <a:p>
            <a:pPr algn="ctr">
              <a:buFontTx/>
              <a:buChar char="-"/>
            </a:pPr>
            <a:r>
              <a:rPr lang="fr-CA" sz="1800" i="1" dirty="0" smtClean="0">
                <a:latin typeface="Times New Roman"/>
                <a:cs typeface="Times New Roman"/>
              </a:rPr>
              <a:t>Vidéo : </a:t>
            </a:r>
            <a:r>
              <a:rPr lang="fr-CA" sz="1800" dirty="0" smtClean="0">
                <a:latin typeface="Times New Roman"/>
                <a:cs typeface="Times New Roman"/>
                <a:hlinkClick r:id="rId2"/>
              </a:rPr>
              <a:t>https://www.youtube.com/watch?v=Fgh7Mq0kG9c</a:t>
            </a:r>
            <a:r>
              <a:rPr lang="fr-CA" sz="1800" dirty="0" smtClean="0">
                <a:latin typeface="Times New Roman"/>
                <a:cs typeface="Times New Roman"/>
              </a:rPr>
              <a:t> </a:t>
            </a:r>
          </a:p>
          <a:p>
            <a:pPr algn="just"/>
            <a:endParaRPr lang="fr-CA" altLang="en-US"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1</a:t>
            </a:r>
            <a:endParaRPr lang="fr-BE" sz="1100" dirty="0"/>
          </a:p>
        </p:txBody>
      </p:sp>
      <p:pic>
        <p:nvPicPr>
          <p:cNvPr id="8" name="Image 7" descr="mqdefault.jpg"/>
          <p:cNvPicPr>
            <a:picLocks noChangeAspect="1"/>
          </p:cNvPicPr>
          <p:nvPr/>
        </p:nvPicPr>
        <p:blipFill>
          <a:blip r:embed="rId3"/>
          <a:stretch>
            <a:fillRect/>
          </a:stretch>
        </p:blipFill>
        <p:spPr>
          <a:xfrm>
            <a:off x="3352800" y="4267200"/>
            <a:ext cx="2413000" cy="1357313"/>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67227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609600"/>
          </a:xfrm>
        </p:spPr>
        <p:txBody>
          <a:bodyPr>
            <a:normAutofit fontScale="90000"/>
          </a:bodyPr>
          <a:lstStyle/>
          <a:p>
            <a:pPr algn="ctr"/>
            <a:r>
              <a:rPr lang="fr-CA" sz="2000" b="1" dirty="0" smtClean="0">
                <a:latin typeface="Times New Roman"/>
                <a:cs typeface="Times New Roman"/>
              </a:rPr>
              <a:t>De la </a:t>
            </a:r>
            <a:r>
              <a:rPr lang="fr-CA" sz="2000" b="1" i="1" dirty="0" smtClean="0">
                <a:latin typeface="Times New Roman"/>
                <a:cs typeface="Times New Roman"/>
              </a:rPr>
              <a:t>Charte des Nations Unies</a:t>
            </a:r>
            <a:r>
              <a:rPr lang="fr-CA" sz="2000" b="1" dirty="0" smtClean="0">
                <a:latin typeface="Times New Roman"/>
                <a:cs typeface="Times New Roman"/>
              </a:rPr>
              <a:t> à </a:t>
            </a:r>
            <a:r>
              <a:rPr lang="fr-CA" sz="2000" b="1" i="1" dirty="0" smtClean="0">
                <a:latin typeface="Times New Roman"/>
                <a:cs typeface="Times New Roman"/>
              </a:rPr>
              <a:t>Déclaration universelle des droits de l’Homme</a:t>
            </a:r>
            <a:r>
              <a:rPr lang="fr-CA" dirty="0" smtClean="0">
                <a:latin typeface="Times New Roman"/>
                <a:cs typeface="Times New Roman"/>
              </a:rPr>
              <a:t/>
            </a:r>
            <a:br>
              <a:rPr lang="fr-CA" dirty="0" smtClean="0">
                <a:latin typeface="Times New Roman"/>
                <a:cs typeface="Times New Roman"/>
              </a:rPr>
            </a:br>
            <a:endParaRPr lang="fr-FR" dirty="0">
              <a:solidFill>
                <a:srgbClr val="002060"/>
              </a:solidFill>
            </a:endParaRPr>
          </a:p>
        </p:txBody>
      </p:sp>
      <p:sp>
        <p:nvSpPr>
          <p:cNvPr id="3" name="Espace réservé du contenu 2"/>
          <p:cNvSpPr>
            <a:spLocks noGrp="1"/>
          </p:cNvSpPr>
          <p:nvPr>
            <p:ph sz="quarter" idx="1"/>
          </p:nvPr>
        </p:nvSpPr>
        <p:spPr/>
        <p:txBody>
          <a:bodyPr>
            <a:normAutofit fontScale="85000" lnSpcReduction="20000"/>
          </a:bodyPr>
          <a:lstStyle/>
          <a:p>
            <a:pPr lvl="1" algn="just">
              <a:buNone/>
            </a:pPr>
            <a:r>
              <a:rPr lang="fr-CA" sz="2000" b="1" dirty="0" smtClean="0">
                <a:latin typeface="Times New Roman"/>
                <a:cs typeface="Times New Roman"/>
              </a:rPr>
              <a:t>I-	La </a:t>
            </a:r>
            <a:r>
              <a:rPr lang="fr-CA" sz="2000" b="1" i="1" dirty="0" smtClean="0">
                <a:latin typeface="Times New Roman"/>
                <a:cs typeface="Times New Roman"/>
              </a:rPr>
              <a:t>Charte des Nations Unies</a:t>
            </a:r>
            <a:r>
              <a:rPr lang="fr-CA" sz="2000" b="1" dirty="0" smtClean="0">
                <a:latin typeface="Times New Roman"/>
                <a:cs typeface="Times New Roman"/>
              </a:rPr>
              <a:t> et les des droits fondamentaux (</a:t>
            </a:r>
            <a:r>
              <a:rPr lang="fr-CA" sz="2000" b="1" i="1" dirty="0" smtClean="0">
                <a:latin typeface="Times New Roman"/>
                <a:cs typeface="Times New Roman"/>
              </a:rPr>
              <a:t>suite</a:t>
            </a:r>
            <a:r>
              <a:rPr lang="fr-CA" sz="2000" b="1" dirty="0" smtClean="0">
                <a:latin typeface="Times New Roman"/>
                <a:cs typeface="Times New Roman"/>
              </a:rPr>
              <a:t>)</a:t>
            </a:r>
            <a:r>
              <a:rPr lang="fr-CA" sz="2000" u="sng" dirty="0" smtClean="0">
                <a:latin typeface="Times New Roman"/>
                <a:cs typeface="Times New Roman"/>
              </a:rPr>
              <a:t/>
            </a:r>
            <a:br>
              <a:rPr lang="fr-CA" sz="2000" u="sng" dirty="0" smtClean="0">
                <a:latin typeface="Times New Roman"/>
                <a:cs typeface="Times New Roman"/>
              </a:rPr>
            </a:br>
            <a:endParaRPr lang="fr-CA" sz="2000" dirty="0" smtClean="0">
              <a:latin typeface="Times New Roman"/>
              <a:cs typeface="Times New Roman"/>
            </a:endParaRPr>
          </a:p>
          <a:p>
            <a:pPr lvl="1" algn="just">
              <a:buNone/>
            </a:pPr>
            <a:r>
              <a:rPr lang="fr-CA" sz="2000" b="1" dirty="0" smtClean="0">
                <a:latin typeface="Times New Roman"/>
                <a:cs typeface="Times New Roman"/>
              </a:rPr>
              <a:t>B- Les normes de la </a:t>
            </a:r>
            <a:r>
              <a:rPr lang="fr-CA" sz="2000" b="1" i="1" dirty="0" smtClean="0">
                <a:latin typeface="Times New Roman"/>
                <a:cs typeface="Times New Roman"/>
              </a:rPr>
              <a:t>Charte des Nations Unies</a:t>
            </a:r>
            <a:r>
              <a:rPr lang="fr-CA" sz="2000" b="1" dirty="0" smtClean="0">
                <a:latin typeface="Times New Roman"/>
                <a:cs typeface="Times New Roman"/>
              </a:rPr>
              <a:t> relatives aux droits fondamentaux</a:t>
            </a:r>
          </a:p>
          <a:p>
            <a:pPr lvl="1" algn="just">
              <a:buNone/>
            </a:pPr>
            <a:endParaRPr lang="fr-CA" altLang="en-US" sz="2000" dirty="0" smtClean="0">
              <a:latin typeface="Times New Roman"/>
              <a:cs typeface="Times New Roman"/>
            </a:endParaRPr>
          </a:p>
          <a:p>
            <a:pPr lvl="1" algn="just"/>
            <a:r>
              <a:rPr lang="fr-CA" altLang="en-US" sz="2000" dirty="0" smtClean="0">
                <a:latin typeface="Times New Roman"/>
                <a:cs typeface="Times New Roman"/>
              </a:rPr>
              <a:t>Préambule </a:t>
            </a:r>
            <a:r>
              <a:rPr lang="fr-FR" sz="2000" dirty="0" smtClean="0">
                <a:latin typeface="Times New Roman"/>
                <a:cs typeface="Times New Roman"/>
              </a:rPr>
              <a:t>§</a:t>
            </a:r>
            <a:r>
              <a:rPr lang="fr-CA" sz="2000" dirty="0" smtClean="0">
                <a:latin typeface="Times New Roman"/>
                <a:cs typeface="Times New Roman"/>
              </a:rPr>
              <a:t> 2 </a:t>
            </a:r>
            <a:r>
              <a:rPr lang="fr-CA" altLang="en-US" sz="2000" dirty="0" smtClean="0">
                <a:latin typeface="Times New Roman"/>
                <a:cs typeface="Times New Roman"/>
              </a:rPr>
              <a:t>: « Nous, peuples des Nations Unies, résolus […] à proclamer à nouveau notre foi dans les droits fondamentaux de l’homme, dans la dignité et la valeur de la personne humaine, dans l’égalité de droits des hommes et des femmes, ainsi que des nations grandes et petites, […] </a:t>
            </a:r>
          </a:p>
          <a:p>
            <a:pPr lvl="1" algn="just"/>
            <a:r>
              <a:rPr lang="fr-CA" altLang="en-US" sz="2000" dirty="0" smtClean="0">
                <a:latin typeface="Times New Roman"/>
                <a:cs typeface="Times New Roman"/>
              </a:rPr>
              <a:t>Articles 1 </a:t>
            </a:r>
            <a:r>
              <a:rPr lang="fr-FR" sz="2000" dirty="0" smtClean="0">
                <a:latin typeface="Times New Roman"/>
                <a:cs typeface="Times New Roman"/>
              </a:rPr>
              <a:t>§</a:t>
            </a:r>
            <a:r>
              <a:rPr lang="fr-CA" sz="2000" dirty="0" smtClean="0">
                <a:latin typeface="Times New Roman"/>
                <a:cs typeface="Times New Roman"/>
              </a:rPr>
              <a:t> </a:t>
            </a:r>
            <a:r>
              <a:rPr lang="fr-CA" altLang="en-US" sz="2000" dirty="0" smtClean="0">
                <a:latin typeface="Times New Roman"/>
                <a:cs typeface="Times New Roman"/>
              </a:rPr>
              <a:t>3 : Buts des Nations Unies</a:t>
            </a:r>
          </a:p>
          <a:p>
            <a:pPr lvl="1" algn="just"/>
            <a:r>
              <a:rPr lang="fr-CA" altLang="en-US" sz="2000" dirty="0" smtClean="0">
                <a:latin typeface="Times New Roman"/>
                <a:cs typeface="Times New Roman"/>
              </a:rPr>
              <a:t>Article 13 </a:t>
            </a:r>
            <a:r>
              <a:rPr lang="fr-FR" sz="2000" dirty="0" smtClean="0">
                <a:latin typeface="Times New Roman"/>
                <a:cs typeface="Times New Roman"/>
              </a:rPr>
              <a:t>§</a:t>
            </a:r>
            <a:r>
              <a:rPr lang="fr-CA" sz="2000" dirty="0" smtClean="0">
                <a:latin typeface="Times New Roman"/>
                <a:cs typeface="Times New Roman"/>
              </a:rPr>
              <a:t> </a:t>
            </a:r>
            <a:r>
              <a:rPr lang="fr-CA" altLang="en-US" sz="2000" dirty="0" smtClean="0">
                <a:latin typeface="Times New Roman"/>
                <a:cs typeface="Times New Roman"/>
              </a:rPr>
              <a:t>1 b) : Pouvoirs de l’Assemblée générale</a:t>
            </a:r>
          </a:p>
          <a:p>
            <a:pPr lvl="1" algn="just"/>
            <a:r>
              <a:rPr lang="fr-CA" altLang="en-US" sz="2000" dirty="0" smtClean="0">
                <a:latin typeface="Times New Roman"/>
                <a:cs typeface="Times New Roman"/>
              </a:rPr>
              <a:t>Article 55  c) et 56 : Coopération économique et sociale internationale</a:t>
            </a:r>
          </a:p>
          <a:p>
            <a:pPr lvl="1" algn="just"/>
            <a:r>
              <a:rPr lang="fr-CA" altLang="en-US" sz="2000" dirty="0" smtClean="0">
                <a:latin typeface="Times New Roman"/>
                <a:cs typeface="Times New Roman"/>
              </a:rPr>
              <a:t>Article 62 </a:t>
            </a:r>
            <a:r>
              <a:rPr lang="fr-FR" sz="2000" dirty="0" smtClean="0">
                <a:latin typeface="Times New Roman"/>
                <a:cs typeface="Times New Roman"/>
              </a:rPr>
              <a:t>§</a:t>
            </a:r>
            <a:r>
              <a:rPr lang="fr-CA" sz="2000" dirty="0" smtClean="0">
                <a:latin typeface="Times New Roman"/>
                <a:cs typeface="Times New Roman"/>
              </a:rPr>
              <a:t> 2</a:t>
            </a:r>
            <a:r>
              <a:rPr lang="fr-CA" altLang="en-US" sz="2000" dirty="0" smtClean="0">
                <a:latin typeface="Times New Roman"/>
                <a:cs typeface="Times New Roman"/>
              </a:rPr>
              <a:t> : Pouvoirs de du Conseil économique et social</a:t>
            </a:r>
          </a:p>
          <a:p>
            <a:pPr lvl="1" algn="just"/>
            <a:r>
              <a:rPr lang="fr-CA" altLang="en-US" sz="2000" dirty="0" smtClean="0">
                <a:latin typeface="Times New Roman"/>
                <a:cs typeface="Times New Roman"/>
              </a:rPr>
              <a:t>Article 68 : ECOSOC : « Le Conseil économique et social institue des commissions pour les questions économiques et sociales et le progrès des droits de l'homme ainsi que toutes autres commissions nécessaires à l'exercice de ses fonctions. »</a:t>
            </a:r>
          </a:p>
          <a:p>
            <a:pPr lvl="1" algn="just"/>
            <a:r>
              <a:rPr lang="fr-CA" altLang="en-US" sz="2000" dirty="0" smtClean="0">
                <a:latin typeface="Times New Roman"/>
                <a:cs typeface="Times New Roman"/>
              </a:rPr>
              <a:t>Article 76 c) : Fins du régime de </a:t>
            </a:r>
            <a:r>
              <a:rPr lang="fr-CA" altLang="en-US" sz="2000" dirty="0" smtClean="0">
                <a:latin typeface="Times New Roman"/>
                <a:cs typeface="Times New Roman"/>
              </a:rPr>
              <a:t>tutelle</a:t>
            </a:r>
          </a:p>
          <a:p>
            <a:pPr lvl="1" algn="just"/>
            <a:r>
              <a:rPr lang="fr-CA" altLang="en-US" sz="2000" dirty="0" smtClean="0">
                <a:latin typeface="Times New Roman"/>
                <a:cs typeface="Times New Roman"/>
              </a:rPr>
              <a:t>Juridicité des normes de la Charte : CIJ (</a:t>
            </a:r>
            <a:r>
              <a:rPr lang="fr-CA" altLang="en-US" sz="2000" i="1" dirty="0" smtClean="0">
                <a:latin typeface="Times New Roman"/>
                <a:cs typeface="Times New Roman"/>
              </a:rPr>
              <a:t>Barcelona Traction </a:t>
            </a:r>
            <a:r>
              <a:rPr lang="fr-CA" altLang="en-US" sz="2000" dirty="0" smtClean="0">
                <a:latin typeface="Times New Roman"/>
                <a:cs typeface="Times New Roman"/>
              </a:rPr>
              <a:t>(1971), </a:t>
            </a:r>
            <a:r>
              <a:rPr lang="fr-CA" altLang="en-US" sz="2000" i="1" dirty="0" smtClean="0">
                <a:latin typeface="Times New Roman"/>
                <a:cs typeface="Times New Roman"/>
              </a:rPr>
              <a:t>Personnel diplomatique et consulaire des Etats-Unis à Téhéran </a:t>
            </a:r>
            <a:r>
              <a:rPr lang="fr-CA" altLang="en-US" sz="2000" dirty="0" smtClean="0">
                <a:latin typeface="Times New Roman"/>
                <a:cs typeface="Times New Roman"/>
              </a:rPr>
              <a:t>(1980) et </a:t>
            </a:r>
            <a:r>
              <a:rPr lang="fr-CA" altLang="en-US" sz="2000" i="1" dirty="0" smtClean="0">
                <a:latin typeface="Times New Roman"/>
                <a:cs typeface="Times New Roman"/>
              </a:rPr>
              <a:t>Activités militaires et paramilitaires au Nicaragua et contre celui-ci </a:t>
            </a:r>
            <a:r>
              <a:rPr lang="fr-CA" altLang="en-US" sz="2000" dirty="0" smtClean="0">
                <a:latin typeface="Times New Roman"/>
                <a:cs typeface="Times New Roman"/>
              </a:rPr>
              <a:t>(1986). </a:t>
            </a:r>
            <a:endParaRPr lang="fr-CA" altLang="en-US" sz="2000" dirty="0" smtClean="0">
              <a:latin typeface="Times New Roman"/>
              <a:cs typeface="Times New Roman"/>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4</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1</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57024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609600"/>
          </a:xfrm>
        </p:spPr>
        <p:txBody>
          <a:bodyPr>
            <a:normAutofit fontScale="90000"/>
          </a:bodyPr>
          <a:lstStyle/>
          <a:p>
            <a:pPr algn="ctr"/>
            <a:r>
              <a:rPr lang="fr-CA" sz="2000" b="1" dirty="0" smtClean="0">
                <a:latin typeface="Times New Roman"/>
                <a:cs typeface="Times New Roman"/>
              </a:rPr>
              <a:t>De la </a:t>
            </a:r>
            <a:r>
              <a:rPr lang="fr-CA" sz="2000" b="1" i="1" dirty="0" smtClean="0">
                <a:latin typeface="Times New Roman"/>
                <a:cs typeface="Times New Roman"/>
              </a:rPr>
              <a:t>Charte des Nations Unies</a:t>
            </a:r>
            <a:r>
              <a:rPr lang="fr-CA" sz="2000" b="1" dirty="0" smtClean="0">
                <a:latin typeface="Times New Roman"/>
                <a:cs typeface="Times New Roman"/>
              </a:rPr>
              <a:t> à </a:t>
            </a:r>
            <a:r>
              <a:rPr lang="fr-CA" sz="2000" b="1" i="1" dirty="0" smtClean="0">
                <a:latin typeface="Times New Roman"/>
                <a:cs typeface="Times New Roman"/>
              </a:rPr>
              <a:t>Déclaration universelle des droits de l’Homme</a:t>
            </a:r>
            <a:r>
              <a:rPr lang="fr-CA" dirty="0" smtClean="0">
                <a:latin typeface="Times New Roman"/>
                <a:cs typeface="Times New Roman"/>
              </a:rPr>
              <a:t/>
            </a:r>
            <a:br>
              <a:rPr lang="fr-CA" dirty="0" smtClean="0">
                <a:latin typeface="Times New Roman"/>
                <a:cs typeface="Times New Roman"/>
              </a:rPr>
            </a:br>
            <a:endParaRPr lang="fr-FR" dirty="0">
              <a:solidFill>
                <a:srgbClr val="002060"/>
              </a:solidFill>
            </a:endParaRPr>
          </a:p>
        </p:txBody>
      </p:sp>
      <p:sp>
        <p:nvSpPr>
          <p:cNvPr id="3" name="Espace réservé du contenu 2"/>
          <p:cNvSpPr>
            <a:spLocks noGrp="1"/>
          </p:cNvSpPr>
          <p:nvPr>
            <p:ph sz="quarter" idx="1"/>
          </p:nvPr>
        </p:nvSpPr>
        <p:spPr/>
        <p:txBody>
          <a:bodyPr>
            <a:normAutofit fontScale="92500"/>
          </a:bodyPr>
          <a:lstStyle/>
          <a:p>
            <a:pPr>
              <a:buNone/>
            </a:pPr>
            <a:r>
              <a:rPr lang="fr-CA" sz="1800" b="1" dirty="0" smtClean="0">
                <a:latin typeface="Times New Roman"/>
                <a:cs typeface="Times New Roman"/>
              </a:rPr>
              <a:t>II-	La</a:t>
            </a:r>
            <a:r>
              <a:rPr lang="fr-CA" sz="1800" b="1" i="1" dirty="0" smtClean="0">
                <a:latin typeface="Times New Roman"/>
                <a:cs typeface="Times New Roman"/>
              </a:rPr>
              <a:t> Déclaration universelle des droits de l’Homme</a:t>
            </a:r>
            <a:r>
              <a:rPr lang="fr-CA" sz="1800" b="1" dirty="0" smtClean="0">
                <a:latin typeface="Times New Roman"/>
                <a:cs typeface="Times New Roman"/>
              </a:rPr>
              <a:t> </a:t>
            </a:r>
          </a:p>
          <a:p>
            <a:pPr>
              <a:buNone/>
            </a:pPr>
            <a:r>
              <a:rPr lang="fr-CA" sz="1800" dirty="0" smtClean="0">
                <a:latin typeface="Times New Roman"/>
                <a:cs typeface="Times New Roman"/>
              </a:rPr>
              <a:t/>
            </a:r>
            <a:br>
              <a:rPr lang="fr-CA" sz="1800" dirty="0" smtClean="0">
                <a:latin typeface="Times New Roman"/>
                <a:cs typeface="Times New Roman"/>
              </a:rPr>
            </a:br>
            <a:r>
              <a:rPr lang="fr-CA" sz="1800" b="1" dirty="0" smtClean="0">
                <a:latin typeface="Times New Roman"/>
                <a:cs typeface="Times New Roman"/>
              </a:rPr>
              <a:t>A- L’élaboration et le contenu de la </a:t>
            </a:r>
            <a:r>
              <a:rPr lang="fr-CA" sz="1800" b="1" i="1" dirty="0" smtClean="0">
                <a:latin typeface="Times New Roman"/>
                <a:cs typeface="Times New Roman"/>
              </a:rPr>
              <a:t>Déclaration universelle des droits de l’Homm</a:t>
            </a:r>
            <a:r>
              <a:rPr lang="fr-CA" sz="1800" i="1" dirty="0" smtClean="0">
                <a:latin typeface="Times New Roman"/>
                <a:cs typeface="Times New Roman"/>
              </a:rPr>
              <a:t>e</a:t>
            </a:r>
          </a:p>
          <a:p>
            <a:pPr>
              <a:buFontTx/>
              <a:buChar char="-"/>
            </a:pPr>
            <a:r>
              <a:rPr lang="fr-CA" sz="1600" dirty="0" smtClean="0">
                <a:latin typeface="Times New Roman"/>
                <a:cs typeface="Times New Roman"/>
              </a:rPr>
              <a:t>Création de la Commission des droits de l’homme par le Conseil économique social</a:t>
            </a:r>
          </a:p>
          <a:p>
            <a:pPr>
              <a:buFontTx/>
              <a:buChar char="-"/>
            </a:pPr>
            <a:r>
              <a:rPr lang="fr-CA" sz="1600" dirty="0" smtClean="0">
                <a:latin typeface="Times New Roman"/>
                <a:cs typeface="Times New Roman"/>
              </a:rPr>
              <a:t>Travaux de rédaction présidés par la présidente Eleanor Roosevelt, avec la participation active de René Cassin (France) et Malik (Liban) et 15 autres membres</a:t>
            </a:r>
          </a:p>
          <a:p>
            <a:pPr>
              <a:buFontTx/>
              <a:buChar char="-"/>
            </a:pPr>
            <a:r>
              <a:rPr lang="fr-CA" sz="1600" dirty="0" smtClean="0">
                <a:latin typeface="Times New Roman"/>
                <a:cs typeface="Times New Roman"/>
              </a:rPr>
              <a:t>Contribution importante de John Humphrey, professeur à la Faculté de droit de l’Université McGill</a:t>
            </a:r>
          </a:p>
          <a:p>
            <a:pPr>
              <a:buFontTx/>
              <a:buChar char="-"/>
            </a:pPr>
            <a:r>
              <a:rPr lang="fr-CA" sz="1600" dirty="0" smtClean="0">
                <a:latin typeface="Times New Roman"/>
                <a:cs typeface="Times New Roman"/>
              </a:rPr>
              <a:t>Adoption par l’ECOSOC et la troisième Commission de l’Assemblée générale</a:t>
            </a:r>
          </a:p>
          <a:p>
            <a:pPr>
              <a:buFontTx/>
              <a:buChar char="-"/>
            </a:pPr>
            <a:r>
              <a:rPr lang="fr-CA" sz="1600" dirty="0" smtClean="0">
                <a:latin typeface="Times New Roman"/>
                <a:cs typeface="Times New Roman"/>
              </a:rPr>
              <a:t>Vote à l’Assemblée générale de l’ONU le 10 décembre 1948 : </a:t>
            </a:r>
          </a:p>
          <a:p>
            <a:pPr>
              <a:buFontTx/>
              <a:buChar char="-"/>
            </a:pPr>
            <a:r>
              <a:rPr lang="fr-CA" sz="1600" dirty="0" smtClean="0">
                <a:latin typeface="Times New Roman"/>
                <a:cs typeface="Times New Roman"/>
              </a:rPr>
              <a:t>58 pour, 0 contre, huit abstentions (Afrique du Sud, Arabie saoudite et bloc </a:t>
            </a:r>
            <a:r>
              <a:rPr lang="fr-CA" sz="1600" dirty="0" smtClean="0">
                <a:latin typeface="Times New Roman"/>
                <a:cs typeface="Times New Roman"/>
              </a:rPr>
              <a:t>soviétiqu</a:t>
            </a:r>
            <a:r>
              <a:rPr lang="fr-CA" sz="1600" dirty="0" smtClean="0">
                <a:latin typeface="Times New Roman"/>
                <a:cs typeface="Times New Roman"/>
              </a:rPr>
              <a:t>e et deux États absents (Honduras et Yémen)</a:t>
            </a:r>
            <a:endParaRPr lang="fr-CA" sz="1600" dirty="0" smtClean="0">
              <a:latin typeface="Times New Roman"/>
              <a:cs typeface="Times New Roman"/>
            </a:endParaRPr>
          </a:p>
          <a:p>
            <a:pPr algn="ctr">
              <a:buFontTx/>
              <a:buChar char="-"/>
            </a:pPr>
            <a:r>
              <a:rPr lang="fr-CA" sz="1800" dirty="0" smtClean="0">
                <a:latin typeface="Times New Roman"/>
                <a:cs typeface="Times New Roman"/>
              </a:rPr>
              <a:t>Vidéo : </a:t>
            </a:r>
            <a:r>
              <a:rPr lang="fr-CA" sz="1800" dirty="0" smtClean="0">
                <a:latin typeface="Times New Roman"/>
                <a:cs typeface="Times New Roman"/>
                <a:hlinkClick r:id="rId2"/>
              </a:rPr>
              <a:t>https://www.youtube.com/watch?v=dm_KVv6i6i0</a:t>
            </a:r>
            <a:endParaRPr lang="fr-CA" sz="1800" dirty="0" smtClean="0">
              <a:latin typeface="Times New Roman"/>
              <a:cs typeface="Times New Roman"/>
            </a:endParaRPr>
          </a:p>
          <a:p>
            <a:pPr>
              <a:buFontTx/>
              <a:buChar char="-"/>
            </a:pPr>
            <a:r>
              <a:rPr lang="fr-CA" sz="1800" dirty="0" smtClean="0">
                <a:latin typeface="Times New Roman"/>
                <a:cs typeface="Times New Roman"/>
              </a:rPr>
              <a:t>Structure et contenu de la </a:t>
            </a:r>
            <a:r>
              <a:rPr lang="fr-CA" sz="1800" i="1" dirty="0" smtClean="0">
                <a:latin typeface="Times New Roman"/>
                <a:cs typeface="Times New Roman"/>
              </a:rPr>
              <a:t>Déclaration universelle </a:t>
            </a:r>
            <a:r>
              <a:rPr lang="fr-CA" sz="1800" dirty="0" smtClean="0">
                <a:latin typeface="Times New Roman"/>
                <a:cs typeface="Times New Roman"/>
              </a:rPr>
              <a:t>(30 articles)</a:t>
            </a:r>
          </a:p>
          <a:p>
            <a:pPr>
              <a:buFontTx/>
              <a:buChar char="-"/>
            </a:pPr>
            <a:r>
              <a:rPr lang="fr-CA" sz="1800" dirty="0" smtClean="0">
                <a:latin typeface="Times New Roman"/>
                <a:cs typeface="Times New Roman"/>
              </a:rPr>
              <a:t>Nature juridique de la </a:t>
            </a:r>
            <a:r>
              <a:rPr lang="fr-CA" sz="1800" dirty="0" smtClean="0">
                <a:latin typeface="Times New Roman"/>
                <a:cs typeface="Times New Roman"/>
              </a:rPr>
              <a:t>Déclaration universelle </a:t>
            </a:r>
            <a:r>
              <a:rPr lang="fr-CA" sz="1800" dirty="0" smtClean="0">
                <a:latin typeface="Times New Roman"/>
                <a:cs typeface="Times New Roman"/>
              </a:rPr>
              <a:t>(idéal commun et règles coutumières).   </a:t>
            </a:r>
            <a:r>
              <a:rPr lang="fr-CA" sz="1800" i="1" dirty="0" smtClean="0">
                <a:latin typeface="Times New Roman"/>
                <a:cs typeface="Times New Roman"/>
              </a:rPr>
              <a:t/>
            </a:r>
            <a:br>
              <a:rPr lang="fr-CA" sz="1800" i="1" dirty="0" smtClean="0">
                <a:latin typeface="Times New Roman"/>
                <a:cs typeface="Times New Roman"/>
              </a:rPr>
            </a:br>
            <a:endParaRPr lang="fr-CA" sz="1800" dirty="0" smtClean="0">
              <a:latin typeface="Times New Roman"/>
              <a:cs typeface="Times New Roman"/>
            </a:endParaRPr>
          </a:p>
          <a:p>
            <a:pPr algn="just"/>
            <a:endParaRPr lang="fr-CA" altLang="en-US"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5</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1</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7751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CA" sz="2000" b="1" dirty="0" smtClean="0">
                <a:latin typeface="Times New Roman"/>
                <a:cs typeface="Times New Roman"/>
              </a:rPr>
              <a:t>De la </a:t>
            </a:r>
            <a:r>
              <a:rPr lang="fr-CA" sz="2000" b="1" i="1" dirty="0" smtClean="0">
                <a:latin typeface="Times New Roman"/>
                <a:cs typeface="Times New Roman"/>
              </a:rPr>
              <a:t>Charte des Nations Unies</a:t>
            </a:r>
            <a:r>
              <a:rPr lang="fr-CA" sz="2000" b="1" dirty="0" smtClean="0">
                <a:latin typeface="Times New Roman"/>
                <a:cs typeface="Times New Roman"/>
              </a:rPr>
              <a:t> à </a:t>
            </a:r>
            <a:r>
              <a:rPr lang="fr-CA" sz="2000" b="1" i="1" dirty="0" smtClean="0">
                <a:latin typeface="Times New Roman"/>
                <a:cs typeface="Times New Roman"/>
              </a:rPr>
              <a:t>Déclaration universelle des droits de l’Homme</a:t>
            </a:r>
            <a:r>
              <a:rPr lang="fr-CA" dirty="0" smtClean="0">
                <a:latin typeface="Times New Roman"/>
                <a:cs typeface="Times New Roman"/>
              </a:rPr>
              <a:t/>
            </a:r>
            <a:br>
              <a:rPr lang="fr-CA" dirty="0" smtClean="0">
                <a:latin typeface="Times New Roman"/>
                <a:cs typeface="Times New Roman"/>
              </a:rPr>
            </a:br>
            <a:endParaRPr lang="fr-FR" dirty="0">
              <a:solidFill>
                <a:srgbClr val="002060"/>
              </a:solidFill>
            </a:endParaRPr>
          </a:p>
        </p:txBody>
      </p:sp>
      <p:sp>
        <p:nvSpPr>
          <p:cNvPr id="3" name="Espace réservé du contenu 2"/>
          <p:cNvSpPr>
            <a:spLocks noGrp="1"/>
          </p:cNvSpPr>
          <p:nvPr>
            <p:ph sz="quarter" idx="1"/>
          </p:nvPr>
        </p:nvSpPr>
        <p:spPr>
          <a:xfrm>
            <a:off x="304800" y="1219200"/>
            <a:ext cx="8534400" cy="4937760"/>
          </a:xfrm>
        </p:spPr>
        <p:txBody>
          <a:bodyPr>
            <a:normAutofit fontScale="92500" lnSpcReduction="20000"/>
          </a:bodyPr>
          <a:lstStyle/>
          <a:p>
            <a:pPr>
              <a:buNone/>
            </a:pPr>
            <a:r>
              <a:rPr lang="fr-CA" sz="1800" b="1" dirty="0" smtClean="0">
                <a:latin typeface="Times New Roman"/>
                <a:cs typeface="Times New Roman"/>
              </a:rPr>
              <a:t>II-	La</a:t>
            </a:r>
            <a:r>
              <a:rPr lang="fr-CA" sz="1800" b="1" i="1" dirty="0" smtClean="0">
                <a:latin typeface="Times New Roman"/>
                <a:cs typeface="Times New Roman"/>
              </a:rPr>
              <a:t> Déclaration universelle des droits de l’Homme</a:t>
            </a:r>
            <a:r>
              <a:rPr lang="fr-CA" sz="1800" b="1" dirty="0" smtClean="0">
                <a:latin typeface="Times New Roman"/>
                <a:cs typeface="Times New Roman"/>
              </a:rPr>
              <a:t> (suite)</a:t>
            </a:r>
          </a:p>
          <a:p>
            <a:pPr>
              <a:buNone/>
            </a:pPr>
            <a:r>
              <a:rPr lang="fr-CA" sz="1800" i="1" dirty="0" smtClean="0">
                <a:latin typeface="Times New Roman"/>
                <a:cs typeface="Times New Roman"/>
              </a:rPr>
              <a:t/>
            </a:r>
            <a:br>
              <a:rPr lang="fr-CA" sz="1800" i="1" dirty="0" smtClean="0">
                <a:latin typeface="Times New Roman"/>
                <a:cs typeface="Times New Roman"/>
              </a:rPr>
            </a:br>
            <a:r>
              <a:rPr lang="fr-CA" sz="1730" b="1" dirty="0" smtClean="0">
                <a:latin typeface="Times New Roman"/>
                <a:cs typeface="Times New Roman"/>
              </a:rPr>
              <a:t>B- Les autres déclarations relatives aux droits fondamentaux</a:t>
            </a:r>
            <a:r>
              <a:rPr lang="fr-CA" sz="1514" b="1" dirty="0" smtClean="0">
                <a:latin typeface="Times New Roman"/>
                <a:cs typeface="Times New Roman"/>
              </a:rPr>
              <a:t/>
            </a:r>
            <a:br>
              <a:rPr lang="fr-CA" sz="1514" b="1" dirty="0" smtClean="0">
                <a:latin typeface="Times New Roman"/>
                <a:cs typeface="Times New Roman"/>
              </a:rPr>
            </a:br>
            <a:endParaRPr lang="fr-FR" sz="1514" b="1" dirty="0" smtClean="0">
              <a:latin typeface="Times New Roman"/>
              <a:cs typeface="Times New Roman"/>
            </a:endParaRPr>
          </a:p>
          <a:p>
            <a:pPr>
              <a:buNone/>
            </a:pPr>
            <a:r>
              <a:rPr lang="fr-FR" sz="1647" dirty="0" smtClean="0">
                <a:latin typeface="Times New Roman"/>
                <a:cs typeface="Times New Roman"/>
              </a:rPr>
              <a:t>Document </a:t>
            </a:r>
            <a:r>
              <a:rPr lang="fr-FR" sz="1800" dirty="0" smtClean="0">
                <a:latin typeface="Times New Roman"/>
                <a:cs typeface="Times New Roman"/>
              </a:rPr>
              <a:t>n</a:t>
            </a:r>
            <a:r>
              <a:rPr lang="fr-FR" sz="1800" baseline="30000" dirty="0" smtClean="0">
                <a:latin typeface="Times New Roman"/>
                <a:cs typeface="Times New Roman"/>
              </a:rPr>
              <a:t>o </a:t>
            </a:r>
            <a:r>
              <a:rPr lang="fr-FR" sz="1647" dirty="0" smtClean="0">
                <a:latin typeface="Times New Roman"/>
                <a:cs typeface="Times New Roman"/>
              </a:rPr>
              <a:t>31</a:t>
            </a:r>
            <a:r>
              <a:rPr lang="fr-FR" sz="1647" i="1" dirty="0" smtClean="0">
                <a:latin typeface="Times New Roman"/>
                <a:cs typeface="Times New Roman"/>
              </a:rPr>
              <a:t> </a:t>
            </a:r>
            <a:r>
              <a:rPr lang="fr-FR" sz="1647" dirty="0" smtClean="0">
                <a:latin typeface="Times New Roman"/>
                <a:cs typeface="Times New Roman"/>
              </a:rPr>
              <a:t>:</a:t>
            </a:r>
            <a:r>
              <a:rPr lang="fr-FR" sz="1647" i="1" dirty="0" smtClean="0">
                <a:latin typeface="Times New Roman"/>
                <a:cs typeface="Times New Roman"/>
              </a:rPr>
              <a:t> Déclaration des droits du déficient mental </a:t>
            </a:r>
            <a:r>
              <a:rPr lang="fr-FR" sz="1647" dirty="0" smtClean="0">
                <a:latin typeface="Times New Roman"/>
                <a:cs typeface="Times New Roman"/>
              </a:rPr>
              <a:t>(1971)</a:t>
            </a:r>
            <a:endParaRPr lang="fr-CA" sz="1647" dirty="0" smtClean="0">
              <a:latin typeface="Times New Roman"/>
              <a:cs typeface="Times New Roman"/>
            </a:endParaRPr>
          </a:p>
          <a:p>
            <a:pPr>
              <a:buNone/>
            </a:pPr>
            <a:r>
              <a:rPr lang="fr-FR" sz="1647" dirty="0" smtClean="0">
                <a:latin typeface="Times New Roman"/>
                <a:cs typeface="Times New Roman"/>
              </a:rPr>
              <a:t>Document </a:t>
            </a:r>
            <a:r>
              <a:rPr lang="fr-FR" sz="1800" dirty="0" smtClean="0">
                <a:latin typeface="Times New Roman"/>
                <a:cs typeface="Times New Roman"/>
              </a:rPr>
              <a:t>n</a:t>
            </a:r>
            <a:r>
              <a:rPr lang="fr-FR" sz="1800" baseline="30000" dirty="0" smtClean="0">
                <a:latin typeface="Times New Roman"/>
                <a:cs typeface="Times New Roman"/>
              </a:rPr>
              <a:t>o </a:t>
            </a:r>
            <a:r>
              <a:rPr lang="fr-FR" sz="1647" dirty="0" smtClean="0">
                <a:latin typeface="Times New Roman"/>
                <a:cs typeface="Times New Roman"/>
              </a:rPr>
              <a:t>32 :</a:t>
            </a:r>
            <a:r>
              <a:rPr lang="fr-FR" sz="1647" i="1" dirty="0" smtClean="0">
                <a:latin typeface="Times New Roman"/>
                <a:cs typeface="Times New Roman"/>
              </a:rPr>
              <a:t> Déclaration sur la protection des femmes et des enfants en période d’urgence et de conflit armé </a:t>
            </a:r>
            <a:r>
              <a:rPr lang="fr-FR" sz="1647" dirty="0" smtClean="0">
                <a:latin typeface="Times New Roman"/>
                <a:cs typeface="Times New Roman"/>
              </a:rPr>
              <a:t>(1974)</a:t>
            </a:r>
            <a:endParaRPr lang="fr-CA" sz="1647" dirty="0" smtClean="0">
              <a:latin typeface="Times New Roman"/>
              <a:cs typeface="Times New Roman"/>
            </a:endParaRPr>
          </a:p>
          <a:p>
            <a:pPr>
              <a:buNone/>
            </a:pPr>
            <a:r>
              <a:rPr lang="fr-FR" sz="1647" dirty="0" smtClean="0">
                <a:latin typeface="Times New Roman"/>
                <a:cs typeface="Times New Roman"/>
              </a:rPr>
              <a:t>Document </a:t>
            </a:r>
            <a:r>
              <a:rPr lang="fr-FR" sz="1800" dirty="0" smtClean="0">
                <a:latin typeface="Times New Roman"/>
                <a:cs typeface="Times New Roman"/>
              </a:rPr>
              <a:t>n</a:t>
            </a:r>
            <a:r>
              <a:rPr lang="fr-FR" sz="1800" baseline="30000" dirty="0" smtClean="0">
                <a:latin typeface="Times New Roman"/>
                <a:cs typeface="Times New Roman"/>
              </a:rPr>
              <a:t>o </a:t>
            </a:r>
            <a:r>
              <a:rPr lang="fr-FR" sz="1647" dirty="0" smtClean="0">
                <a:latin typeface="Times New Roman"/>
                <a:cs typeface="Times New Roman"/>
              </a:rPr>
              <a:t>33 :</a:t>
            </a:r>
            <a:r>
              <a:rPr lang="fr-FR" sz="1647" i="1" dirty="0" smtClean="0">
                <a:latin typeface="Times New Roman"/>
                <a:cs typeface="Times New Roman"/>
              </a:rPr>
              <a:t> Déclaration sur l’élimination de toutes les formes d’intolérance et de discrimination fondées sur la religion ou la conviction </a:t>
            </a:r>
            <a:r>
              <a:rPr lang="fr-FR" sz="1647" dirty="0" smtClean="0">
                <a:latin typeface="Times New Roman"/>
                <a:cs typeface="Times New Roman"/>
              </a:rPr>
              <a:t>(1981)</a:t>
            </a:r>
            <a:endParaRPr lang="fr-CA" sz="1647" dirty="0" smtClean="0">
              <a:latin typeface="Times New Roman"/>
              <a:cs typeface="Times New Roman"/>
            </a:endParaRPr>
          </a:p>
          <a:p>
            <a:pPr>
              <a:buNone/>
            </a:pPr>
            <a:r>
              <a:rPr lang="fr-FR" sz="1647" dirty="0" smtClean="0">
                <a:latin typeface="Times New Roman"/>
                <a:cs typeface="Times New Roman"/>
              </a:rPr>
              <a:t>Document </a:t>
            </a:r>
            <a:r>
              <a:rPr lang="fr-FR" sz="1800" dirty="0" smtClean="0">
                <a:latin typeface="Times New Roman"/>
                <a:cs typeface="Times New Roman"/>
              </a:rPr>
              <a:t>n</a:t>
            </a:r>
            <a:r>
              <a:rPr lang="fr-FR" sz="1800" baseline="30000" dirty="0" smtClean="0">
                <a:latin typeface="Times New Roman"/>
                <a:cs typeface="Times New Roman"/>
              </a:rPr>
              <a:t>o </a:t>
            </a:r>
            <a:r>
              <a:rPr lang="fr-FR" sz="1647" dirty="0" smtClean="0">
                <a:latin typeface="Times New Roman"/>
                <a:cs typeface="Times New Roman"/>
              </a:rPr>
              <a:t>34</a:t>
            </a:r>
            <a:r>
              <a:rPr lang="fr-FR" sz="1647" i="1" dirty="0" smtClean="0">
                <a:latin typeface="Times New Roman"/>
                <a:cs typeface="Times New Roman"/>
              </a:rPr>
              <a:t> </a:t>
            </a:r>
            <a:r>
              <a:rPr lang="fr-FR" sz="1647" dirty="0" smtClean="0">
                <a:latin typeface="Times New Roman"/>
                <a:cs typeface="Times New Roman"/>
              </a:rPr>
              <a:t>:</a:t>
            </a:r>
            <a:r>
              <a:rPr lang="fr-FR" sz="1647" i="1" dirty="0" smtClean="0">
                <a:latin typeface="Times New Roman"/>
                <a:cs typeface="Times New Roman"/>
              </a:rPr>
              <a:t> Déclaration sur les droits de l’homme des personnes qui ne possèdent pas la nationalité du pays dans lequel elles vivent </a:t>
            </a:r>
            <a:r>
              <a:rPr lang="fr-FR" sz="1647" dirty="0" smtClean="0">
                <a:latin typeface="Times New Roman"/>
                <a:cs typeface="Times New Roman"/>
              </a:rPr>
              <a:t>(1985)</a:t>
            </a:r>
            <a:endParaRPr lang="fr-CA" sz="1647" dirty="0" smtClean="0">
              <a:latin typeface="Times New Roman"/>
              <a:cs typeface="Times New Roman"/>
            </a:endParaRPr>
          </a:p>
          <a:p>
            <a:pPr>
              <a:buNone/>
            </a:pPr>
            <a:r>
              <a:rPr lang="fr-FR" sz="1647" dirty="0" smtClean="0">
                <a:latin typeface="Times New Roman"/>
                <a:cs typeface="Times New Roman"/>
              </a:rPr>
              <a:t>Document </a:t>
            </a:r>
            <a:r>
              <a:rPr lang="fr-FR" sz="1800" dirty="0" smtClean="0">
                <a:latin typeface="Times New Roman"/>
                <a:cs typeface="Times New Roman"/>
              </a:rPr>
              <a:t>n</a:t>
            </a:r>
            <a:r>
              <a:rPr lang="fr-FR" sz="1800" baseline="30000" dirty="0" smtClean="0">
                <a:latin typeface="Times New Roman"/>
                <a:cs typeface="Times New Roman"/>
              </a:rPr>
              <a:t>o </a:t>
            </a:r>
            <a:r>
              <a:rPr lang="fr-FR" sz="1647" dirty="0" smtClean="0">
                <a:latin typeface="Times New Roman"/>
                <a:cs typeface="Times New Roman"/>
              </a:rPr>
              <a:t>35</a:t>
            </a:r>
            <a:r>
              <a:rPr lang="fr-FR" sz="1647" i="1" dirty="0" smtClean="0">
                <a:latin typeface="Times New Roman"/>
                <a:cs typeface="Times New Roman"/>
              </a:rPr>
              <a:t> </a:t>
            </a:r>
            <a:r>
              <a:rPr lang="fr-FR" sz="1647" dirty="0" smtClean="0">
                <a:latin typeface="Times New Roman"/>
                <a:cs typeface="Times New Roman"/>
              </a:rPr>
              <a:t>: </a:t>
            </a:r>
            <a:r>
              <a:rPr lang="fr-FR" sz="1647" i="1" dirty="0" smtClean="0">
                <a:latin typeface="Times New Roman"/>
                <a:cs typeface="Times New Roman"/>
              </a:rPr>
              <a:t>Déclaration des droits des personnes appartenant à des minorités nationales ou ethniques, religieuses et linguistiques </a:t>
            </a:r>
            <a:r>
              <a:rPr lang="fr-FR" sz="1647" dirty="0" smtClean="0">
                <a:latin typeface="Times New Roman"/>
                <a:cs typeface="Times New Roman"/>
              </a:rPr>
              <a:t>(1992)</a:t>
            </a:r>
            <a:endParaRPr lang="fr-CA" sz="1647" dirty="0" smtClean="0">
              <a:latin typeface="Times New Roman"/>
              <a:cs typeface="Times New Roman"/>
            </a:endParaRPr>
          </a:p>
          <a:p>
            <a:pPr>
              <a:buNone/>
            </a:pPr>
            <a:r>
              <a:rPr lang="fr-FR" sz="1647" dirty="0" smtClean="0">
                <a:latin typeface="Times New Roman"/>
                <a:cs typeface="Times New Roman"/>
              </a:rPr>
              <a:t>Document </a:t>
            </a:r>
            <a:r>
              <a:rPr lang="fr-FR" sz="1800" dirty="0" smtClean="0">
                <a:latin typeface="Times New Roman"/>
                <a:cs typeface="Times New Roman"/>
              </a:rPr>
              <a:t>n</a:t>
            </a:r>
            <a:r>
              <a:rPr lang="fr-FR" sz="1800" baseline="30000" dirty="0" smtClean="0">
                <a:latin typeface="Times New Roman"/>
                <a:cs typeface="Times New Roman"/>
              </a:rPr>
              <a:t>o </a:t>
            </a:r>
            <a:r>
              <a:rPr lang="fr-FR" sz="1647" dirty="0" smtClean="0">
                <a:latin typeface="Times New Roman"/>
                <a:cs typeface="Times New Roman"/>
              </a:rPr>
              <a:t>36</a:t>
            </a:r>
            <a:r>
              <a:rPr lang="fr-FR" sz="1647" i="1" dirty="0" smtClean="0">
                <a:latin typeface="Times New Roman"/>
                <a:cs typeface="Times New Roman"/>
              </a:rPr>
              <a:t> </a:t>
            </a:r>
            <a:r>
              <a:rPr lang="fr-FR" sz="1647" dirty="0" smtClean="0">
                <a:latin typeface="Times New Roman"/>
                <a:cs typeface="Times New Roman"/>
              </a:rPr>
              <a:t>:</a:t>
            </a:r>
            <a:r>
              <a:rPr lang="fr-FR" sz="1647" i="1" dirty="0" smtClean="0">
                <a:latin typeface="Times New Roman"/>
                <a:cs typeface="Times New Roman"/>
              </a:rPr>
              <a:t> Déclaration sur l’élimination de la violence à l’égard des femmes</a:t>
            </a:r>
            <a:r>
              <a:rPr lang="fr-CA" sz="1647" i="1" dirty="0" smtClean="0">
                <a:latin typeface="Times New Roman"/>
                <a:cs typeface="Times New Roman"/>
              </a:rPr>
              <a:t> </a:t>
            </a:r>
            <a:r>
              <a:rPr lang="fr-CA" sz="1647" dirty="0" smtClean="0">
                <a:latin typeface="Times New Roman"/>
                <a:cs typeface="Times New Roman"/>
              </a:rPr>
              <a:t>(1993)</a:t>
            </a:r>
          </a:p>
          <a:p>
            <a:pPr>
              <a:buNone/>
            </a:pPr>
            <a:r>
              <a:rPr lang="fr-FR" sz="1647" dirty="0" smtClean="0">
                <a:latin typeface="Times New Roman"/>
                <a:cs typeface="Times New Roman"/>
              </a:rPr>
              <a:t>Document </a:t>
            </a:r>
            <a:r>
              <a:rPr lang="fr-FR" sz="1800" dirty="0" smtClean="0">
                <a:latin typeface="Times New Roman"/>
                <a:cs typeface="Times New Roman"/>
              </a:rPr>
              <a:t>n</a:t>
            </a:r>
            <a:r>
              <a:rPr lang="fr-FR" sz="1800" baseline="30000" dirty="0" smtClean="0">
                <a:latin typeface="Times New Roman"/>
                <a:cs typeface="Times New Roman"/>
              </a:rPr>
              <a:t>o </a:t>
            </a:r>
            <a:r>
              <a:rPr lang="fr-FR" sz="1647" dirty="0" smtClean="0">
                <a:latin typeface="Times New Roman"/>
                <a:cs typeface="Times New Roman"/>
              </a:rPr>
              <a:t>37</a:t>
            </a:r>
            <a:r>
              <a:rPr lang="fr-FR" sz="1647" i="1" dirty="0" smtClean="0">
                <a:latin typeface="Times New Roman"/>
                <a:cs typeface="Times New Roman"/>
              </a:rPr>
              <a:t> </a:t>
            </a:r>
            <a:r>
              <a:rPr lang="fr-FR" sz="1647" dirty="0" smtClean="0">
                <a:latin typeface="Times New Roman"/>
                <a:cs typeface="Times New Roman"/>
              </a:rPr>
              <a:t>:</a:t>
            </a:r>
            <a:r>
              <a:rPr lang="fr-FR" sz="1647" i="1" dirty="0" smtClean="0">
                <a:latin typeface="Times New Roman"/>
                <a:cs typeface="Times New Roman"/>
              </a:rPr>
              <a:t> Déclaration sur le droit et la responsabilité des individus, groupes et organes de la société de promouvoir et protéger les droits de l’homme et les libertés fondamentales universellement reconnus </a:t>
            </a:r>
            <a:r>
              <a:rPr lang="fr-FR" sz="1647" dirty="0" smtClean="0">
                <a:latin typeface="Times New Roman"/>
                <a:cs typeface="Times New Roman"/>
              </a:rPr>
              <a:t>(1998)</a:t>
            </a:r>
            <a:endParaRPr lang="fr-CA" sz="1647" dirty="0" smtClean="0">
              <a:latin typeface="Times New Roman"/>
              <a:cs typeface="Times New Roman"/>
            </a:endParaRPr>
          </a:p>
          <a:p>
            <a:pPr>
              <a:buNone/>
            </a:pPr>
            <a:r>
              <a:rPr lang="fr-FR" sz="1647" dirty="0" smtClean="0">
                <a:latin typeface="Times New Roman"/>
                <a:cs typeface="Times New Roman"/>
              </a:rPr>
              <a:t>Document </a:t>
            </a:r>
            <a:r>
              <a:rPr lang="fr-FR" sz="1800" dirty="0" smtClean="0">
                <a:latin typeface="Times New Roman"/>
                <a:cs typeface="Times New Roman"/>
              </a:rPr>
              <a:t>n</a:t>
            </a:r>
            <a:r>
              <a:rPr lang="fr-FR" sz="1800" baseline="30000" dirty="0" smtClean="0">
                <a:latin typeface="Times New Roman"/>
                <a:cs typeface="Times New Roman"/>
              </a:rPr>
              <a:t>o </a:t>
            </a:r>
            <a:r>
              <a:rPr lang="fr-FR" sz="1647" dirty="0" smtClean="0">
                <a:latin typeface="Times New Roman"/>
                <a:cs typeface="Times New Roman"/>
              </a:rPr>
              <a:t>38</a:t>
            </a:r>
            <a:r>
              <a:rPr lang="fr-FR" sz="1647" i="1" dirty="0" smtClean="0">
                <a:latin typeface="Times New Roman"/>
                <a:cs typeface="Times New Roman"/>
              </a:rPr>
              <a:t> </a:t>
            </a:r>
            <a:r>
              <a:rPr lang="fr-FR" sz="1647" dirty="0" smtClean="0">
                <a:latin typeface="Times New Roman"/>
                <a:cs typeface="Times New Roman"/>
              </a:rPr>
              <a:t>:</a:t>
            </a:r>
            <a:r>
              <a:rPr lang="fr-FR" sz="1647" i="1" dirty="0" smtClean="0">
                <a:latin typeface="Times New Roman"/>
                <a:cs typeface="Times New Roman"/>
              </a:rPr>
              <a:t> Déclaration des Nations Unies sur les droits des peuples autochtones </a:t>
            </a:r>
            <a:r>
              <a:rPr lang="fr-FR" sz="1647" dirty="0" smtClean="0">
                <a:latin typeface="Times New Roman"/>
                <a:cs typeface="Times New Roman"/>
              </a:rPr>
              <a:t>(2007)</a:t>
            </a:r>
            <a:endParaRPr lang="fr-CA" sz="1647" dirty="0" smtClean="0">
              <a:latin typeface="Times New Roman"/>
              <a:cs typeface="Times New Roman"/>
            </a:endParaRPr>
          </a:p>
          <a:p>
            <a:pPr>
              <a:buNone/>
            </a:pPr>
            <a:r>
              <a:rPr lang="fr-FR" sz="1647" dirty="0" smtClean="0">
                <a:latin typeface="Times New Roman"/>
                <a:cs typeface="Times New Roman"/>
              </a:rPr>
              <a:t>Document </a:t>
            </a:r>
            <a:r>
              <a:rPr lang="fr-FR" sz="1800" dirty="0" smtClean="0">
                <a:latin typeface="Times New Roman"/>
                <a:cs typeface="Times New Roman"/>
              </a:rPr>
              <a:t>n</a:t>
            </a:r>
            <a:r>
              <a:rPr lang="fr-FR" sz="1800" baseline="30000" dirty="0" smtClean="0">
                <a:latin typeface="Times New Roman"/>
                <a:cs typeface="Times New Roman"/>
              </a:rPr>
              <a:t>o </a:t>
            </a:r>
            <a:r>
              <a:rPr lang="fr-FR" sz="1647" dirty="0" smtClean="0">
                <a:latin typeface="Times New Roman"/>
                <a:cs typeface="Times New Roman"/>
              </a:rPr>
              <a:t>39 :</a:t>
            </a:r>
            <a:r>
              <a:rPr lang="fr-FR" sz="1647" i="1" dirty="0" smtClean="0">
                <a:latin typeface="Times New Roman"/>
                <a:cs typeface="Times New Roman"/>
              </a:rPr>
              <a:t> Déclaration des Nations Unies sur l’éducation et la formation aux droits de l’homme </a:t>
            </a:r>
            <a:r>
              <a:rPr lang="fr-CA" sz="1647" dirty="0" smtClean="0">
                <a:latin typeface="Times New Roman"/>
                <a:cs typeface="Times New Roman"/>
              </a:rPr>
              <a:t>(2011)</a:t>
            </a:r>
          </a:p>
          <a:p>
            <a:pPr>
              <a:buNone/>
            </a:pPr>
            <a:endParaRPr lang="fr-CA" sz="1800" dirty="0" smtClean="0">
              <a:latin typeface="Times New Roman"/>
              <a:cs typeface="Times New Roman"/>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6</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1</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60075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685800"/>
          </a:xfrm>
        </p:spPr>
        <p:txBody>
          <a:bodyPr>
            <a:normAutofit fontScale="90000"/>
          </a:bodyPr>
          <a:lstStyle/>
          <a:p>
            <a:pPr algn="ctr">
              <a:lnSpc>
                <a:spcPct val="120000"/>
              </a:lnSpc>
            </a:pPr>
            <a:r>
              <a:rPr lang="fr-CA" sz="1800" b="1" dirty="0" smtClean="0"/>
              <a:t>Cours no 2 : Les </a:t>
            </a:r>
            <a:r>
              <a:rPr lang="fr-CA" sz="1800" b="1" i="1" dirty="0" smtClean="0"/>
              <a:t>Pactes internationaux relatifs aux droits de l’Homme</a:t>
            </a:r>
            <a:r>
              <a:rPr lang="fr-CA" sz="1800" b="1" dirty="0" smtClean="0"/>
              <a:t/>
            </a:r>
            <a:br>
              <a:rPr lang="fr-CA" sz="1800" b="1" dirty="0" smtClean="0"/>
            </a:br>
            <a:r>
              <a:rPr lang="fr-CA" sz="1800" b="1" dirty="0" smtClean="0"/>
              <a:t>et les autres instruments de l’ONU en matière de droits fondamentaux</a:t>
            </a:r>
            <a:endParaRPr lang="fr-CA" sz="1800" dirty="0" smtClean="0"/>
          </a:p>
        </p:txBody>
      </p:sp>
      <p:sp>
        <p:nvSpPr>
          <p:cNvPr id="3" name="Espace réservé du contenu 2"/>
          <p:cNvSpPr>
            <a:spLocks noGrp="1"/>
          </p:cNvSpPr>
          <p:nvPr>
            <p:ph sz="quarter" idx="1"/>
          </p:nvPr>
        </p:nvSpPr>
        <p:spPr>
          <a:xfrm>
            <a:off x="457200" y="990600"/>
            <a:ext cx="8229600" cy="5334000"/>
          </a:xfrm>
        </p:spPr>
        <p:txBody>
          <a:bodyPr>
            <a:normAutofit fontScale="25000" lnSpcReduction="20000"/>
          </a:bodyPr>
          <a:lstStyle/>
          <a:p>
            <a:pPr>
              <a:lnSpc>
                <a:spcPct val="120000"/>
              </a:lnSpc>
              <a:buNone/>
            </a:pPr>
            <a:r>
              <a:rPr lang="fr-CA" sz="4800" b="1" dirty="0" smtClean="0">
                <a:latin typeface="Times New Roman"/>
                <a:cs typeface="Times New Roman"/>
              </a:rPr>
              <a:t>I- Les normes des </a:t>
            </a:r>
            <a:r>
              <a:rPr lang="fr-CA" sz="4800" b="1" i="1" dirty="0" smtClean="0">
                <a:latin typeface="Times New Roman"/>
                <a:cs typeface="Times New Roman"/>
              </a:rPr>
              <a:t>Pactes internationaux relatifs aux droits de l’Homme</a:t>
            </a:r>
          </a:p>
          <a:p>
            <a:pPr>
              <a:lnSpc>
                <a:spcPct val="120000"/>
              </a:lnSpc>
              <a:spcBef>
                <a:spcPts val="0"/>
              </a:spcBef>
              <a:buNone/>
            </a:pPr>
            <a:r>
              <a:rPr lang="fr-CA" sz="4800" dirty="0" smtClean="0">
                <a:latin typeface="Times New Roman"/>
                <a:cs typeface="Times New Roman"/>
              </a:rPr>
              <a:t/>
            </a:r>
            <a:br>
              <a:rPr lang="fr-CA" sz="4800" dirty="0" smtClean="0">
                <a:latin typeface="Times New Roman"/>
                <a:cs typeface="Times New Roman"/>
              </a:rPr>
            </a:br>
            <a:r>
              <a:rPr lang="fr-CA" sz="4800" dirty="0" smtClean="0">
                <a:latin typeface="Times New Roman"/>
                <a:cs typeface="Times New Roman"/>
              </a:rPr>
              <a:t>A- Le </a:t>
            </a:r>
            <a:r>
              <a:rPr lang="fr-CA" sz="4800" i="1" dirty="0" smtClean="0">
                <a:latin typeface="Times New Roman"/>
                <a:cs typeface="Times New Roman"/>
              </a:rPr>
              <a:t>Pacte sur les droits civils</a:t>
            </a:r>
            <a:r>
              <a:rPr lang="fr-CA" sz="4800" dirty="0" smtClean="0">
                <a:latin typeface="Times New Roman"/>
                <a:cs typeface="Times New Roman"/>
              </a:rPr>
              <a:t> et son deuxième protocole facultatif</a:t>
            </a:r>
          </a:p>
          <a:p>
            <a:pPr marL="1143000" indent="-1143000">
              <a:lnSpc>
                <a:spcPct val="120000"/>
              </a:lnSpc>
              <a:spcBef>
                <a:spcPts val="0"/>
              </a:spcBef>
              <a:buNone/>
            </a:pPr>
            <a:r>
              <a:rPr lang="fr-CA" sz="4800" dirty="0" smtClean="0">
                <a:latin typeface="Times New Roman"/>
                <a:cs typeface="Times New Roman"/>
              </a:rPr>
              <a:t>           1) Les normes du </a:t>
            </a:r>
            <a:r>
              <a:rPr lang="fr-CA" sz="4800" i="1" dirty="0" smtClean="0">
                <a:latin typeface="Times New Roman"/>
                <a:cs typeface="Times New Roman"/>
              </a:rPr>
              <a:t>Pacte sur les droits civils </a:t>
            </a:r>
            <a:r>
              <a:rPr lang="fr-CA" sz="4800" dirty="0" smtClean="0">
                <a:latin typeface="Times New Roman"/>
                <a:cs typeface="Times New Roman"/>
              </a:rPr>
              <a:t>et de son deuxième Protocole facultatif</a:t>
            </a:r>
          </a:p>
          <a:p>
            <a:pPr marL="1143000" indent="-1143000">
              <a:lnSpc>
                <a:spcPct val="120000"/>
              </a:lnSpc>
              <a:spcBef>
                <a:spcPts val="0"/>
              </a:spcBef>
              <a:buNone/>
            </a:pPr>
            <a:r>
              <a:rPr lang="fr-CA" sz="4800" dirty="0" smtClean="0">
                <a:latin typeface="Times New Roman"/>
                <a:cs typeface="Times New Roman"/>
              </a:rPr>
              <a:t>           2) Les clauses de dérogation, de limitation et les réserves</a:t>
            </a:r>
            <a:r>
              <a:rPr lang="fr-CA" sz="4800" i="1" dirty="0" smtClean="0">
                <a:latin typeface="Times New Roman"/>
                <a:cs typeface="Times New Roman"/>
              </a:rPr>
              <a:t/>
            </a:r>
            <a:br>
              <a:rPr lang="fr-CA" sz="4800" i="1" dirty="0" smtClean="0">
                <a:latin typeface="Times New Roman"/>
                <a:cs typeface="Times New Roman"/>
              </a:rPr>
            </a:br>
            <a:r>
              <a:rPr lang="fr-CA" sz="4800" dirty="0" smtClean="0">
                <a:latin typeface="Times New Roman"/>
                <a:cs typeface="Times New Roman"/>
              </a:rPr>
              <a:t>	</a:t>
            </a:r>
          </a:p>
          <a:p>
            <a:pPr marL="1143000" indent="-1143000">
              <a:lnSpc>
                <a:spcPct val="120000"/>
              </a:lnSpc>
              <a:spcBef>
                <a:spcPts val="0"/>
              </a:spcBef>
              <a:buNone/>
            </a:pPr>
            <a:r>
              <a:rPr lang="fr-CA" sz="4800" dirty="0" smtClean="0">
                <a:latin typeface="Times New Roman"/>
                <a:cs typeface="Times New Roman"/>
              </a:rPr>
              <a:t>       B-  Le </a:t>
            </a:r>
            <a:r>
              <a:rPr lang="fr-CA" sz="4800" i="1" dirty="0" smtClean="0">
                <a:latin typeface="Times New Roman"/>
                <a:cs typeface="Times New Roman"/>
              </a:rPr>
              <a:t>Pacte sur les droits économiques</a:t>
            </a:r>
          </a:p>
          <a:p>
            <a:pPr marL="1143000" indent="-1143000">
              <a:lnSpc>
                <a:spcPct val="120000"/>
              </a:lnSpc>
              <a:spcBef>
                <a:spcPts val="0"/>
              </a:spcBef>
              <a:buNone/>
            </a:pPr>
            <a:r>
              <a:rPr lang="fr-CA" sz="4800" dirty="0" smtClean="0">
                <a:latin typeface="Times New Roman"/>
                <a:cs typeface="Times New Roman"/>
              </a:rPr>
              <a:t>            1) Les normes du </a:t>
            </a:r>
            <a:r>
              <a:rPr lang="fr-CA" sz="4800" i="1" dirty="0" smtClean="0">
                <a:latin typeface="Times New Roman"/>
                <a:cs typeface="Times New Roman"/>
              </a:rPr>
              <a:t>Pacte sur les droits économiques </a:t>
            </a:r>
          </a:p>
          <a:p>
            <a:pPr marL="1143000" indent="-1143000">
              <a:lnSpc>
                <a:spcPct val="120000"/>
              </a:lnSpc>
              <a:spcBef>
                <a:spcPts val="0"/>
              </a:spcBef>
              <a:buNone/>
            </a:pPr>
            <a:r>
              <a:rPr lang="fr-CA" sz="4800" dirty="0" smtClean="0">
                <a:latin typeface="Times New Roman"/>
                <a:cs typeface="Times New Roman"/>
              </a:rPr>
              <a:t>            2) Les clauses de limitation et les réserves</a:t>
            </a:r>
            <a:r>
              <a:rPr lang="fr-CA" sz="4800" i="1" dirty="0" smtClean="0">
                <a:latin typeface="Times New Roman"/>
                <a:cs typeface="Times New Roman"/>
              </a:rPr>
              <a:t/>
            </a:r>
            <a:br>
              <a:rPr lang="fr-CA" sz="4800" i="1" dirty="0" smtClean="0">
                <a:latin typeface="Times New Roman"/>
                <a:cs typeface="Times New Roman"/>
              </a:rPr>
            </a:br>
            <a:endParaRPr lang="fr-CA" sz="4800" dirty="0" smtClean="0">
              <a:latin typeface="Times New Roman"/>
              <a:cs typeface="Times New Roman"/>
            </a:endParaRPr>
          </a:p>
          <a:p>
            <a:pPr>
              <a:lnSpc>
                <a:spcPct val="120000"/>
              </a:lnSpc>
              <a:spcBef>
                <a:spcPts val="0"/>
              </a:spcBef>
              <a:buNone/>
            </a:pPr>
            <a:r>
              <a:rPr lang="fr-CA" sz="4800" b="1" dirty="0" smtClean="0">
                <a:latin typeface="Times New Roman"/>
                <a:cs typeface="Times New Roman"/>
              </a:rPr>
              <a:t>II-	Les autres traités de l’ONU en matière de droits fondamentaux</a:t>
            </a:r>
          </a:p>
          <a:p>
            <a:pPr>
              <a:lnSpc>
                <a:spcPct val="120000"/>
              </a:lnSpc>
              <a:spcBef>
                <a:spcPts val="0"/>
              </a:spcBef>
              <a:buNone/>
            </a:pPr>
            <a:endParaRPr lang="fr-CA" sz="4800" dirty="0" smtClean="0">
              <a:latin typeface="Times New Roman"/>
              <a:cs typeface="Times New Roman"/>
            </a:endParaRPr>
          </a:p>
          <a:p>
            <a:pPr>
              <a:lnSpc>
                <a:spcPct val="120000"/>
              </a:lnSpc>
              <a:spcBef>
                <a:spcPts val="0"/>
              </a:spcBef>
              <a:buNone/>
            </a:pPr>
            <a:r>
              <a:rPr lang="fr-CA" sz="4800" dirty="0" smtClean="0">
                <a:latin typeface="Times New Roman"/>
                <a:cs typeface="Times New Roman"/>
              </a:rPr>
              <a:t>       A- Les conventions sur l’élimination des discriminations </a:t>
            </a:r>
          </a:p>
          <a:p>
            <a:pPr marL="1143000" indent="-1143000">
              <a:lnSpc>
                <a:spcPct val="120000"/>
              </a:lnSpc>
              <a:spcBef>
                <a:spcPts val="0"/>
              </a:spcBef>
              <a:buNone/>
            </a:pPr>
            <a:r>
              <a:rPr lang="fr-CA" sz="4800" dirty="0" smtClean="0">
                <a:latin typeface="Times New Roman"/>
                <a:cs typeface="Times New Roman"/>
              </a:rPr>
              <a:t>           1) La </a:t>
            </a:r>
            <a:r>
              <a:rPr lang="fr-CA" sz="4800" i="1" dirty="0" smtClean="0">
                <a:latin typeface="Times New Roman"/>
                <a:cs typeface="Times New Roman"/>
              </a:rPr>
              <a:t>Convention sur l’élimination de toutes les formes de discrimination raciale</a:t>
            </a:r>
          </a:p>
          <a:p>
            <a:pPr marL="1143000" indent="-1143000">
              <a:lnSpc>
                <a:spcPct val="120000"/>
              </a:lnSpc>
              <a:spcBef>
                <a:spcPts val="0"/>
              </a:spcBef>
              <a:buNone/>
            </a:pPr>
            <a:r>
              <a:rPr lang="fr-CA" sz="4800" dirty="0" smtClean="0">
                <a:latin typeface="Times New Roman"/>
                <a:cs typeface="Times New Roman"/>
              </a:rPr>
              <a:t>           2) La </a:t>
            </a:r>
            <a:r>
              <a:rPr lang="fr-CA" sz="4800" i="1" dirty="0" smtClean="0">
                <a:latin typeface="Times New Roman"/>
                <a:cs typeface="Times New Roman"/>
              </a:rPr>
              <a:t>Convention sur l’élimination de toutes les formes de discrimination à l’égard des femmes</a:t>
            </a:r>
            <a:r>
              <a:rPr lang="fr-CA" sz="4800" dirty="0" smtClean="0">
                <a:latin typeface="Times New Roman"/>
                <a:cs typeface="Times New Roman"/>
              </a:rPr>
              <a:t> </a:t>
            </a:r>
          </a:p>
          <a:p>
            <a:pPr marL="1143000" indent="-1143000">
              <a:lnSpc>
                <a:spcPct val="120000"/>
              </a:lnSpc>
              <a:spcBef>
                <a:spcPts val="0"/>
              </a:spcBef>
              <a:buNone/>
            </a:pPr>
            <a:r>
              <a:rPr lang="fr-CA" sz="4800" dirty="0" smtClean="0">
                <a:latin typeface="Times New Roman"/>
                <a:cs typeface="Times New Roman"/>
              </a:rPr>
              <a:t>      B- La </a:t>
            </a:r>
            <a:r>
              <a:rPr lang="fr-CA" sz="4800" i="1" dirty="0" smtClean="0">
                <a:latin typeface="Times New Roman"/>
                <a:cs typeface="Times New Roman"/>
              </a:rPr>
              <a:t>Convention relative aux droits de l’enfant</a:t>
            </a:r>
            <a:r>
              <a:rPr lang="fr-CA" sz="4800" dirty="0" smtClean="0">
                <a:latin typeface="Times New Roman"/>
                <a:cs typeface="Times New Roman"/>
              </a:rPr>
              <a:t> et la </a:t>
            </a:r>
            <a:r>
              <a:rPr lang="fr-CA" sz="4800" i="1" dirty="0" smtClean="0">
                <a:latin typeface="Times New Roman"/>
                <a:cs typeface="Times New Roman"/>
              </a:rPr>
              <a:t>Convention relative aux droits de personnes handicapées</a:t>
            </a:r>
            <a:endParaRPr lang="fr-CA" sz="4800" dirty="0" smtClean="0">
              <a:latin typeface="Times New Roman"/>
              <a:cs typeface="Times New Roman"/>
            </a:endParaRPr>
          </a:p>
          <a:p>
            <a:pPr>
              <a:lnSpc>
                <a:spcPct val="120000"/>
              </a:lnSpc>
              <a:spcBef>
                <a:spcPts val="0"/>
              </a:spcBef>
              <a:buNone/>
            </a:pPr>
            <a:r>
              <a:rPr lang="fr-CA" sz="4800" dirty="0" smtClean="0">
                <a:latin typeface="Times New Roman"/>
                <a:cs typeface="Times New Roman"/>
              </a:rPr>
              <a:t>          1) La </a:t>
            </a:r>
            <a:r>
              <a:rPr lang="fr-CA" sz="4800" i="1" dirty="0" smtClean="0">
                <a:latin typeface="Times New Roman"/>
                <a:cs typeface="Times New Roman"/>
              </a:rPr>
              <a:t>Convention relative aux droits de l’enfant</a:t>
            </a:r>
            <a:endParaRPr lang="fr-CA" sz="4800" dirty="0" smtClean="0">
              <a:latin typeface="Times New Roman"/>
              <a:cs typeface="Times New Roman"/>
            </a:endParaRPr>
          </a:p>
          <a:p>
            <a:pPr lvl="0">
              <a:lnSpc>
                <a:spcPct val="120000"/>
              </a:lnSpc>
              <a:spcBef>
                <a:spcPts val="0"/>
              </a:spcBef>
              <a:buNone/>
            </a:pPr>
            <a:r>
              <a:rPr lang="fr-CA" sz="4800" dirty="0" smtClean="0">
                <a:latin typeface="Times New Roman"/>
                <a:cs typeface="Times New Roman"/>
              </a:rPr>
              <a:t>          2) La </a:t>
            </a:r>
            <a:r>
              <a:rPr lang="fr-CA" sz="4800" i="1" dirty="0" smtClean="0">
                <a:latin typeface="Times New Roman"/>
                <a:cs typeface="Times New Roman"/>
              </a:rPr>
              <a:t>Convention relative aux droits de personnes handicapées</a:t>
            </a:r>
            <a:endParaRPr lang="fr-CA" sz="4800" dirty="0" smtClean="0">
              <a:latin typeface="Times New Roman"/>
              <a:cs typeface="Times New Roman"/>
            </a:endParaRPr>
          </a:p>
          <a:p>
            <a:pPr>
              <a:lnSpc>
                <a:spcPct val="120000"/>
              </a:lnSpc>
              <a:spcBef>
                <a:spcPts val="0"/>
              </a:spcBef>
              <a:buNone/>
            </a:pPr>
            <a:r>
              <a:rPr lang="fr-CA" sz="4800" b="1" dirty="0" smtClean="0">
                <a:latin typeface="Times New Roman"/>
                <a:cs typeface="Times New Roman"/>
              </a:rPr>
              <a:t/>
            </a:r>
            <a:br>
              <a:rPr lang="fr-CA" sz="4800" b="1" dirty="0" smtClean="0">
                <a:latin typeface="Times New Roman"/>
                <a:cs typeface="Times New Roman"/>
              </a:rPr>
            </a:br>
            <a:r>
              <a:rPr lang="fr-CA" sz="4800" b="1" dirty="0" smtClean="0">
                <a:latin typeface="Times New Roman"/>
                <a:cs typeface="Times New Roman"/>
              </a:rPr>
              <a:t>PROGRAMME DE LECTURES</a:t>
            </a:r>
            <a:endParaRPr lang="fr-CA" sz="4800" dirty="0" smtClean="0">
              <a:latin typeface="Times New Roman"/>
              <a:cs typeface="Times New Roman"/>
            </a:endParaRPr>
          </a:p>
          <a:p>
            <a:pPr>
              <a:lnSpc>
                <a:spcPct val="120000"/>
              </a:lnSpc>
              <a:spcBef>
                <a:spcPts val="0"/>
              </a:spcBef>
              <a:buNone/>
            </a:pPr>
            <a:endParaRPr lang="fr-CA" sz="4800" i="1" dirty="0" smtClean="0">
              <a:latin typeface="Times New Roman"/>
              <a:cs typeface="Times New Roman"/>
            </a:endParaRPr>
          </a:p>
          <a:p>
            <a:pPr>
              <a:lnSpc>
                <a:spcPct val="120000"/>
              </a:lnSpc>
              <a:spcBef>
                <a:spcPts val="0"/>
              </a:spcBef>
              <a:buNone/>
            </a:pPr>
            <a:r>
              <a:rPr lang="fr-CA" sz="4800" b="1" i="1" dirty="0" smtClean="0">
                <a:latin typeface="Times New Roman"/>
                <a:cs typeface="Times New Roman"/>
              </a:rPr>
              <a:t>Lectures obligatoires</a:t>
            </a:r>
            <a:r>
              <a:rPr lang="fr-CA" sz="4800" b="1" dirty="0" smtClean="0">
                <a:latin typeface="Times New Roman"/>
                <a:cs typeface="Times New Roman"/>
              </a:rPr>
              <a:t> : </a:t>
            </a:r>
          </a:p>
          <a:p>
            <a:pPr>
              <a:lnSpc>
                <a:spcPct val="120000"/>
              </a:lnSpc>
              <a:spcBef>
                <a:spcPts val="0"/>
              </a:spcBef>
              <a:buNone/>
            </a:pPr>
            <a:r>
              <a:rPr lang="fr-CA" sz="4800" dirty="0" smtClean="0">
                <a:latin typeface="Times New Roman"/>
                <a:cs typeface="Times New Roman"/>
              </a:rPr>
              <a:t>	Document n</a:t>
            </a:r>
            <a:r>
              <a:rPr lang="fr-CA" sz="4800" baseline="30000" dirty="0" smtClean="0">
                <a:latin typeface="Times New Roman"/>
                <a:cs typeface="Times New Roman"/>
              </a:rPr>
              <a:t>o </a:t>
            </a:r>
            <a:r>
              <a:rPr lang="fr-CA" sz="4800" dirty="0" smtClean="0">
                <a:latin typeface="Times New Roman"/>
                <a:cs typeface="Times New Roman"/>
              </a:rPr>
              <a:t>03 : </a:t>
            </a:r>
            <a:r>
              <a:rPr lang="fr-CA" sz="4800" i="1" dirty="0" smtClean="0">
                <a:latin typeface="Times New Roman"/>
                <a:cs typeface="Times New Roman"/>
              </a:rPr>
              <a:t>Pacte international relatif aux droits civils et politiques, art. 1 à 27 </a:t>
            </a:r>
            <a:r>
              <a:rPr lang="fr-CA" sz="4800" dirty="0" smtClean="0">
                <a:latin typeface="Times New Roman"/>
                <a:cs typeface="Times New Roman"/>
              </a:rPr>
              <a:t>                       </a:t>
            </a:r>
            <a:br>
              <a:rPr lang="fr-CA" sz="4800" dirty="0" smtClean="0">
                <a:latin typeface="Times New Roman"/>
                <a:cs typeface="Times New Roman"/>
              </a:rPr>
            </a:br>
            <a:r>
              <a:rPr lang="fr-CA" sz="4800" dirty="0" smtClean="0">
                <a:latin typeface="Times New Roman"/>
                <a:cs typeface="Times New Roman"/>
              </a:rPr>
              <a:t>Document n</a:t>
            </a:r>
            <a:r>
              <a:rPr lang="fr-CA" sz="4800" baseline="30000" dirty="0" smtClean="0">
                <a:latin typeface="Times New Roman"/>
                <a:cs typeface="Times New Roman"/>
              </a:rPr>
              <a:t>o </a:t>
            </a:r>
            <a:r>
              <a:rPr lang="fr-CA" sz="4800" dirty="0" smtClean="0">
                <a:latin typeface="Times New Roman"/>
                <a:cs typeface="Times New Roman"/>
              </a:rPr>
              <a:t>05 : </a:t>
            </a:r>
            <a:r>
              <a:rPr lang="fr-CA" sz="4800" i="1" dirty="0" smtClean="0">
                <a:latin typeface="Times New Roman"/>
                <a:cs typeface="Times New Roman"/>
              </a:rPr>
              <a:t>Deuxième protocole facultatif au Pacte international sur les droits civils, art. 1, 2 et 6</a:t>
            </a:r>
            <a:r>
              <a:rPr lang="fr-CA" sz="4800" dirty="0" smtClean="0">
                <a:latin typeface="Times New Roman"/>
                <a:cs typeface="Times New Roman"/>
              </a:rPr>
              <a:t/>
            </a:r>
            <a:br>
              <a:rPr lang="fr-CA" sz="4800" dirty="0" smtClean="0">
                <a:latin typeface="Times New Roman"/>
                <a:cs typeface="Times New Roman"/>
              </a:rPr>
            </a:br>
            <a:r>
              <a:rPr lang="fr-CA" sz="4800" dirty="0" smtClean="0">
                <a:latin typeface="Times New Roman"/>
                <a:cs typeface="Times New Roman"/>
              </a:rPr>
              <a:t>Document n</a:t>
            </a:r>
            <a:r>
              <a:rPr lang="fr-CA" sz="4800" baseline="30000" dirty="0" smtClean="0">
                <a:latin typeface="Times New Roman"/>
                <a:cs typeface="Times New Roman"/>
              </a:rPr>
              <a:t>o</a:t>
            </a:r>
            <a:r>
              <a:rPr lang="fr-CA" sz="4800" dirty="0" smtClean="0">
                <a:latin typeface="Times New Roman"/>
                <a:cs typeface="Times New Roman"/>
              </a:rPr>
              <a:t> 06 : </a:t>
            </a:r>
            <a:r>
              <a:rPr lang="fr-CA" sz="4800" i="1" dirty="0" smtClean="0">
                <a:latin typeface="Times New Roman"/>
                <a:cs typeface="Times New Roman"/>
              </a:rPr>
              <a:t>Pacte international relatif aux droits économiques sociaux et culturels, art. 1 à 15</a:t>
            </a:r>
          </a:p>
          <a:p>
            <a:pPr>
              <a:lnSpc>
                <a:spcPct val="120000"/>
              </a:lnSpc>
              <a:spcBef>
                <a:spcPts val="0"/>
              </a:spcBef>
              <a:buNone/>
            </a:pPr>
            <a:r>
              <a:rPr lang="fr-CA" sz="4800" b="1" i="1" dirty="0" smtClean="0">
                <a:latin typeface="Times New Roman"/>
                <a:cs typeface="Times New Roman"/>
              </a:rPr>
              <a:t>Lectures optionnelles</a:t>
            </a:r>
            <a:r>
              <a:rPr lang="fr-CA" sz="4800" i="1" dirty="0" smtClean="0">
                <a:latin typeface="Times New Roman"/>
                <a:cs typeface="Times New Roman"/>
              </a:rPr>
              <a:t> </a:t>
            </a:r>
            <a:r>
              <a:rPr lang="fr-CA" sz="4800" dirty="0" smtClean="0">
                <a:latin typeface="Times New Roman"/>
                <a:cs typeface="Times New Roman"/>
              </a:rPr>
              <a:t>: </a:t>
            </a:r>
            <a:br>
              <a:rPr lang="fr-CA" sz="4800" dirty="0" smtClean="0">
                <a:latin typeface="Times New Roman"/>
                <a:cs typeface="Times New Roman"/>
              </a:rPr>
            </a:br>
            <a:r>
              <a:rPr lang="fr-CA" sz="4800" dirty="0" smtClean="0">
                <a:latin typeface="Times New Roman"/>
                <a:cs typeface="Times New Roman"/>
              </a:rPr>
              <a:t>Document n</a:t>
            </a:r>
            <a:r>
              <a:rPr lang="fr-CA" sz="4800" baseline="30000" dirty="0" smtClean="0">
                <a:latin typeface="Times New Roman"/>
                <a:cs typeface="Times New Roman"/>
              </a:rPr>
              <a:t>o  </a:t>
            </a:r>
            <a:r>
              <a:rPr lang="fr-CA" sz="4800" dirty="0" smtClean="0">
                <a:latin typeface="Times New Roman"/>
                <a:cs typeface="Times New Roman"/>
              </a:rPr>
              <a:t>22 </a:t>
            </a:r>
            <a:r>
              <a:rPr lang="fr-CA" sz="4800" i="1" dirty="0" smtClean="0">
                <a:latin typeface="Times New Roman"/>
                <a:cs typeface="Times New Roman"/>
              </a:rPr>
              <a:t>: Convention sur l’élimination de toutes les formes de discrimination à l’égard des femmes</a:t>
            </a:r>
            <a:r>
              <a:rPr lang="fr-CA" sz="4800" dirty="0" smtClean="0">
                <a:latin typeface="Times New Roman"/>
                <a:cs typeface="Times New Roman"/>
              </a:rPr>
              <a:t>                        </a:t>
            </a:r>
            <a:br>
              <a:rPr lang="fr-CA" sz="4800" dirty="0" smtClean="0">
                <a:latin typeface="Times New Roman"/>
                <a:cs typeface="Times New Roman"/>
              </a:rPr>
            </a:br>
            <a:r>
              <a:rPr lang="fr-CA" sz="4800" dirty="0" smtClean="0">
                <a:latin typeface="Times New Roman"/>
                <a:cs typeface="Times New Roman"/>
              </a:rPr>
              <a:t>Document n</a:t>
            </a:r>
            <a:r>
              <a:rPr lang="fr-CA" sz="4800" baseline="30000" dirty="0" smtClean="0">
                <a:latin typeface="Times New Roman"/>
                <a:cs typeface="Times New Roman"/>
              </a:rPr>
              <a:t>o </a:t>
            </a:r>
            <a:r>
              <a:rPr lang="fr-CA" sz="4800" dirty="0" smtClean="0">
                <a:latin typeface="Times New Roman"/>
                <a:cs typeface="Times New Roman"/>
              </a:rPr>
              <a:t> 24 : </a:t>
            </a:r>
            <a:r>
              <a:rPr lang="fr-CA" sz="4800" i="1" dirty="0" smtClean="0">
                <a:latin typeface="Times New Roman"/>
                <a:cs typeface="Times New Roman"/>
              </a:rPr>
              <a:t>Convention relative aux droits de l’enfant</a:t>
            </a:r>
            <a:r>
              <a:rPr lang="fr-CA" sz="4800" dirty="0" smtClean="0"/>
              <a:t/>
            </a:r>
            <a:br>
              <a:rPr lang="fr-CA" sz="4800" dirty="0" smtClean="0"/>
            </a:br>
            <a:r>
              <a:rPr lang="fr-CA" sz="4800" dirty="0" smtClean="0"/>
              <a:t/>
            </a:r>
            <a:br>
              <a:rPr lang="fr-CA" sz="4800" dirty="0" smtClean="0"/>
            </a:br>
            <a:r>
              <a:rPr lang="fr-FR" dirty="0" smtClean="0"/>
              <a:t> </a:t>
            </a:r>
            <a:endParaRPr lang="fr-CA" dirty="0" smtClean="0"/>
          </a:p>
          <a:p>
            <a:pPr algn="just"/>
            <a:endParaRPr lang="fr-FR" altLang="en-US" dirty="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7</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1</a:t>
            </a:r>
            <a:endParaRPr lang="fr-BE"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866150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4761</TotalTime>
  <Words>1576</Words>
  <Application>Microsoft Office PowerPoint</Application>
  <PresentationFormat>Présentation à l'écran (4:3)</PresentationFormat>
  <Paragraphs>105</Paragraphs>
  <Slides>7</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7</vt:i4>
      </vt:variant>
    </vt:vector>
  </HeadingPairs>
  <TitlesOfParts>
    <vt:vector size="8" baseType="lpstr">
      <vt:lpstr>Origine</vt:lpstr>
      <vt:lpstr> Cours n° 1 De la Charte des Nations Unies à la Déclaration universelle des droits de l’homme</vt:lpstr>
      <vt:lpstr>Plan du cours no 1</vt:lpstr>
      <vt:lpstr>  De la Charte des Nations Unies à Déclaration universelle des droits de l’Homme  </vt:lpstr>
      <vt:lpstr>De la Charte des Nations Unies à Déclaration universelle des droits de l’Homme </vt:lpstr>
      <vt:lpstr>De la Charte des Nations Unies à Déclaration universelle des droits de l’Homme </vt:lpstr>
      <vt:lpstr>De la Charte des Nations Unies à Déclaration universelle des droits de l’Homme </vt:lpstr>
      <vt:lpstr>Cours no 2 : Les Pactes internationaux relatifs aux droits de l’Homme et les autres instruments de l’ONU en matière de droits fondamentaux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et intervention</dc:title>
  <dc:creator>François X</dc:creator>
  <cp:lastModifiedBy>Daniel Turp</cp:lastModifiedBy>
  <cp:revision>640</cp:revision>
  <dcterms:created xsi:type="dcterms:W3CDTF">2015-08-27T16:06:39Z</dcterms:created>
  <dcterms:modified xsi:type="dcterms:W3CDTF">2015-08-27T16:11:29Z</dcterms:modified>
</cp:coreProperties>
</file>