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265" r:id="rId3"/>
    <p:sldId id="280" r:id="rId4"/>
    <p:sldId id="266" r:id="rId5"/>
    <p:sldId id="284" r:id="rId6"/>
    <p:sldId id="285" r:id="rId7"/>
    <p:sldId id="268"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4429" autoAdjust="0"/>
    <p:restoredTop sz="94714" autoAdjust="0"/>
  </p:normalViewPr>
  <p:slideViewPr>
    <p:cSldViewPr>
      <p:cViewPr varScale="1">
        <p:scale>
          <a:sx n="108" d="100"/>
          <a:sy n="108" d="100"/>
        </p:scale>
        <p:origin x="-4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31/05/15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90252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31/05/15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31/05/15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31/05/15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31/05/15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31/05/15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31/05/15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31/05/15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31/05/15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31/05/15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31/05/15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31/05/15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31/05/15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laws-lois.justice.gc.ca/PDF/CONST_F.pdf" TargetMode="External"/><Relationship Id="rId4" Type="http://schemas.openxmlformats.org/officeDocument/2006/relationships/hyperlink" Target="http://www.legislation.gov.uk/ukpga/1982/11/schedule/3" TargetMode="External"/><Relationship Id="rId5" Type="http://schemas.openxmlformats.org/officeDocument/2006/relationships/hyperlink" Target="http://laws-lois.justice.gc.ca/fra/const/page-15.html" TargetMode="External"/><Relationship Id="rId6" Type="http://schemas.openxmlformats.org/officeDocument/2006/relationships/hyperlink" Target="http://www2.publicationsduquebec.gouv.qc.ca/dynamicSearch/telecharge.php?type=2&amp;file=/A_23_1/A23_1.html" TargetMode="External"/><Relationship Id="rId7" Type="http://schemas.openxmlformats.org/officeDocument/2006/relationships/hyperlink" Target="http://www.anayasa.gen.tr/pconstituant.htm" TargetMode="External"/><Relationship Id="rId8" Type="http://schemas.openxmlformats.org/officeDocument/2006/relationships/hyperlink" Target="http://www.aqdc.org/volumes/pdf/Taillon.pdf" TargetMode="External"/><Relationship Id="rId9" Type="http://schemas.openxmlformats.org/officeDocument/2006/relationships/hyperlink" Target="http://www.cai.gouv.qc.ca/documents/CAI_DSJ_010535ja.pdf" TargetMode="External"/><Relationship Id="rId1" Type="http://schemas.openxmlformats.org/officeDocument/2006/relationships/slideLayout" Target="../slideLayouts/slideLayout2.xml"/><Relationship Id="rId2" Type="http://schemas.openxmlformats.org/officeDocument/2006/relationships/hyperlink" Target="http://www.leseditionsjfd.com/fr/products/view/la-constitution-quebecoise-essais-sur-le-droit-du-quebec-de-se-doter-de-sa-propre-loi-fondamental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nayasa.gen.tr/pconstituant.htm" TargetMode="External"/><Relationship Id="rId3" Type="http://schemas.openxmlformats.org/officeDocument/2006/relationships/hyperlink" Target="http://www.leseditionsjfd.com/fr/products/view/la-constitution-quebecoise-essais-sur-le-droit-du-quebec-de-se-doter-de-sa-propre-loi-fondamental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i.gouv.qc.ca/documents/CAI_DSJ_010535ja.pdf" TargetMode="External"/><Relationship Id="rId3" Type="http://schemas.openxmlformats.org/officeDocument/2006/relationships/hyperlink" Target="http://www.leseditionsjfd.com/fr/products/view/la-constitution-quebecoise-essais-sur-le-droit-du-quebec-de-se-doter-de-sa-propre-loi-fondamental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c-csc.lexum.com/scc-csc/scc-csc/fr/item/13614/index.do" TargetMode="External"/><Relationship Id="rId4" Type="http://schemas.openxmlformats.org/officeDocument/2006/relationships/hyperlink" Target="http://laws-lois.justice.gc.ca/fra/const/page-15.html" TargetMode="External"/><Relationship Id="rId5" Type="http://schemas.openxmlformats.org/officeDocument/2006/relationships/hyperlink" Target="http://danielturpqc.org/upload/2015findoc/Bureau_du_Conseil_prive-_Constitutions_provinciales_2009-09-08.pdf" TargetMode="External"/><Relationship Id="rId6" Type="http://schemas.openxmlformats.org/officeDocument/2006/relationships/hyperlink" Target="http://danielturpqc.org/upload/2015findoc/Constitution_quebecoise_Projet_de_loi_no_196.pdf" TargetMode="External"/><Relationship Id="rId7" Type="http://schemas.openxmlformats.org/officeDocument/2006/relationships/hyperlink" Target="http://www.aqdc.org/volumes/pdf/Taillon.pdf" TargetMode="External"/><Relationship Id="rId8" Type="http://schemas.openxmlformats.org/officeDocument/2006/relationships/hyperlink" Target="http://www.aqdc.org/volumes/pdf/Wiseman.pdf" TargetMode="External"/><Relationship Id="rId1" Type="http://schemas.openxmlformats.org/officeDocument/2006/relationships/slideLayout" Target="../slideLayouts/slideLayout2.xml"/><Relationship Id="rId2" Type="http://schemas.openxmlformats.org/officeDocument/2006/relationships/hyperlink" Target="http://www.leseditionsjfd.com/fr/products/view/la-constitution-quebecoise-essais-sur-le-droit-du-quebec-de-se-doter-de-sa-propre-loi-fondamental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3645024"/>
            <a:ext cx="7128792" cy="1231776"/>
          </a:xfrm>
        </p:spPr>
        <p:txBody>
          <a:bodyPr>
            <a:noAutofit/>
          </a:bodyPr>
          <a:lstStyle/>
          <a:p>
            <a:r>
              <a:rPr lang="fr-FR" sz="2700" dirty="0" smtClean="0">
                <a:solidFill>
                  <a:srgbClr val="002060"/>
                </a:solidFill>
              </a:rPr>
              <a:t> Cours n° </a:t>
            </a:r>
            <a:r>
              <a:rPr lang="fr-FR" sz="2700" dirty="0" smtClean="0">
                <a:solidFill>
                  <a:srgbClr val="002060"/>
                </a:solidFill>
              </a:rPr>
              <a:t>1 (25 mai 2015)</a:t>
            </a:r>
            <a:br>
              <a:rPr lang="fr-FR" sz="2700" dirty="0" smtClean="0">
                <a:solidFill>
                  <a:srgbClr val="002060"/>
                </a:solidFill>
              </a:rPr>
            </a:br>
            <a:r>
              <a:rPr lang="fr-FR" sz="2700" dirty="0" smtClean="0">
                <a:solidFill>
                  <a:srgbClr val="002060"/>
                </a:solidFill>
              </a:rPr>
              <a:t>La constitution du Québec : </a:t>
            </a:r>
            <a:br>
              <a:rPr lang="fr-FR" sz="2700" dirty="0" smtClean="0">
                <a:solidFill>
                  <a:srgbClr val="002060"/>
                </a:solidFill>
              </a:rPr>
            </a:br>
            <a:r>
              <a:rPr lang="fr-FR" sz="2700" dirty="0" smtClean="0">
                <a:solidFill>
                  <a:srgbClr val="002060"/>
                </a:solidFill>
              </a:rPr>
              <a:t>Introduction</a:t>
            </a:r>
            <a:br>
              <a:rPr lang="fr-FR" sz="2700" dirty="0" smtClean="0">
                <a:solidFill>
                  <a:srgbClr val="002060"/>
                </a:solidFill>
              </a:rPr>
            </a:br>
            <a:endParaRPr lang="fr-FR" sz="2700" dirty="0">
              <a:solidFill>
                <a:srgbClr val="002060"/>
              </a:solidFill>
            </a:endParaRPr>
          </a:p>
        </p:txBody>
      </p:sp>
      <p:sp>
        <p:nvSpPr>
          <p:cNvPr id="3" name="Sous-titre 2"/>
          <p:cNvSpPr>
            <a:spLocks noGrp="1"/>
          </p:cNvSpPr>
          <p:nvPr>
            <p:ph type="subTitle" idx="1"/>
          </p:nvPr>
        </p:nvSpPr>
        <p:spPr>
          <a:xfrm>
            <a:off x="1219200" y="5124450"/>
            <a:ext cx="6858000" cy="895350"/>
          </a:xfrm>
        </p:spPr>
        <p:txBody>
          <a:bodyPr>
            <a:noAutofit/>
          </a:bodyPr>
          <a:lstStyle/>
          <a:p>
            <a:r>
              <a:rPr lang="fr-FR" sz="1400" b="1" dirty="0" smtClean="0"/>
              <a:t>DANIEL TURP</a:t>
            </a:r>
          </a:p>
          <a:p>
            <a:r>
              <a:rPr lang="fr-FR" sz="1400" i="1" dirty="0" smtClean="0"/>
              <a:t>Professeur titulaire à la Faculté de droit de  l’Université de Montréal</a:t>
            </a:r>
            <a:br>
              <a:rPr lang="fr-FR" sz="1400" i="1" dirty="0" smtClean="0"/>
            </a:br>
            <a:r>
              <a:rPr lang="fr-FR" sz="1400" i="1" dirty="0" smtClean="0"/>
              <a:t>Professeur invité à la Faculté de droit de l’Université Laval</a:t>
            </a:r>
            <a:endParaRPr lang="fr-FR" sz="1400" i="1" dirty="0"/>
          </a:p>
        </p:txBody>
      </p:sp>
      <p:sp>
        <p:nvSpPr>
          <p:cNvPr id="1026" name="AutoShape 2" descr="http://www.cerium.ca/local/cache-vignettes/L48xH48/arton12125-dcc7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8" name="AutoShape 4"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0" name="AutoShape 6"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2" name="AutoShape 8"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4" name="AutoShape 10"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 name="ZoneTexte 9"/>
          <p:cNvSpPr txBox="1"/>
          <p:nvPr/>
        </p:nvSpPr>
        <p:spPr>
          <a:xfrm>
            <a:off x="899592" y="6093296"/>
            <a:ext cx="7344816" cy="246221"/>
          </a:xfrm>
          <a:prstGeom prst="rect">
            <a:avLst/>
          </a:prstGeom>
          <a:noFill/>
        </p:spPr>
        <p:txBody>
          <a:bodyPr wrap="square" rtlCol="0">
            <a:spAutoFit/>
          </a:bodyPr>
          <a:lstStyle/>
          <a:p>
            <a:pPr algn="r"/>
            <a:r>
              <a:rPr lang="fr-CA" sz="1000" dirty="0" smtClean="0"/>
              <a:t>Daniel Turp, Université Laval, Séminaire sur la Constitution québécoise, DRT-2203 , Cours n° 1</a:t>
            </a:r>
            <a:endParaRPr lang="fr-BE" sz="1000" dirty="0"/>
          </a:p>
        </p:txBody>
      </p:sp>
      <p:pic>
        <p:nvPicPr>
          <p:cNvPr id="11" name="Image 10" descr="La Constitution québécoise- Couvertrure.jpg"/>
          <p:cNvPicPr>
            <a:picLocks noChangeAspect="1"/>
          </p:cNvPicPr>
          <p:nvPr/>
        </p:nvPicPr>
        <p:blipFill>
          <a:blip r:embed="rId2"/>
          <a:stretch>
            <a:fillRect/>
          </a:stretch>
        </p:blipFill>
        <p:spPr>
          <a:xfrm>
            <a:off x="3276600" y="381000"/>
            <a:ext cx="2971800" cy="325379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pPr algn="ctr"/>
            <a:r>
              <a:rPr lang="fr-CA" sz="1556" b="1" dirty="0" smtClean="0"/>
              <a:t>COURS Nº</a:t>
            </a:r>
            <a:r>
              <a:rPr lang="fr-CA" sz="1556" dirty="0" smtClean="0"/>
              <a:t> </a:t>
            </a:r>
            <a:r>
              <a:rPr lang="fr-CA" sz="1556" b="1" dirty="0" smtClean="0"/>
              <a:t>1 </a:t>
            </a:r>
            <a:br>
              <a:rPr lang="fr-CA" sz="1556" b="1" dirty="0" smtClean="0"/>
            </a:br>
            <a:r>
              <a:rPr lang="fr-CA" sz="1556" b="1" dirty="0" smtClean="0"/>
              <a:t>LA CONSTITUTION DU QUÉBEC : INTRODUCTION</a:t>
            </a:r>
            <a:r>
              <a:rPr lang="fr-CA" dirty="0" smtClean="0"/>
              <a:t/>
            </a:r>
            <a:br>
              <a:rPr lang="fr-CA" dirty="0" smtClean="0"/>
            </a:br>
            <a:endParaRPr lang="fr-FR" dirty="0">
              <a:solidFill>
                <a:srgbClr val="002060"/>
              </a:solidFil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Université Laval, Séminaire sur la Constitution québécoise, DRT-2203 , Cours n° 1</a:t>
            </a:r>
            <a:endParaRPr lang="fr-BE" sz="1100" dirty="0"/>
          </a:p>
        </p:txBody>
      </p:sp>
      <p:sp>
        <p:nvSpPr>
          <p:cNvPr id="6" name="Espace réservé du contenu 5"/>
          <p:cNvSpPr>
            <a:spLocks noGrp="1"/>
          </p:cNvSpPr>
          <p:nvPr>
            <p:ph sz="quarter" idx="1"/>
          </p:nvPr>
        </p:nvSpPr>
        <p:spPr>
          <a:xfrm>
            <a:off x="457200" y="1219200"/>
            <a:ext cx="8229600" cy="5105400"/>
          </a:xfrm>
        </p:spPr>
        <p:txBody>
          <a:bodyPr>
            <a:normAutofit fontScale="25000" lnSpcReduction="20000"/>
          </a:bodyPr>
          <a:lstStyle/>
          <a:p>
            <a:pPr algn="ctr">
              <a:buNone/>
            </a:pPr>
            <a:r>
              <a:rPr lang="fr-CA" sz="4400" b="1" dirty="0" smtClean="0">
                <a:latin typeface="Arial"/>
              </a:rPr>
              <a:t>PLAN GÉNÉRAL</a:t>
            </a:r>
            <a:r>
              <a:rPr lang="fr-CA" sz="4400" dirty="0" smtClean="0">
                <a:latin typeface="Arial"/>
              </a:rPr>
              <a:t/>
            </a:r>
            <a:br>
              <a:rPr lang="fr-CA" sz="4400" dirty="0" smtClean="0">
                <a:latin typeface="Arial"/>
              </a:rPr>
            </a:br>
            <a:endParaRPr lang="fr-CA" sz="4400" dirty="0" smtClean="0">
              <a:latin typeface="Arial"/>
            </a:endParaRPr>
          </a:p>
          <a:p>
            <a:pPr>
              <a:buNone/>
            </a:pPr>
            <a:r>
              <a:rPr lang="fr-CA" sz="4400" b="1" dirty="0" smtClean="0">
                <a:latin typeface="Arial"/>
              </a:rPr>
              <a:t>I-  LE POUVOIR CONSTITUANT ET LA CONSTITUTION </a:t>
            </a:r>
            <a:br>
              <a:rPr lang="fr-CA" sz="4400" b="1" dirty="0" smtClean="0">
                <a:latin typeface="Arial"/>
              </a:rPr>
            </a:br>
            <a:r>
              <a:rPr lang="fr-CA" sz="4400" b="1" dirty="0" smtClean="0">
                <a:latin typeface="Arial"/>
              </a:rPr>
              <a:t/>
            </a:r>
            <a:br>
              <a:rPr lang="fr-CA" sz="4400" b="1" dirty="0" smtClean="0">
                <a:latin typeface="Arial"/>
              </a:rPr>
            </a:br>
            <a:r>
              <a:rPr lang="fr-CA" sz="4400" b="1" dirty="0" smtClean="0">
                <a:latin typeface="Arial"/>
              </a:rPr>
              <a:t>A- </a:t>
            </a:r>
            <a:r>
              <a:rPr lang="fr-CA" sz="4400" dirty="0" smtClean="0">
                <a:latin typeface="Arial"/>
              </a:rPr>
              <a:t>Le pouvoir constituant originaire et le pouvoir constituant dérivé</a:t>
            </a:r>
            <a:br>
              <a:rPr lang="fr-CA" sz="4400" dirty="0" smtClean="0">
                <a:latin typeface="Arial"/>
              </a:rPr>
            </a:br>
            <a:r>
              <a:rPr lang="fr-CA" sz="4400" b="1" dirty="0" smtClean="0">
                <a:latin typeface="Arial"/>
              </a:rPr>
              <a:t>B- </a:t>
            </a:r>
            <a:r>
              <a:rPr lang="fr-CA" sz="4400" dirty="0" smtClean="0">
                <a:latin typeface="Arial"/>
              </a:rPr>
              <a:t>Les notions de constitution, de constitution matérielle et de constitution formelle</a:t>
            </a:r>
            <a:br>
              <a:rPr lang="fr-CA" sz="4400" dirty="0" smtClean="0">
                <a:latin typeface="Arial"/>
              </a:rPr>
            </a:br>
            <a:endParaRPr lang="fr-CA" sz="4400" dirty="0" smtClean="0">
              <a:latin typeface="Arial"/>
            </a:endParaRPr>
          </a:p>
          <a:p>
            <a:pPr>
              <a:buNone/>
            </a:pPr>
            <a:r>
              <a:rPr lang="fr-CA" sz="4400" b="1" dirty="0" smtClean="0">
                <a:latin typeface="Arial"/>
              </a:rPr>
              <a:t>II- LE POUVOIR CONSTITUANT ET LES CONSTITUTIONS DU CANADA ET DU QUÉBEC</a:t>
            </a:r>
            <a:br>
              <a:rPr lang="fr-CA" sz="4400" b="1" dirty="0" smtClean="0">
                <a:latin typeface="Arial"/>
              </a:rPr>
            </a:br>
            <a:endParaRPr lang="fr-CA" sz="4400" b="1" i="1" dirty="0" smtClean="0">
              <a:latin typeface="Arial"/>
            </a:endParaRPr>
          </a:p>
          <a:p>
            <a:pPr>
              <a:buNone/>
            </a:pPr>
            <a:r>
              <a:rPr lang="fr-CA" sz="4400" b="1" i="1" dirty="0" smtClean="0">
                <a:latin typeface="Arial"/>
              </a:rPr>
              <a:t>	</a:t>
            </a:r>
            <a:r>
              <a:rPr lang="fr-CA" sz="4400" b="1" dirty="0" smtClean="0">
                <a:latin typeface="Arial"/>
              </a:rPr>
              <a:t>A- </a:t>
            </a:r>
            <a:r>
              <a:rPr lang="fr-CA" sz="4400" dirty="0" smtClean="0">
                <a:latin typeface="Arial"/>
              </a:rPr>
              <a:t>Le pouvoir constituant au Canada et la </a:t>
            </a:r>
            <a:r>
              <a:rPr lang="fr-CA" sz="4400" i="1" dirty="0" smtClean="0">
                <a:latin typeface="Arial"/>
              </a:rPr>
              <a:t>Constitution du Canada</a:t>
            </a:r>
            <a:br>
              <a:rPr lang="fr-CA" sz="4400" i="1" dirty="0" smtClean="0">
                <a:latin typeface="Arial"/>
              </a:rPr>
            </a:br>
            <a:r>
              <a:rPr lang="fr-CA" sz="4400" b="1" dirty="0" smtClean="0">
                <a:latin typeface="Arial"/>
              </a:rPr>
              <a:t>B- </a:t>
            </a:r>
            <a:r>
              <a:rPr lang="fr-CA" sz="4400" dirty="0" smtClean="0">
                <a:latin typeface="Arial"/>
              </a:rPr>
              <a:t>Le pouvoir constituant au Québec et la constitution du Québec</a:t>
            </a:r>
            <a:br>
              <a:rPr lang="fr-CA" sz="4400" dirty="0" smtClean="0">
                <a:latin typeface="Arial"/>
              </a:rPr>
            </a:br>
            <a:endParaRPr lang="fr-CA" sz="4400" dirty="0" smtClean="0">
              <a:latin typeface="Arial"/>
            </a:endParaRPr>
          </a:p>
          <a:p>
            <a:pPr algn="ctr">
              <a:buNone/>
            </a:pPr>
            <a:r>
              <a:rPr lang="fr-CA" sz="4000" b="1" dirty="0" smtClean="0">
                <a:latin typeface="Arial"/>
              </a:rPr>
              <a:t>PROGRAMME DE LECTURES </a:t>
            </a:r>
            <a:endParaRPr lang="fr-CA" sz="4000" dirty="0" smtClean="0">
              <a:latin typeface="Arial"/>
            </a:endParaRPr>
          </a:p>
          <a:p>
            <a:pPr algn="just">
              <a:buNone/>
            </a:pPr>
            <a:r>
              <a:rPr lang="fr-FR" sz="4000" b="1" dirty="0" smtClean="0">
                <a:latin typeface="Arial"/>
              </a:rPr>
              <a:t>Lectures obligatoires :</a:t>
            </a:r>
            <a:br>
              <a:rPr lang="fr-FR" sz="4000" b="1" dirty="0" smtClean="0">
                <a:latin typeface="Arial"/>
              </a:rPr>
            </a:br>
            <a:endParaRPr lang="fr-CA" sz="4000" dirty="0" smtClean="0">
              <a:latin typeface="Arial"/>
            </a:endParaRPr>
          </a:p>
          <a:p>
            <a:pPr marL="914400" indent="-914400" algn="just">
              <a:buNone/>
            </a:pPr>
            <a:r>
              <a:rPr lang="fr-CA" sz="4000" dirty="0" smtClean="0">
                <a:latin typeface="Arial"/>
              </a:rPr>
              <a:t>1) TURP, Daniel,</a:t>
            </a:r>
            <a:r>
              <a:rPr lang="fr-CA" sz="4000" b="1" i="1" dirty="0" smtClean="0">
                <a:latin typeface="Arial"/>
                <a:hlinkClick r:id="rId2"/>
              </a:rPr>
              <a:t> </a:t>
            </a:r>
            <a:r>
              <a:rPr lang="fr-CA" sz="4000" b="1" i="1" u="sng" dirty="0" smtClean="0">
                <a:latin typeface="Arial"/>
                <a:hlinkClick r:id="rId2"/>
              </a:rPr>
              <a:t>La Constitution québécoise : Essais sur le droit du Québec de se doter de sa propre loi fondamentale</a:t>
            </a:r>
            <a:r>
              <a:rPr lang="fr-CA" sz="4000" b="1" dirty="0" smtClean="0">
                <a:latin typeface="Arial"/>
              </a:rPr>
              <a:t>, </a:t>
            </a:r>
            <a:r>
              <a:rPr lang="fr-CA" sz="4000" dirty="0" smtClean="0">
                <a:latin typeface="Arial"/>
              </a:rPr>
              <a:t>Montréal, Éditions JFD, 2013, p. 539-560;</a:t>
            </a:r>
          </a:p>
          <a:p>
            <a:pPr>
              <a:buNone/>
            </a:pPr>
            <a:r>
              <a:rPr lang="fr-CA" sz="4000" dirty="0" smtClean="0">
                <a:latin typeface="Arial"/>
              </a:rPr>
              <a:t>2)</a:t>
            </a:r>
            <a:r>
              <a:rPr lang="fr-CA" sz="4000" b="1" i="1" dirty="0" smtClean="0">
                <a:latin typeface="Arial"/>
              </a:rPr>
              <a:t> </a:t>
            </a:r>
            <a:r>
              <a:rPr lang="fr-FR" sz="4000" b="1" i="1" u="sng" dirty="0" smtClean="0">
                <a:hlinkClick r:id="rId3"/>
              </a:rPr>
              <a:t>Loi constitutionnelle de 1867</a:t>
            </a:r>
            <a:r>
              <a:rPr lang="fr-CA" sz="4000" dirty="0" smtClean="0">
                <a:latin typeface="Arial"/>
              </a:rPr>
              <a:t>, L.R.C. 1985, appendice II, n</a:t>
            </a:r>
            <a:r>
              <a:rPr lang="en-CA" sz="4000" baseline="30000" dirty="0" smtClean="0">
                <a:latin typeface="Arial"/>
              </a:rPr>
              <a:t> o</a:t>
            </a:r>
            <a:r>
              <a:rPr lang="fr-CA" sz="4000" dirty="0" smtClean="0">
                <a:latin typeface="Arial"/>
              </a:rPr>
              <a:t> 5, préambule;  </a:t>
            </a:r>
          </a:p>
          <a:p>
            <a:pPr>
              <a:buNone/>
            </a:pPr>
            <a:r>
              <a:rPr lang="fr-CA" sz="4000" dirty="0" smtClean="0">
                <a:latin typeface="Arial"/>
              </a:rPr>
              <a:t>3)</a:t>
            </a:r>
            <a:r>
              <a:rPr lang="fr-CA" sz="4000" i="1" dirty="0" smtClean="0">
                <a:latin typeface="Arial"/>
              </a:rPr>
              <a:t> </a:t>
            </a:r>
            <a:r>
              <a:rPr lang="fr-FR" sz="4000" b="1" i="1" u="sng" dirty="0" smtClean="0">
                <a:hlinkClick r:id="rId4"/>
              </a:rPr>
              <a:t>Loi de 1982 sur le Canada</a:t>
            </a:r>
            <a:r>
              <a:rPr lang="fr-CA" sz="4000" i="1" dirty="0" smtClean="0">
                <a:latin typeface="Arial"/>
              </a:rPr>
              <a:t>, </a:t>
            </a:r>
            <a:r>
              <a:rPr lang="fr-CA" sz="4000" dirty="0" smtClean="0">
                <a:latin typeface="Arial"/>
              </a:rPr>
              <a:t>R.U</a:t>
            </a:r>
            <a:r>
              <a:rPr lang="fr-CA" sz="4000" i="1" dirty="0" smtClean="0">
                <a:latin typeface="Arial"/>
              </a:rPr>
              <a:t>.</a:t>
            </a:r>
            <a:r>
              <a:rPr lang="fr-CA" sz="4000" dirty="0" smtClean="0">
                <a:latin typeface="Arial"/>
              </a:rPr>
              <a:t>, c. 11</a:t>
            </a:r>
            <a:r>
              <a:rPr lang="fr-CA" sz="4000" i="1" dirty="0" smtClean="0">
                <a:latin typeface="Arial"/>
              </a:rPr>
              <a:t>, </a:t>
            </a:r>
            <a:r>
              <a:rPr lang="fr-CA" sz="4000" dirty="0" smtClean="0">
                <a:latin typeface="Arial"/>
              </a:rPr>
              <a:t>art. 2 et </a:t>
            </a:r>
            <a:r>
              <a:rPr lang="fr-CA" sz="4000" b="1" i="1" u="sng" dirty="0" smtClean="0">
                <a:latin typeface="Arial"/>
                <a:hlinkClick r:id="rId5"/>
              </a:rPr>
              <a:t>Loi constitutionnelle de 1982</a:t>
            </a:r>
            <a:r>
              <a:rPr lang="fr-CA" sz="4000" dirty="0" smtClean="0">
                <a:latin typeface="Arial"/>
              </a:rPr>
              <a:t>, annexe B de la </a:t>
            </a:r>
            <a:r>
              <a:rPr lang="fr-CA" sz="4000" i="1" dirty="0" smtClean="0">
                <a:latin typeface="Arial"/>
              </a:rPr>
              <a:t>Loi de 1982 sur le Canada</a:t>
            </a:r>
            <a:r>
              <a:rPr lang="fr-CA" sz="4000" dirty="0" smtClean="0">
                <a:latin typeface="Arial"/>
              </a:rPr>
              <a:t>, 1982, R.-U., c. 11, L.R.C. 1985, appendice II, n</a:t>
            </a:r>
            <a:r>
              <a:rPr lang="en-CA" sz="4000" baseline="30000" dirty="0" smtClean="0">
                <a:latin typeface="Arial"/>
              </a:rPr>
              <a:t> o</a:t>
            </a:r>
            <a:r>
              <a:rPr lang="fr-CA" sz="4000" dirty="0" smtClean="0">
                <a:latin typeface="Arial"/>
              </a:rPr>
              <a:t> 44</a:t>
            </a:r>
            <a:r>
              <a:rPr lang="fr-FR" sz="4000" dirty="0" smtClean="0">
                <a:latin typeface="Arial"/>
              </a:rPr>
              <a:t>, art. 38 à 49, 52 et annexe ;</a:t>
            </a:r>
            <a:endParaRPr lang="fr-CA" sz="4000" dirty="0" smtClean="0">
              <a:latin typeface="Arial"/>
            </a:endParaRPr>
          </a:p>
          <a:p>
            <a:pPr>
              <a:buNone/>
            </a:pPr>
            <a:r>
              <a:rPr lang="fr-FR" sz="4000" dirty="0" smtClean="0">
                <a:latin typeface="Arial"/>
              </a:rPr>
              <a:t>4)</a:t>
            </a:r>
            <a:r>
              <a:rPr lang="fr-FR" sz="4000" i="1" dirty="0" smtClean="0">
                <a:latin typeface="Arial"/>
              </a:rPr>
              <a:t> </a:t>
            </a:r>
            <a:r>
              <a:rPr lang="fr-FR" sz="4000" b="1" i="1" u="sng" dirty="0" smtClean="0">
                <a:latin typeface="Arial"/>
                <a:hlinkClick r:id="rId6"/>
              </a:rPr>
              <a:t>Loi sur l’Assemblée nationale du Québec</a:t>
            </a:r>
            <a:r>
              <a:rPr lang="fr-FR" sz="4000" dirty="0" smtClean="0">
                <a:latin typeface="Arial"/>
              </a:rPr>
              <a:t>, R.L.R.Q., c. A-23.1, art. 15 et annexe I.</a:t>
            </a:r>
            <a:br>
              <a:rPr lang="fr-FR" sz="4000" dirty="0" smtClean="0">
                <a:latin typeface="Arial"/>
              </a:rPr>
            </a:br>
            <a:endParaRPr lang="fr-CA" sz="4000" dirty="0" smtClean="0">
              <a:latin typeface="Arial"/>
            </a:endParaRPr>
          </a:p>
          <a:p>
            <a:pPr>
              <a:buNone/>
            </a:pPr>
            <a:r>
              <a:rPr lang="fr-FR" sz="4000" b="1" dirty="0" smtClean="0">
                <a:latin typeface="Arial"/>
              </a:rPr>
              <a:t>Lectures optionnelles : </a:t>
            </a:r>
            <a:endParaRPr lang="fr-CA" sz="4000" dirty="0" smtClean="0">
              <a:latin typeface="Arial"/>
            </a:endParaRPr>
          </a:p>
          <a:p>
            <a:pPr marL="914400" indent="-914400" algn="just">
              <a:buNone/>
            </a:pPr>
            <a:r>
              <a:rPr lang="fr-FR" sz="4000" dirty="0" smtClean="0">
                <a:latin typeface="Arial"/>
              </a:rPr>
              <a:t>1) GÖZLER, Kemal, </a:t>
            </a:r>
            <a:r>
              <a:rPr lang="fr-FR" sz="4000" i="1" dirty="0" smtClean="0">
                <a:latin typeface="Arial"/>
              </a:rPr>
              <a:t>Pouvoir constituant</a:t>
            </a:r>
            <a:r>
              <a:rPr lang="fr-FR" sz="4000" dirty="0" smtClean="0">
                <a:latin typeface="Arial"/>
              </a:rPr>
              <a:t>, Bursa [Turquie], Éditions Ekin Kitabevi, 1999, [en ligne: </a:t>
            </a:r>
            <a:r>
              <a:rPr lang="fr-FR" sz="4000" b="1" u="sng" dirty="0" smtClean="0">
                <a:latin typeface="Arial"/>
                <a:hlinkClick r:id="rId7"/>
              </a:rPr>
              <a:t>http://www.anayasa.gen.tr/pconstituant.htm</a:t>
            </a:r>
            <a:r>
              <a:rPr lang="fr-FR" sz="4000" dirty="0" smtClean="0">
                <a:latin typeface="Arial"/>
              </a:rPr>
              <a:t>];</a:t>
            </a:r>
          </a:p>
          <a:p>
            <a:pPr marL="914400" indent="-914400" algn="just">
              <a:buNone/>
            </a:pPr>
            <a:r>
              <a:rPr lang="fr-FR" sz="4000" dirty="0" smtClean="0"/>
              <a:t>2)</a:t>
            </a:r>
            <a:r>
              <a:rPr lang="fr-CA" sz="4000" dirty="0" smtClean="0"/>
              <a:t> TAILLON, Patrick, « </a:t>
            </a:r>
            <a:r>
              <a:rPr lang="fr-CA" sz="4000" b="1" u="sng" dirty="0" smtClean="0">
                <a:hlinkClick r:id="rId8"/>
              </a:rPr>
              <a:t>Le veto populaire comme mode d’expression du pouvoir constituant québécois</a:t>
            </a:r>
            <a:r>
              <a:rPr lang="fr-CA" sz="4000" dirty="0" smtClean="0"/>
              <a:t> », (2008) 2 </a:t>
            </a:r>
            <a:r>
              <a:rPr lang="fr-CA" sz="4000" i="1" dirty="0" smtClean="0"/>
              <a:t>Revue québécoise de droit constitutionnel</a:t>
            </a:r>
            <a:r>
              <a:rPr lang="fr-CA" sz="4000" dirty="0" smtClean="0"/>
              <a:t> 150-173;</a:t>
            </a:r>
            <a:endParaRPr lang="fr-CA" sz="4800" dirty="0" smtClean="0">
              <a:latin typeface="Arial"/>
            </a:endParaRPr>
          </a:p>
          <a:p>
            <a:pPr>
              <a:buNone/>
            </a:pPr>
            <a:r>
              <a:rPr lang="fr-CA" sz="4000" dirty="0" smtClean="0">
                <a:latin typeface="Arial"/>
              </a:rPr>
              <a:t>2) </a:t>
            </a:r>
            <a:r>
              <a:rPr lang="fr-FR" sz="4000" b="1" i="1" u="sng" dirty="0" smtClean="0">
                <a:latin typeface="Arial"/>
                <a:hlinkClick r:id="rId9"/>
              </a:rPr>
              <a:t>Fortin</a:t>
            </a:r>
            <a:r>
              <a:rPr lang="fr-FR" sz="4000" b="1" u="sng" dirty="0" smtClean="0">
                <a:latin typeface="Arial"/>
                <a:hlinkClick r:id="rId9"/>
              </a:rPr>
              <a:t> c. </a:t>
            </a:r>
            <a:r>
              <a:rPr lang="fr-FR" sz="4000" b="1" i="1" u="sng" dirty="0" smtClean="0">
                <a:latin typeface="Arial"/>
                <a:hlinkClick r:id="rId9"/>
              </a:rPr>
              <a:t>Assemblée nationale du Québec</a:t>
            </a:r>
            <a:r>
              <a:rPr lang="fr-FR" sz="4000" dirty="0" smtClean="0">
                <a:latin typeface="Arial"/>
              </a:rPr>
              <a:t>, Commission d’accès à l’information, Décision du 11 janvier 2012</a:t>
            </a:r>
            <a:r>
              <a:rPr lang="fr-FR" sz="4800" dirty="0" smtClean="0">
                <a:latin typeface="Arial"/>
              </a:rPr>
              <a:t>.</a:t>
            </a:r>
            <a:endParaRPr lang="fr-CA" sz="4800" dirty="0" smtClean="0">
              <a:latin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002060"/>
                </a:solidFill>
              </a:rPr>
              <a:t>I- Le pouvoir constituant et la constitution</a:t>
            </a:r>
            <a:endParaRPr lang="fr-FR" dirty="0">
              <a:solidFill>
                <a:srgbClr val="002060"/>
              </a:solidFill>
            </a:endParaRPr>
          </a:p>
        </p:txBody>
      </p:sp>
      <p:sp>
        <p:nvSpPr>
          <p:cNvPr id="3" name="Espace réservé du contenu 2"/>
          <p:cNvSpPr>
            <a:spLocks noGrp="1"/>
          </p:cNvSpPr>
          <p:nvPr>
            <p:ph sz="quarter" idx="1"/>
          </p:nvPr>
        </p:nvSpPr>
        <p:spPr>
          <a:xfrm>
            <a:off x="457200" y="1219200"/>
            <a:ext cx="8534400" cy="5029200"/>
          </a:xfrm>
        </p:spPr>
        <p:txBody>
          <a:bodyPr>
            <a:normAutofit fontScale="85000" lnSpcReduction="20000"/>
          </a:bodyPr>
          <a:lstStyle/>
          <a:p>
            <a:pPr algn="ctr">
              <a:buNone/>
            </a:pPr>
            <a:r>
              <a:rPr lang="fr-CA" sz="1400" b="1" dirty="0" smtClean="0">
                <a:latin typeface="Arial"/>
              </a:rPr>
              <a:t>I-  LE POUVOIR CONSTITUANT ET LA CONSTITUTION </a:t>
            </a:r>
            <a:br>
              <a:rPr lang="fr-CA" sz="1400" b="1" dirty="0" smtClean="0">
                <a:latin typeface="Arial"/>
              </a:rPr>
            </a:br>
            <a:r>
              <a:rPr lang="fr-CA" sz="1400" b="1" dirty="0" smtClean="0">
                <a:latin typeface="Arial"/>
              </a:rPr>
              <a:t/>
            </a:r>
            <a:br>
              <a:rPr lang="fr-CA" sz="1400" b="1" dirty="0" smtClean="0">
                <a:latin typeface="Arial"/>
              </a:rPr>
            </a:br>
            <a:r>
              <a:rPr lang="fr-CA" sz="1400" b="1" dirty="0" smtClean="0">
                <a:latin typeface="Arial"/>
              </a:rPr>
              <a:t>A- </a:t>
            </a:r>
            <a:r>
              <a:rPr lang="fr-CA" sz="1400" dirty="0" smtClean="0">
                <a:latin typeface="Arial"/>
              </a:rPr>
              <a:t>Le pouvoir constituant originaire et le pouvoir constituant dérivé</a:t>
            </a:r>
          </a:p>
          <a:p>
            <a:pPr algn="ctr">
              <a:buNone/>
            </a:pPr>
            <a:r>
              <a:rPr lang="fr-FR" sz="1400" b="1" dirty="0" smtClean="0">
                <a:latin typeface="Arial"/>
              </a:rPr>
              <a:t>Kemal GÖZLER</a:t>
            </a:r>
          </a:p>
          <a:p>
            <a:pPr algn="ctr">
              <a:buFontTx/>
              <a:buChar char="-"/>
            </a:pPr>
            <a:r>
              <a:rPr lang="fr-FR" sz="1400" i="1" dirty="0" smtClean="0">
                <a:latin typeface="Arial"/>
              </a:rPr>
              <a:t>Pouvoir constituant</a:t>
            </a:r>
            <a:r>
              <a:rPr lang="fr-FR" sz="1400" dirty="0" smtClean="0">
                <a:latin typeface="Arial"/>
              </a:rPr>
              <a:t>, Bursa [Turquie], Éditions Ekin Kitabevi, 1999,</a:t>
            </a:r>
            <a:br>
              <a:rPr lang="fr-FR" sz="1400" dirty="0" smtClean="0">
                <a:latin typeface="Arial"/>
              </a:rPr>
            </a:br>
            <a:r>
              <a:rPr lang="fr-FR" sz="1400" dirty="0" smtClean="0">
                <a:latin typeface="Arial"/>
              </a:rPr>
              <a:t>[en ligne: </a:t>
            </a:r>
            <a:r>
              <a:rPr lang="fr-FR" sz="1400" b="1" u="sng" dirty="0" smtClean="0">
                <a:latin typeface="Arial"/>
                <a:hlinkClick r:id="rId2"/>
              </a:rPr>
              <a:t>http://www.anayasa.gen.tr/pconstituant.htm</a:t>
            </a:r>
            <a:r>
              <a:rPr lang="fr-FR" sz="1400" dirty="0" smtClean="0">
                <a:latin typeface="Arial"/>
              </a:rPr>
              <a:t>]</a:t>
            </a:r>
            <a:r>
              <a:rPr lang="fr-CA" sz="1400" dirty="0" smtClean="0"/>
              <a:t> </a:t>
            </a:r>
          </a:p>
          <a:p>
            <a:pPr algn="just">
              <a:buNone/>
            </a:pPr>
            <a:r>
              <a:rPr lang="fr-FR" sz="1400" dirty="0" smtClean="0"/>
              <a:t>« Défini généralement comme le pouvoir de « faire la constitution », le pouvoir constituant a suscité de grands débats doctrinaux qui ont conduit les constitutionnalistes à distinguer le </a:t>
            </a:r>
            <a:r>
              <a:rPr lang="fr-FR" sz="1400" b="1" dirty="0" smtClean="0"/>
              <a:t>pouvoir constituant originaire</a:t>
            </a:r>
            <a:r>
              <a:rPr lang="fr-FR" sz="1400" dirty="0" smtClean="0"/>
              <a:t> et le </a:t>
            </a:r>
            <a:r>
              <a:rPr lang="fr-FR" sz="1400" b="1" dirty="0" smtClean="0"/>
              <a:t>pouvoir constituant dérivé</a:t>
            </a:r>
            <a:r>
              <a:rPr lang="fr-FR" sz="1400" dirty="0" smtClean="0"/>
              <a:t>. Le premier serait le « pouvoir d’édicter une norme ou des normes constitutionnelles en dehors du cadre constitutionnel » et le second serait celui « d’édicter une norme ou des normes constitutionnelles suivant les règles prévues par la constitution à cet effet ».</a:t>
            </a:r>
            <a:endParaRPr lang="fr-FR" sz="1400" dirty="0" smtClean="0">
              <a:latin typeface="Arial"/>
            </a:endParaRPr>
          </a:p>
          <a:p>
            <a:pPr algn="ctr">
              <a:buNone/>
            </a:pPr>
            <a:r>
              <a:rPr lang="fr-FR" sz="1400" b="1" dirty="0" smtClean="0"/>
              <a:t>Patrick TAILLON</a:t>
            </a:r>
            <a:endParaRPr lang="fr-CA" sz="1400" b="1" dirty="0" smtClean="0"/>
          </a:p>
          <a:p>
            <a:pPr algn="ctr">
              <a:buNone/>
            </a:pPr>
            <a:r>
              <a:rPr lang="fr-CA" sz="1400" b="1" dirty="0" smtClean="0"/>
              <a:t> </a:t>
            </a:r>
            <a:r>
              <a:rPr lang="fr-FR" sz="1400" dirty="0" smtClean="0"/>
              <a:t>« Le veto populaire comme mode d’expression directe d’un pouvoir constituant québécois »,</a:t>
            </a:r>
            <a:r>
              <a:rPr lang="fr-CA" sz="1400" dirty="0" smtClean="0"/>
              <a:t/>
            </a:r>
            <a:br>
              <a:rPr lang="fr-CA" sz="1400" dirty="0" smtClean="0"/>
            </a:br>
            <a:r>
              <a:rPr lang="fr-FR" sz="1400" dirty="0" smtClean="0"/>
              <a:t>(2008) 2 </a:t>
            </a:r>
            <a:r>
              <a:rPr lang="fr-FR" sz="1400" i="1" dirty="0" smtClean="0"/>
              <a:t>Revue québécoise de droit constitutionnel </a:t>
            </a:r>
            <a:r>
              <a:rPr lang="fr-FR" sz="1400" dirty="0" smtClean="0"/>
              <a:t>150</a:t>
            </a:r>
            <a:endParaRPr lang="fr-FR" sz="1400" i="1" dirty="0" smtClean="0"/>
          </a:p>
          <a:p>
            <a:pPr algn="just">
              <a:buNone/>
            </a:pPr>
            <a:r>
              <a:rPr lang="fr-FR" sz="1400" dirty="0" smtClean="0"/>
              <a:t>« Expression de la souveraineté dans l’État, la constitution est la manifestation circonstancielle d’une volonté constituante qui, dans un système donné, dispose de l’autorité et de la capacité d’édicter des normes hiérarchiquement supérieures. Dans tous les cas, l’adoption d’une constitution rigide suppose la mise en place de procédures spéciales d’adoption et de modification des textes constitutionnels permettant de définir et de préciser les modes d’exercice du pouvoir constituant. Ces procédures assurent la hiérarchisation des normes et des pouvoirs normatifs en distinguant les </a:t>
            </a:r>
            <a:r>
              <a:rPr lang="fr-FR" sz="1400" i="1" dirty="0" smtClean="0"/>
              <a:t>normes législatives </a:t>
            </a:r>
            <a:r>
              <a:rPr lang="fr-FR" sz="1400" dirty="0" smtClean="0"/>
              <a:t>des </a:t>
            </a:r>
            <a:r>
              <a:rPr lang="fr-FR" sz="1400" i="1" dirty="0" smtClean="0"/>
              <a:t>normes constitutionnelles </a:t>
            </a:r>
            <a:r>
              <a:rPr lang="fr-FR" sz="1400" dirty="0" smtClean="0"/>
              <a:t>et en dissociant le </a:t>
            </a:r>
            <a:r>
              <a:rPr lang="fr-FR" sz="1400" i="1" dirty="0" smtClean="0"/>
              <a:t>législateur </a:t>
            </a:r>
            <a:r>
              <a:rPr lang="fr-FR" sz="1400" dirty="0" smtClean="0"/>
              <a:t>du </a:t>
            </a:r>
            <a:r>
              <a:rPr lang="fr-FR" sz="1400" i="1" dirty="0" smtClean="0"/>
              <a:t>pouvoir constituant</a:t>
            </a:r>
            <a:r>
              <a:rPr lang="fr-FR" sz="1400" dirty="0" smtClean="0"/>
              <a:t>. Bien plus qu’une formalité, les procédures d’adoption et de modification constitutionnelles transforment une force politique suprême, le </a:t>
            </a:r>
            <a:r>
              <a:rPr lang="fr-FR" sz="1400" b="1" i="1" dirty="0" smtClean="0"/>
              <a:t>pouvoir constituant originaire</a:t>
            </a:r>
            <a:r>
              <a:rPr lang="fr-FR" sz="1400" dirty="0" smtClean="0"/>
              <a:t>, en un </a:t>
            </a:r>
            <a:r>
              <a:rPr lang="fr-FR" sz="1400" b="1" i="1" dirty="0" smtClean="0"/>
              <a:t>pouvoir constituant dérivé </a:t>
            </a:r>
            <a:r>
              <a:rPr lang="fr-FR" sz="1400" dirty="0" smtClean="0"/>
              <a:t>institutionnalisé au sommet de la hiérarchie des pouvoirs normatifs.</a:t>
            </a:r>
          </a:p>
          <a:p>
            <a:pPr>
              <a:buNone/>
            </a:pPr>
            <a:endParaRPr lang="fr-CA" sz="1400" dirty="0" smtClean="0"/>
          </a:p>
          <a:p>
            <a:pPr algn="just">
              <a:buNone/>
            </a:pPr>
            <a:r>
              <a:rPr lang="fr-CA" sz="1400" dirty="0" smtClean="0">
                <a:latin typeface="Arial"/>
              </a:rPr>
              <a:t>- Voir aussi Daniel TURP,</a:t>
            </a:r>
            <a:r>
              <a:rPr lang="fr-CA" sz="1400" b="1" i="1" dirty="0" smtClean="0">
                <a:latin typeface="Arial"/>
                <a:hlinkClick r:id="rId3"/>
              </a:rPr>
              <a:t> </a:t>
            </a:r>
            <a:r>
              <a:rPr lang="fr-CA" sz="1400" b="1" i="1" u="sng" dirty="0" smtClean="0">
                <a:latin typeface="Arial"/>
                <a:hlinkClick r:id="rId3"/>
              </a:rPr>
              <a:t>La Constitution québécoise : Essais sur le droit du Québec de se doter de sa propre loi fondamentale</a:t>
            </a:r>
            <a:r>
              <a:rPr lang="fr-CA" sz="1400" b="1" dirty="0" smtClean="0">
                <a:latin typeface="Arial"/>
              </a:rPr>
              <a:t>, </a:t>
            </a:r>
            <a:r>
              <a:rPr lang="fr-CA" sz="1400" dirty="0" smtClean="0">
                <a:latin typeface="Arial"/>
              </a:rPr>
              <a:t>Montréal, Éditions JFD, 2013, p. 539, aux pages 542-543.</a:t>
            </a:r>
            <a:r>
              <a:rPr lang="fr-CA" sz="2800" dirty="0" smtClean="0">
                <a:latin typeface="Arial"/>
              </a:rPr>
              <a:t/>
            </a:r>
            <a:br>
              <a:rPr lang="fr-CA" sz="2800" dirty="0" smtClean="0">
                <a:latin typeface="Arial"/>
              </a:rPr>
            </a:b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Université Laval, Séminaire sur la Constitution québécoise, DRT-2203 , Cours n° 1</a:t>
            </a:r>
            <a:endParaRPr lang="fr-BE"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002060"/>
                </a:solidFill>
              </a:rPr>
              <a:t>I- Le pouvoir constituant et la constitution (suite)</a:t>
            </a: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105400"/>
          </a:xfrm>
        </p:spPr>
        <p:txBody>
          <a:bodyPr>
            <a:normAutofit fontScale="92500" lnSpcReduction="10000"/>
          </a:bodyPr>
          <a:lstStyle/>
          <a:p>
            <a:pPr>
              <a:buNone/>
            </a:pPr>
            <a:r>
              <a:rPr lang="fr-CA" sz="1400" b="1" dirty="0" smtClean="0">
                <a:latin typeface="Arial"/>
              </a:rPr>
              <a:t>I-  LE POUVOIR CONSTITUANT ET LA CONSTITUTION (suite) </a:t>
            </a:r>
            <a:br>
              <a:rPr lang="fr-CA" sz="1400" b="1" dirty="0" smtClean="0">
                <a:latin typeface="Arial"/>
              </a:rPr>
            </a:br>
            <a:r>
              <a:rPr lang="fr-CA" sz="1400" dirty="0" smtClean="0">
                <a:latin typeface="Arial"/>
              </a:rPr>
              <a:t/>
            </a:r>
            <a:br>
              <a:rPr lang="fr-CA" sz="1400" dirty="0" smtClean="0">
                <a:latin typeface="Arial"/>
              </a:rPr>
            </a:br>
            <a:r>
              <a:rPr lang="fr-CA" sz="1400" b="1" dirty="0" smtClean="0">
                <a:latin typeface="Arial"/>
              </a:rPr>
              <a:t>B- Les notions de constitution, de constitution matérielle et de constitution formelle</a:t>
            </a:r>
            <a:r>
              <a:rPr lang="fr-CA" sz="1400" dirty="0" smtClean="0">
                <a:latin typeface="Arial"/>
              </a:rPr>
              <a:t> </a:t>
            </a:r>
          </a:p>
          <a:p>
            <a:pPr algn="ctr">
              <a:buNone/>
            </a:pPr>
            <a:r>
              <a:rPr lang="fr-CA" sz="1400" b="1" dirty="0" smtClean="0"/>
              <a:t>Jacques-Yvan MORIN</a:t>
            </a:r>
            <a:br>
              <a:rPr lang="fr-CA" sz="1400" b="1" dirty="0" smtClean="0"/>
            </a:br>
            <a:r>
              <a:rPr lang="fr-CA" sz="1400" dirty="0" smtClean="0"/>
              <a:t>« L’évolution constitutionnelle du Canada et du Québec de 1534 à 1867 »,</a:t>
            </a:r>
            <a:br>
              <a:rPr lang="fr-CA" sz="1400" dirty="0" smtClean="0"/>
            </a:br>
            <a:r>
              <a:rPr lang="fr-CA" sz="1400" dirty="0" smtClean="0"/>
              <a:t>dans Jacques-Yvan MORIN et José WOEHRLING</a:t>
            </a:r>
            <a:r>
              <a:rPr lang="fr-CA" sz="1400" i="1" dirty="0" smtClean="0"/>
              <a:t>, Les Constitutions du Canada et du Québec du régime français à nos jours</a:t>
            </a:r>
            <a:r>
              <a:rPr lang="fr-CA" sz="1400" dirty="0" smtClean="0"/>
              <a:t>, Montréal, Les Éditions Thémis, 2</a:t>
            </a:r>
            <a:r>
              <a:rPr lang="fr-CA" sz="1400" baseline="30000" dirty="0" smtClean="0"/>
              <a:t>e</a:t>
            </a:r>
            <a:r>
              <a:rPr lang="fr-CA" sz="1400" dirty="0" smtClean="0"/>
              <a:t> éd, 1994, tome premier, p. 3.</a:t>
            </a:r>
          </a:p>
          <a:p>
            <a:pPr algn="just">
              <a:buNone/>
            </a:pPr>
            <a:r>
              <a:rPr lang="fr-CA" sz="1400" dirty="0" smtClean="0"/>
              <a:t>« Par </a:t>
            </a:r>
            <a:r>
              <a:rPr lang="fr-CA" sz="1400" b="1" dirty="0" smtClean="0"/>
              <a:t>constitution</a:t>
            </a:r>
            <a:r>
              <a:rPr lang="fr-CA" sz="1400" dirty="0" smtClean="0"/>
              <a:t>, on entend donc, selon une définition classique, l’ensemble des règles suivant lesquelles s’établit, s’exerce et se transmet l’autorité politique dans une société, auxquelles s’ajouteront les droits et libertés fondamentaux. Ces règles sont d’origine et de nature très diverses : coutumes, lois fondamentales ou ordinaires, décrets, conventions constitutionnelles, instructions des gouvernements métropolitains et décisions judiciaires. »</a:t>
            </a:r>
          </a:p>
          <a:p>
            <a:pPr algn="ctr">
              <a:buNone/>
            </a:pPr>
            <a:r>
              <a:rPr lang="fr-CA" sz="1400" b="1" dirty="0" smtClean="0"/>
              <a:t>Olivier DUHAMEL</a:t>
            </a:r>
          </a:p>
          <a:p>
            <a:pPr algn="ctr">
              <a:buNone/>
            </a:pPr>
            <a:r>
              <a:rPr lang="fr-CA" sz="1400" b="1" dirty="0" smtClean="0"/>
              <a:t>« La notion de constitution », </a:t>
            </a:r>
            <a:r>
              <a:rPr lang="fr-CA" sz="1400" i="1" dirty="0" smtClean="0"/>
              <a:t>Encyclopédie de l’Agora</a:t>
            </a:r>
            <a:r>
              <a:rPr lang="fr-CA" sz="1400" dirty="0" smtClean="0"/>
              <a:t>, 1</a:t>
            </a:r>
            <a:r>
              <a:rPr lang="fr-CA" sz="1400" baseline="30000" dirty="0" smtClean="0"/>
              <a:t>er</a:t>
            </a:r>
            <a:r>
              <a:rPr lang="fr-CA" sz="1400" dirty="0" smtClean="0"/>
              <a:t> avril 2013</a:t>
            </a:r>
          </a:p>
          <a:p>
            <a:pPr algn="just">
              <a:buNone/>
            </a:pPr>
            <a:r>
              <a:rPr lang="fr-CA" sz="1400" b="1" dirty="0" smtClean="0"/>
              <a:t>« Dans le sens matériel</a:t>
            </a:r>
            <a:r>
              <a:rPr lang="fr-CA" sz="1400" dirty="0" smtClean="0"/>
              <a:t>, la Constitution recouvre l'ensemble des règles relatives à l'attribution et à l'exercice du pouvoir politique. </a:t>
            </a:r>
            <a:r>
              <a:rPr lang="fr-CA" sz="1400" b="1" dirty="0" smtClean="0"/>
              <a:t>Dans le sens formel</a:t>
            </a:r>
            <a:r>
              <a:rPr lang="fr-CA" sz="1400" dirty="0" smtClean="0"/>
              <a:t>, la Constitution n'est que l'ensemble des règles consacrées en la forme constitutionnelle, regroupées dans un ou quelques textes spéciaux, ayant une valeur supérieure à toutes les autres normes (législatives, réglementaires) et ne pouvant être modifiées que par une procédure particulière, dite de révision. Les deux définitions se recoupent sans se correspondre. La Constitution formelle peut contenir des règles sans rapport avec la Constitution matérielle : ainsi notre Constitution, depuis la révision du 25 juin 1992, proclame-t-elle que  « la langue de la République est le français », ce qui n'a pas grand-chose à voir avec l'attribution ou l'exercice du pouvoir. Une règle essentielle de la Constitution matérielle peut ne pas figurer dans la Constitution formelle : ainsi l'élection majoritaire des députés ne figure-t-elle pas dans le texte constitutionnel français et relève-t-elle de la loi ordinaire. [...]</a:t>
            </a:r>
          </a:p>
          <a:p>
            <a:pPr>
              <a:buNone/>
            </a:pPr>
            <a:endParaRPr lang="fr-CA" sz="1400" dirty="0" smtClean="0">
              <a:latin typeface="Arial"/>
            </a:endParaRPr>
          </a:p>
          <a:p>
            <a:pPr algn="just">
              <a:buNone/>
            </a:pP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Université Laval, Séminaire sur la Constitution québécoise, DRT-2203 , Cours n° 1</a:t>
            </a:r>
            <a:endParaRPr lang="fr-BE" sz="1100" dirty="0" smtClean="0"/>
          </a:p>
          <a:p>
            <a:r>
              <a:rPr lang="fr-CA" sz="1100" dirty="0" smtClean="0"/>
              <a:t>3</a:t>
            </a:r>
            <a:endParaRPr lang="fr-BE"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457200"/>
          </a:xfrm>
        </p:spPr>
        <p:txBody>
          <a:bodyPr>
            <a:normAutofit/>
          </a:bodyPr>
          <a:lstStyle/>
          <a:p>
            <a:pPr algn="ctr"/>
            <a:r>
              <a:rPr lang="fr-FR" sz="1400" dirty="0" smtClean="0">
                <a:solidFill>
                  <a:srgbClr val="002060"/>
                </a:solidFill>
              </a:rPr>
              <a:t>II- LE POUVOIR CONSTITUANT ET LES CONSTITUTIONS DU CANADA ET DU QUÉBEC</a:t>
            </a:r>
            <a:endParaRPr lang="fr-FR" sz="1400" dirty="0"/>
          </a:p>
        </p:txBody>
      </p:sp>
      <p:sp>
        <p:nvSpPr>
          <p:cNvPr id="3" name="Espace réservé du pied de page 2"/>
          <p:cNvSpPr>
            <a:spLocks noGrp="1"/>
          </p:cNvSpPr>
          <p:nvPr>
            <p:ph type="ftr" sz="quarter" idx="11"/>
          </p:nvPr>
        </p:nvSpPr>
        <p:spPr>
          <a:xfrm>
            <a:off x="457200" y="6356350"/>
            <a:ext cx="8382000" cy="365760"/>
          </a:xfrm>
        </p:spPr>
        <p:txBody>
          <a:bodyPr/>
          <a:lstStyle/>
          <a:p>
            <a:r>
              <a:rPr lang="fr-CA" sz="1200" dirty="0" smtClean="0"/>
              <a:t>Daniel Turp, Université Laval, Séminaire sur la Constitution québécoise, DRT-2203 , Cours n° 1</a:t>
            </a:r>
            <a:endParaRPr lang="fr-BE" sz="1200" dirty="0" smtClean="0"/>
          </a:p>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a:t>
            </a:fld>
            <a:endParaRPr lang="fr-BE" dirty="0"/>
          </a:p>
        </p:txBody>
      </p:sp>
      <p:sp>
        <p:nvSpPr>
          <p:cNvPr id="5" name="Espace réservé du contenu 4"/>
          <p:cNvSpPr>
            <a:spLocks noGrp="1"/>
          </p:cNvSpPr>
          <p:nvPr>
            <p:ph sz="quarter" idx="1"/>
          </p:nvPr>
        </p:nvSpPr>
        <p:spPr>
          <a:xfrm>
            <a:off x="304800" y="1219200"/>
            <a:ext cx="8229600" cy="4937760"/>
          </a:xfrm>
        </p:spPr>
        <p:txBody>
          <a:bodyPr>
            <a:normAutofit fontScale="92500" lnSpcReduction="20000"/>
          </a:bodyPr>
          <a:lstStyle/>
          <a:p>
            <a:pPr>
              <a:buNone/>
            </a:pPr>
            <a:r>
              <a:rPr lang="fr-CA" sz="1200" b="1" dirty="0" smtClean="0">
                <a:latin typeface="Arial"/>
              </a:rPr>
              <a:t>II- LE POUVOIR CONSTITUANT ET LES CONSTITUTIONS DU CANADA ET AU QUÉBEC</a:t>
            </a:r>
          </a:p>
          <a:p>
            <a:pPr>
              <a:buNone/>
            </a:pPr>
            <a:endParaRPr lang="fr-CA" sz="1297" b="1" dirty="0" smtClean="0">
              <a:latin typeface="Arial"/>
            </a:endParaRPr>
          </a:p>
          <a:p>
            <a:pPr>
              <a:buNone/>
            </a:pPr>
            <a:r>
              <a:rPr lang="fr-CA" sz="1297" b="1" dirty="0" smtClean="0">
                <a:latin typeface="Arial"/>
              </a:rPr>
              <a:t>     A- Le pouvoir constituant au Canada et la </a:t>
            </a:r>
            <a:r>
              <a:rPr lang="fr-CA" sz="1297" b="1" i="1" dirty="0" smtClean="0">
                <a:latin typeface="Arial"/>
              </a:rPr>
              <a:t>Constitution du Canada</a:t>
            </a:r>
          </a:p>
          <a:p>
            <a:pPr algn="ctr">
              <a:buNone/>
            </a:pPr>
            <a:r>
              <a:rPr lang="fr-CA" sz="1297" b="1" i="1" dirty="0" smtClean="0"/>
              <a:t>Loi constitutionnelle de 1867</a:t>
            </a:r>
          </a:p>
          <a:p>
            <a:pPr algn="ctr">
              <a:buNone/>
            </a:pPr>
            <a:r>
              <a:rPr lang="fr-CA" sz="1297" b="1" dirty="0" smtClean="0"/>
              <a:t>PRÉAMBULE</a:t>
            </a:r>
          </a:p>
          <a:p>
            <a:pPr algn="just">
              <a:buNone/>
            </a:pPr>
            <a:r>
              <a:rPr lang="fr-CA" sz="1297" dirty="0" smtClean="0"/>
              <a:t>Considérant que les provinces du Canada, de la Nouvelle-Écosse et du Nouveau-Brunswick ont exprimé le désir de contracter une Union Fédérale pour ne former qu'une seule et même Puissance (</a:t>
            </a:r>
            <a:r>
              <a:rPr lang="fr-CA" sz="1297" i="1" dirty="0" smtClean="0"/>
              <a:t>Dominion</a:t>
            </a:r>
            <a:r>
              <a:rPr lang="fr-CA" sz="1297" dirty="0" smtClean="0"/>
              <a:t>) sous la couronne du Royaume-Uni de la Grande-Bretagne et d'Irlande, avec une constitution reposant sur les mêmes principes que celle du Royaume-Uni : […] </a:t>
            </a:r>
          </a:p>
          <a:p>
            <a:pPr algn="just">
              <a:buNone/>
            </a:pPr>
            <a:r>
              <a:rPr lang="fr-CA" sz="1297" dirty="0" smtClean="0"/>
              <a:t>Considérant de plus qu'il est nécessaire de pourvoir à l'admission éventuelle d'autres parties de l'Amérique du Nord britannique dans l'union :</a:t>
            </a:r>
          </a:p>
          <a:p>
            <a:pPr algn="ctr">
              <a:buNone/>
            </a:pPr>
            <a:r>
              <a:rPr lang="fr-CA" sz="1297" b="1" i="1" dirty="0" smtClean="0"/>
              <a:t>Loi constitutionnelle de 1982</a:t>
            </a:r>
          </a:p>
          <a:p>
            <a:pPr algn="ctr">
              <a:buNone/>
            </a:pPr>
            <a:r>
              <a:rPr lang="fr-CA" sz="1297" b="1" dirty="0" smtClean="0"/>
              <a:t>PARTIE V</a:t>
            </a:r>
            <a:br>
              <a:rPr lang="fr-CA" sz="1297" b="1" dirty="0" smtClean="0"/>
            </a:br>
            <a:r>
              <a:rPr lang="fr-CA" sz="1297" b="1" dirty="0" smtClean="0"/>
              <a:t>Procédure de modification de la Constitution du Canada</a:t>
            </a:r>
          </a:p>
          <a:p>
            <a:pPr algn="just">
              <a:buNone/>
            </a:pPr>
            <a:r>
              <a:rPr lang="fr-CA" sz="1297" dirty="0" smtClean="0"/>
              <a:t>38. (1) </a:t>
            </a:r>
            <a:r>
              <a:rPr lang="fr-FR" sz="1297" dirty="0" smtClean="0"/>
              <a:t>La Constitution du Canada peut être modifiée par proclamation du gouverneur général sous le grand sceau du Canada, autorisée à la fois :</a:t>
            </a:r>
          </a:p>
          <a:p>
            <a:pPr algn="just">
              <a:buNone/>
            </a:pPr>
            <a:r>
              <a:rPr lang="fr-FR" sz="1297" dirty="0" smtClean="0"/>
              <a:t>           a) Par des résolutions du Sénat et de la Chambre des communes;</a:t>
            </a:r>
          </a:p>
          <a:p>
            <a:pPr algn="just">
              <a:buNone/>
            </a:pPr>
            <a:r>
              <a:rPr lang="fr-FR" sz="1297" dirty="0" smtClean="0"/>
              <a:t>       b) Par des résolutions des assemblées législatives d’au moins des deux tiers des provinces dont la population confondue représente, selon le recensement général le plus récent à l’époque, au moins cinquante pour cent de la population des provinces.</a:t>
            </a:r>
          </a:p>
          <a:p>
            <a:pPr algn="just">
              <a:buNone/>
            </a:pPr>
            <a:endParaRPr lang="fr-FR" sz="1297" dirty="0" smtClean="0"/>
          </a:p>
          <a:p>
            <a:pPr algn="just">
              <a:buNone/>
            </a:pPr>
            <a:r>
              <a:rPr lang="fr-FR" sz="1297" dirty="0" smtClean="0"/>
              <a:t>- Voir également l’article 41 au sujet de procédure générale de l’article 38 ainsi que les articles procédures spéciales de modifications aux articles 41, 43 et 44.    </a:t>
            </a:r>
            <a:endParaRPr lang="fr-CA" sz="1297" dirty="0" smtClean="0"/>
          </a:p>
          <a:p>
            <a:pPr algn="ctr">
              <a:buNone/>
            </a:pPr>
            <a:r>
              <a:rPr lang="fr-CA" sz="1200" dirty="0" smtClean="0"/>
              <a:t> </a:t>
            </a:r>
          </a:p>
          <a:p>
            <a:pPr marL="514350" indent="-514350" algn="just">
              <a:buNone/>
            </a:pPr>
            <a:endParaRPr lang="fr-CA" sz="1400" dirty="0" smtClean="0">
              <a:latin typeface="Arial"/>
            </a:endParaRPr>
          </a:p>
          <a:p>
            <a:pPr marL="514350" indent="-514350">
              <a:buNone/>
            </a:pPr>
            <a:endParaRPr lang="fr-CA" sz="2800" dirty="0" smtClean="0"/>
          </a:p>
          <a:p>
            <a:endParaRPr lang="fr-CA" sz="2800"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457200"/>
          </a:xfrm>
        </p:spPr>
        <p:txBody>
          <a:bodyPr>
            <a:normAutofit fontScale="90000"/>
          </a:bodyPr>
          <a:lstStyle/>
          <a:p>
            <a:pPr algn="ctr"/>
            <a:r>
              <a:rPr lang="fr-FR" sz="1400" dirty="0" smtClean="0">
                <a:solidFill>
                  <a:srgbClr val="002060"/>
                </a:solidFill>
              </a:rPr>
              <a:t>II- LE POUVOIR CONSITUANT ET LES CONSTITUTIONS DU CANADA ET DU QUÉBEC (suite)</a:t>
            </a:r>
            <a:endParaRPr lang="fr-FR" sz="1400" dirty="0">
              <a:solidFill>
                <a:srgbClr val="002060"/>
              </a:solidFill>
            </a:endParaRPr>
          </a:p>
        </p:txBody>
      </p:sp>
      <p:sp>
        <p:nvSpPr>
          <p:cNvPr id="3" name="Espace réservé du contenu 2"/>
          <p:cNvSpPr>
            <a:spLocks noGrp="1"/>
          </p:cNvSpPr>
          <p:nvPr>
            <p:ph sz="quarter" idx="1"/>
          </p:nvPr>
        </p:nvSpPr>
        <p:spPr>
          <a:xfrm>
            <a:off x="457200" y="685800"/>
            <a:ext cx="8305800" cy="5638800"/>
          </a:xfrm>
        </p:spPr>
        <p:txBody>
          <a:bodyPr>
            <a:normAutofit fontScale="25000" lnSpcReduction="20000"/>
          </a:bodyPr>
          <a:lstStyle/>
          <a:p>
            <a:pPr>
              <a:buNone/>
            </a:pPr>
            <a:r>
              <a:rPr lang="fr-CA" sz="4800" b="1" dirty="0" smtClean="0">
                <a:latin typeface="Arial"/>
              </a:rPr>
              <a:t>II- LE POUVOIR CONSTITUANT ET LES CONSTITUTIONS DU CANADA ET DU QUÉBEC (suite)</a:t>
            </a:r>
          </a:p>
          <a:p>
            <a:pPr>
              <a:buNone/>
            </a:pPr>
            <a:r>
              <a:rPr lang="fr-CA" sz="4800" b="1" dirty="0" smtClean="0">
                <a:latin typeface="Arial"/>
              </a:rPr>
              <a:t> A- Le pouvoir constituant et la </a:t>
            </a:r>
            <a:r>
              <a:rPr lang="fr-CA" sz="4800" b="1" i="1" dirty="0" smtClean="0">
                <a:latin typeface="Arial"/>
              </a:rPr>
              <a:t>Constitution du Canada </a:t>
            </a:r>
            <a:r>
              <a:rPr lang="fr-CA" sz="4800" b="1" dirty="0" smtClean="0">
                <a:latin typeface="Arial"/>
              </a:rPr>
              <a:t>(suite)</a:t>
            </a:r>
          </a:p>
          <a:p>
            <a:pPr algn="ctr">
              <a:buNone/>
            </a:pPr>
            <a:r>
              <a:rPr lang="fr-CA" sz="4400" b="1" i="1" dirty="0" smtClean="0"/>
              <a:t>Loi constitutionnelle de 1982</a:t>
            </a:r>
            <a:endParaRPr lang="fr-FR" sz="4400" dirty="0" smtClean="0">
              <a:latin typeface="Arial"/>
            </a:endParaRPr>
          </a:p>
          <a:p>
            <a:pPr>
              <a:buNone/>
            </a:pPr>
            <a:r>
              <a:rPr lang="fr-FR" sz="4000" dirty="0" smtClean="0"/>
              <a:t>52. (1) La Constitution du Canada est la loi suprême du Canada; elle rend inopérantes les dispositions incompatibles de toute autre règle de droit.</a:t>
            </a:r>
          </a:p>
          <a:p>
            <a:pPr>
              <a:buNone/>
            </a:pPr>
            <a:r>
              <a:rPr lang="fr-FR" sz="4000" dirty="0" smtClean="0"/>
              <a:t>      (2) La Constitution du Canada comprend :</a:t>
            </a:r>
          </a:p>
          <a:p>
            <a:pPr>
              <a:buNone/>
            </a:pPr>
            <a:r>
              <a:rPr lang="fr-FR" sz="4000" dirty="0" smtClean="0"/>
              <a:t>            a) la </a:t>
            </a:r>
            <a:r>
              <a:rPr lang="fr-FR" sz="4000" i="1" dirty="0" smtClean="0"/>
              <a:t>Loi de 1982 sur le Canada</a:t>
            </a:r>
            <a:r>
              <a:rPr lang="fr-FR" sz="4000" dirty="0" smtClean="0"/>
              <a:t>, y compris la présente loi;</a:t>
            </a:r>
          </a:p>
          <a:p>
            <a:pPr>
              <a:buNone/>
            </a:pPr>
            <a:r>
              <a:rPr lang="fr-FR" sz="4000" dirty="0" smtClean="0"/>
              <a:t>            b) les textes législatifs et les décrets figurant à l’annexe;</a:t>
            </a:r>
          </a:p>
          <a:p>
            <a:pPr>
              <a:buNone/>
            </a:pPr>
            <a:r>
              <a:rPr lang="fr-FR" sz="4000" dirty="0" smtClean="0"/>
              <a:t>            c) les modifications des textes législatifs et des décrets mentionnés aux alinéas a) ou b).</a:t>
            </a:r>
          </a:p>
          <a:p>
            <a:pPr>
              <a:buNone/>
            </a:pPr>
            <a:r>
              <a:rPr lang="fr-FR" sz="4000" dirty="0" smtClean="0"/>
              <a:t>      (3) La Constitution du Canada ne peut être modifiée que conformément aux pouvoirs conférés par elle.</a:t>
            </a:r>
            <a:r>
              <a:rPr lang="fr-CA" sz="4000" dirty="0" smtClean="0">
                <a:latin typeface="Arial"/>
              </a:rPr>
              <a:t/>
            </a:r>
            <a:br>
              <a:rPr lang="fr-CA" sz="4000" dirty="0" smtClean="0">
                <a:latin typeface="Arial"/>
              </a:rPr>
            </a:br>
            <a:r>
              <a:rPr lang="fr-CA" sz="4800" i="1" dirty="0" smtClean="0">
                <a:latin typeface="Arial"/>
              </a:rPr>
              <a:t/>
            </a:r>
            <a:br>
              <a:rPr lang="fr-CA" sz="4800" i="1" dirty="0" smtClean="0">
                <a:latin typeface="Arial"/>
              </a:rPr>
            </a:br>
            <a:r>
              <a:rPr lang="fr-CA" sz="4800" b="1" dirty="0" smtClean="0">
                <a:latin typeface="Arial"/>
              </a:rPr>
              <a:t>B- Le pouvoir constituant au Québec et la constitution du Québec</a:t>
            </a:r>
          </a:p>
          <a:p>
            <a:pPr algn="ctr">
              <a:buNone/>
            </a:pPr>
            <a:r>
              <a:rPr lang="fr-CA" sz="4000" b="1" i="1" dirty="0" smtClean="0"/>
              <a:t>Loi constitutionnelle de 1982</a:t>
            </a:r>
          </a:p>
          <a:p>
            <a:pPr algn="just">
              <a:buNone/>
            </a:pPr>
            <a:r>
              <a:rPr lang="fr-CA" sz="4000" dirty="0" smtClean="0"/>
              <a:t>45. Sous réserve de l’article 41, une législature a compétence exclusive pour modifier la </a:t>
            </a:r>
            <a:r>
              <a:rPr lang="fr-CA" sz="4000" b="1" i="1" dirty="0" smtClean="0"/>
              <a:t>constitution de la province</a:t>
            </a:r>
            <a:r>
              <a:rPr lang="fr-CA" sz="4000" dirty="0" smtClean="0"/>
              <a:t>.</a:t>
            </a:r>
            <a:endParaRPr lang="fr-CA" sz="4000" dirty="0" smtClean="0">
              <a:latin typeface="Arial"/>
            </a:endParaRPr>
          </a:p>
          <a:p>
            <a:pPr algn="ctr">
              <a:buNone/>
            </a:pPr>
            <a:r>
              <a:rPr lang="fr-FR" sz="4000" b="1" i="1" dirty="0" smtClean="0">
                <a:latin typeface="Arial"/>
              </a:rPr>
              <a:t>Loi sur l’Assemblée nationale du Québec</a:t>
            </a:r>
            <a:r>
              <a:rPr lang="fr-FR" sz="4000" dirty="0" smtClean="0">
                <a:latin typeface="Arial"/>
              </a:rPr>
              <a:t>.</a:t>
            </a:r>
          </a:p>
          <a:p>
            <a:pPr algn="ctr">
              <a:buNone/>
            </a:pPr>
            <a:r>
              <a:rPr lang="fr-CA" sz="4000" b="1" dirty="0" smtClean="0"/>
              <a:t>15</a:t>
            </a:r>
            <a:r>
              <a:rPr lang="fr-CA" sz="4000" dirty="0" smtClean="0"/>
              <a:t>. Un député ne peut siéger à l'Assemblée avant d'avoir prêté le serment prévu à l'annexe I.</a:t>
            </a:r>
          </a:p>
          <a:p>
            <a:pPr algn="ctr">
              <a:buNone/>
            </a:pPr>
            <a:r>
              <a:rPr lang="fr-CA" sz="4000" b="1" dirty="0" smtClean="0"/>
              <a:t>ANNEXE I</a:t>
            </a:r>
          </a:p>
          <a:p>
            <a:pPr algn="ctr">
              <a:buNone/>
            </a:pPr>
            <a:r>
              <a:rPr lang="fr-CA" sz="4000" dirty="0" smtClean="0"/>
              <a:t>(Article 15)</a:t>
            </a:r>
            <a:br>
              <a:rPr lang="fr-CA" sz="4000" dirty="0" smtClean="0"/>
            </a:br>
            <a:r>
              <a:rPr lang="fr-CA" sz="4000" dirty="0" smtClean="0"/>
              <a:t>SERMENT DU DÉPUTÉ </a:t>
            </a:r>
          </a:p>
          <a:p>
            <a:pPr>
              <a:buNone/>
            </a:pPr>
            <a:r>
              <a:rPr lang="fr-CA" sz="4000" dirty="0" smtClean="0"/>
              <a:t>Je, ( </a:t>
            </a:r>
            <a:r>
              <a:rPr lang="fr-CA" sz="4000" i="1" dirty="0" smtClean="0"/>
              <a:t>nom du député</a:t>
            </a:r>
            <a:r>
              <a:rPr lang="fr-CA" sz="4000" dirty="0" smtClean="0"/>
              <a:t>), déclare sous serment que je serai loyal envers le peuple du Québec et que j'exercerai mes fonctions de député avec honnêteté et justice dans le respect de la constitution du Québec.</a:t>
            </a:r>
          </a:p>
          <a:p>
            <a:pPr>
              <a:buNone/>
            </a:pPr>
            <a:r>
              <a:rPr lang="fr-CA" sz="4800" dirty="0" smtClean="0">
                <a:latin typeface="Arial"/>
              </a:rPr>
              <a:t>- Voir sur la notion de constitution du Québec </a:t>
            </a:r>
            <a:r>
              <a:rPr lang="fr-FR" sz="4800" b="1" i="1" u="sng" dirty="0" smtClean="0">
                <a:latin typeface="Arial"/>
                <a:hlinkClick r:id="rId2"/>
              </a:rPr>
              <a:t>Fortin c. Assemblée nationale du Québec</a:t>
            </a:r>
            <a:r>
              <a:rPr lang="fr-FR" sz="4800" dirty="0" smtClean="0">
                <a:latin typeface="Arial"/>
              </a:rPr>
              <a:t>, Commission d’accès à l’information, Décision du 11 janvier 2012 :</a:t>
            </a:r>
          </a:p>
          <a:p>
            <a:pPr algn="just">
              <a:buNone/>
            </a:pPr>
            <a:r>
              <a:rPr lang="fr-FR" sz="4000" dirty="0" smtClean="0"/>
              <a:t>« Compte tenu des textes des auteurs en droit constitutionnel (1), les documents à la source de la Constitution du Québec sont divers, font partie du droit public et ont l’objet de nombreuses études. Leur nombre et leur identification peuvent varier selon les auteurs. Il n’est pas de la compétence de l’organisme ni de son responsable de déterminer quels sont les documents qui forment la Constitution du Québec. […]</a:t>
            </a:r>
          </a:p>
          <a:p>
            <a:pPr marL="457200" indent="-457200" algn="just">
              <a:buNone/>
            </a:pPr>
            <a:r>
              <a:rPr lang="fr-FR" sz="4400" dirty="0" smtClean="0"/>
              <a:t>(1) Lire notamment Brun, H. et Tremblay, G., </a:t>
            </a:r>
            <a:r>
              <a:rPr lang="fr-FR" sz="4400" i="1" dirty="0" smtClean="0"/>
              <a:t>Droit constitutionnel</a:t>
            </a:r>
            <a:r>
              <a:rPr lang="fr-FR" sz="4400" dirty="0" smtClean="0"/>
              <a:t>, Les Éditions Yvon Blais, 3</a:t>
            </a:r>
            <a:r>
              <a:rPr lang="fr-FR" sz="4400" baseline="30000" dirty="0" smtClean="0"/>
              <a:t>e</a:t>
            </a:r>
            <a:r>
              <a:rPr lang="fr-FR" sz="4400" dirty="0" smtClean="0"/>
              <a:t> édition, 1997.»</a:t>
            </a:r>
          </a:p>
          <a:p>
            <a:pPr marL="457200" indent="-457200" algn="just">
              <a:buNone/>
            </a:pPr>
            <a:r>
              <a:rPr lang="fr-FR" sz="4400" dirty="0" smtClean="0"/>
              <a:t>- Voir aussi </a:t>
            </a:r>
            <a:r>
              <a:rPr lang="fr-CA" sz="4400" dirty="0" smtClean="0">
                <a:latin typeface="Arial"/>
              </a:rPr>
              <a:t>- Voir aussi Daniel TURP,</a:t>
            </a:r>
            <a:r>
              <a:rPr lang="fr-CA" sz="4400" b="1" i="1" dirty="0" smtClean="0">
                <a:latin typeface="Arial"/>
                <a:hlinkClick r:id="rId3"/>
              </a:rPr>
              <a:t> </a:t>
            </a:r>
            <a:r>
              <a:rPr lang="fr-CA" sz="4400" b="1" i="1" u="sng" dirty="0" smtClean="0">
                <a:latin typeface="Arial"/>
                <a:hlinkClick r:id="rId3"/>
              </a:rPr>
              <a:t>La Constitution québécoise : Essais sur le droit du Québec de se doter de sa propre loi fondamentale</a:t>
            </a:r>
            <a:r>
              <a:rPr lang="fr-CA" sz="4400" b="1" dirty="0" smtClean="0">
                <a:latin typeface="Arial"/>
              </a:rPr>
              <a:t>, </a:t>
            </a:r>
            <a:r>
              <a:rPr lang="fr-CA" sz="4400" dirty="0" smtClean="0">
                <a:latin typeface="Arial"/>
              </a:rPr>
              <a:t>Montréal, Éditions JFD, 2013, p. 539, aux pages 543-552.</a:t>
            </a:r>
            <a:r>
              <a:rPr lang="fr-FR" sz="4400" dirty="0" smtClean="0"/>
              <a:t> </a:t>
            </a:r>
            <a:endParaRPr lang="fr-CA" sz="4400" dirty="0" smtClean="0">
              <a:latin typeface="Arial"/>
            </a:endParaRPr>
          </a:p>
          <a:p>
            <a:pPr algn="ctr">
              <a:buFontTx/>
              <a:buChar char="-"/>
            </a:pPr>
            <a:endParaRPr lang="fr-CA" sz="1400" dirty="0" smtClean="0">
              <a:latin typeface="Arial"/>
            </a:endParaRPr>
          </a:p>
          <a:p>
            <a:pPr algn="ctr">
              <a:buFontTx/>
              <a:buChar char="-"/>
            </a:pPr>
            <a:endParaRPr lang="fr-FR" sz="35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 Daniel Turp, Université Laval, Séminaire sur la Constitution québécoise, DRT-2203 , Cours n° 1</a:t>
            </a:r>
            <a:endParaRPr lang="fr-BE"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609600"/>
          </a:xfrm>
        </p:spPr>
        <p:txBody>
          <a:bodyPr>
            <a:normAutofit fontScale="90000"/>
          </a:bodyPr>
          <a:lstStyle/>
          <a:p>
            <a:pPr algn="ctr"/>
            <a:r>
              <a:rPr lang="fr-CA" sz="1400" b="1" dirty="0" smtClean="0"/>
              <a:t>COURS Nº</a:t>
            </a:r>
            <a:r>
              <a:rPr lang="fr-CA" sz="1400" dirty="0" smtClean="0"/>
              <a:t> </a:t>
            </a:r>
            <a:r>
              <a:rPr lang="fr-CA" sz="1400" b="1" dirty="0" smtClean="0"/>
              <a:t>2</a:t>
            </a:r>
            <a:r>
              <a:rPr lang="fr-CA" sz="1400" dirty="0" smtClean="0"/>
              <a:t/>
            </a:r>
            <a:br>
              <a:rPr lang="fr-CA" sz="1400" dirty="0" smtClean="0"/>
            </a:br>
            <a:r>
              <a:rPr lang="fr-CA" sz="1400" b="1" dirty="0" smtClean="0"/>
              <a:t>LA CONSTITUTION DU QUÉBEC : </a:t>
            </a:r>
            <a:br>
              <a:rPr lang="fr-CA" sz="1400" b="1" dirty="0" smtClean="0"/>
            </a:br>
            <a:r>
              <a:rPr lang="fr-CA" sz="1400" b="1" dirty="0" smtClean="0"/>
              <a:t>HISTOIRE NATIONALE ET ASSISES JURIDIQUES</a:t>
            </a:r>
            <a:endParaRPr lang="fr-CA" sz="1400" dirty="0" smtClean="0"/>
          </a:p>
        </p:txBody>
      </p:sp>
      <p:sp>
        <p:nvSpPr>
          <p:cNvPr id="3" name="Espace réservé du contenu 2"/>
          <p:cNvSpPr>
            <a:spLocks noGrp="1"/>
          </p:cNvSpPr>
          <p:nvPr>
            <p:ph sz="quarter" idx="1"/>
          </p:nvPr>
        </p:nvSpPr>
        <p:spPr>
          <a:xfrm>
            <a:off x="457200" y="990600"/>
            <a:ext cx="8229600" cy="5334000"/>
          </a:xfrm>
        </p:spPr>
        <p:txBody>
          <a:bodyPr>
            <a:noAutofit/>
          </a:bodyPr>
          <a:lstStyle/>
          <a:p>
            <a:pPr algn="ctr">
              <a:buNone/>
            </a:pPr>
            <a:r>
              <a:rPr lang="fr-CA" sz="1200" dirty="0" smtClean="0"/>
              <a:t>(1</a:t>
            </a:r>
            <a:r>
              <a:rPr lang="fr-CA" sz="1200" baseline="30000" dirty="0" smtClean="0"/>
              <a:t>er</a:t>
            </a:r>
            <a:r>
              <a:rPr lang="fr-CA" sz="1200" dirty="0" smtClean="0"/>
              <a:t> juin </a:t>
            </a:r>
            <a:r>
              <a:rPr lang="fr-CA" sz="1200" dirty="0" smtClean="0"/>
              <a:t>2015- 12 h 30-15 h 20)</a:t>
            </a:r>
          </a:p>
          <a:p>
            <a:pPr algn="ctr">
              <a:buNone/>
            </a:pPr>
            <a:r>
              <a:rPr lang="fr-CA" sz="1200" b="1" dirty="0" smtClean="0"/>
              <a:t>PLAN GÉNÉRAL</a:t>
            </a:r>
            <a:br>
              <a:rPr lang="fr-CA" sz="1200" b="1" dirty="0" smtClean="0"/>
            </a:br>
            <a:endParaRPr lang="fr-CA" sz="1200" dirty="0" smtClean="0"/>
          </a:p>
          <a:p>
            <a:pPr>
              <a:buNone/>
            </a:pPr>
            <a:r>
              <a:rPr lang="fr-CA" sz="1200" b="1" dirty="0" smtClean="0"/>
              <a:t>I-  LA CONSTITUTION DU QUÉBEC ET L’HISTOIRE NATIONALE</a:t>
            </a:r>
            <a:endParaRPr lang="fr-CA" sz="1200" dirty="0" smtClean="0"/>
          </a:p>
          <a:p>
            <a:pPr>
              <a:buNone/>
            </a:pPr>
            <a:r>
              <a:rPr lang="fr-CA" sz="1200" b="1" i="1" dirty="0" smtClean="0"/>
              <a:t>	</a:t>
            </a:r>
            <a:r>
              <a:rPr lang="fr-CA" sz="1200" b="1" dirty="0" smtClean="0"/>
              <a:t>A- </a:t>
            </a:r>
            <a:r>
              <a:rPr lang="fr-CA" sz="1200" dirty="0" smtClean="0"/>
              <a:t>De l’</a:t>
            </a:r>
            <a:r>
              <a:rPr lang="fr-CA" sz="1200" i="1" dirty="0" smtClean="0"/>
              <a:t>Acte de Québec de 1774 </a:t>
            </a:r>
            <a:r>
              <a:rPr lang="fr-CA" sz="1200" dirty="0" smtClean="0"/>
              <a:t>à la</a:t>
            </a:r>
            <a:r>
              <a:rPr lang="fr-CA" sz="1200" i="1" dirty="0" smtClean="0"/>
              <a:t> Loi constitutionnelle de 1867</a:t>
            </a:r>
            <a:br>
              <a:rPr lang="fr-CA" sz="1200" i="1" dirty="0" smtClean="0"/>
            </a:br>
            <a:r>
              <a:rPr lang="fr-CA" sz="1200" b="1" dirty="0" smtClean="0"/>
              <a:t>B- </a:t>
            </a:r>
            <a:r>
              <a:rPr lang="fr-CA" sz="1200" dirty="0" smtClean="0"/>
              <a:t>De la </a:t>
            </a:r>
            <a:r>
              <a:rPr lang="fr-CA" sz="1200" i="1" dirty="0" smtClean="0"/>
              <a:t>Charte des droits et libertés de la personne</a:t>
            </a:r>
            <a:r>
              <a:rPr lang="fr-CA" sz="1200" dirty="0" smtClean="0"/>
              <a:t> à la </a:t>
            </a:r>
            <a:r>
              <a:rPr lang="fr-CA" sz="1200" i="1" dirty="0" smtClean="0"/>
              <a:t>Loi sur les droits fondamentaux du Québec</a:t>
            </a:r>
            <a:endParaRPr lang="fr-CA" sz="1200" dirty="0" smtClean="0"/>
          </a:p>
          <a:p>
            <a:pPr>
              <a:buNone/>
            </a:pPr>
            <a:r>
              <a:rPr lang="fr-CA" sz="1200" b="1" dirty="0" smtClean="0"/>
              <a:t>II- LA CONSTITUTION DU QUÉBEC ET SES ASSISES JURIDIQUES</a:t>
            </a:r>
          </a:p>
          <a:p>
            <a:pPr>
              <a:buNone/>
            </a:pPr>
            <a:r>
              <a:rPr lang="fr-CA" sz="1200" b="1" dirty="0" smtClean="0"/>
              <a:t>	A- </a:t>
            </a:r>
            <a:r>
              <a:rPr lang="fr-CA" sz="1200" dirty="0" smtClean="0"/>
              <a:t>Du pouvoir de modifier et d’adopter une constitution du Québec</a:t>
            </a:r>
            <a:br>
              <a:rPr lang="fr-CA" sz="1200" dirty="0" smtClean="0"/>
            </a:br>
            <a:r>
              <a:rPr lang="fr-CA" sz="1200" b="1" dirty="0" smtClean="0"/>
              <a:t>B- </a:t>
            </a:r>
            <a:r>
              <a:rPr lang="fr-CA" sz="1200" dirty="0" smtClean="0"/>
              <a:t>Des rapports entre la </a:t>
            </a:r>
            <a:r>
              <a:rPr lang="fr-CA" sz="1200" i="1" dirty="0" smtClean="0"/>
              <a:t>Constitution du Canada </a:t>
            </a:r>
            <a:r>
              <a:rPr lang="fr-CA" sz="1200" dirty="0" smtClean="0"/>
              <a:t>et la constitution du Québec</a:t>
            </a:r>
          </a:p>
          <a:p>
            <a:pPr algn="ctr">
              <a:buNone/>
            </a:pPr>
            <a:r>
              <a:rPr lang="fr-CA" sz="1200" b="1" dirty="0" smtClean="0"/>
              <a:t/>
            </a:r>
            <a:br>
              <a:rPr lang="fr-CA" sz="1200" b="1" dirty="0" smtClean="0"/>
            </a:br>
            <a:r>
              <a:rPr lang="fr-CA" sz="1200" b="1" dirty="0" smtClean="0"/>
              <a:t>PROGRAMME DE LECTURES</a:t>
            </a:r>
            <a:endParaRPr lang="fr-CA" sz="1200" dirty="0" smtClean="0"/>
          </a:p>
          <a:p>
            <a:pPr>
              <a:buNone/>
            </a:pPr>
            <a:r>
              <a:rPr lang="fr-CA" sz="1100" b="1" dirty="0" smtClean="0"/>
              <a:t>Lectures </a:t>
            </a:r>
            <a:r>
              <a:rPr lang="fr-CA" sz="1100" b="1" dirty="0" smtClean="0"/>
              <a:t>obligatoires</a:t>
            </a:r>
            <a:r>
              <a:rPr lang="fr-CA" sz="1100" b="1" dirty="0" smtClean="0"/>
              <a:t> :</a:t>
            </a:r>
            <a:r>
              <a:rPr lang="fr-CA" sz="1100" dirty="0" smtClean="0"/>
              <a:t> </a:t>
            </a:r>
          </a:p>
          <a:p>
            <a:pPr algn="just">
              <a:buNone/>
            </a:pPr>
            <a:r>
              <a:rPr lang="fr-CA" sz="1100" dirty="0" smtClean="0"/>
              <a:t>1</a:t>
            </a:r>
            <a:r>
              <a:rPr lang="fr-CA" sz="1100" dirty="0" smtClean="0"/>
              <a:t>) TURP, Daniel,</a:t>
            </a:r>
            <a:r>
              <a:rPr lang="fr-CA" sz="1100" b="1" i="1" dirty="0" smtClean="0">
                <a:hlinkClick r:id="rId2"/>
              </a:rPr>
              <a:t> </a:t>
            </a:r>
            <a:r>
              <a:rPr lang="fr-CA" sz="1100" b="1" i="1" u="sng" dirty="0" smtClean="0">
                <a:hlinkClick r:id="rId2"/>
              </a:rPr>
              <a:t>La</a:t>
            </a:r>
            <a:r>
              <a:rPr lang="fr-CA" sz="1100" b="1" i="1" u="sng" dirty="0" smtClean="0">
                <a:hlinkClick r:id="rId2"/>
              </a:rPr>
              <a:t> Constitution </a:t>
            </a:r>
            <a:r>
              <a:rPr lang="fr-CA" sz="1100" b="1" i="1" u="sng" dirty="0" smtClean="0">
                <a:hlinkClick r:id="rId2"/>
              </a:rPr>
              <a:t>québécoise: Essais sur le droit du Québec de se doter de sa propre loi fondamentale</a:t>
            </a:r>
            <a:r>
              <a:rPr lang="fr-CA" sz="1100" b="1" dirty="0" smtClean="0"/>
              <a:t>, </a:t>
            </a:r>
            <a:r>
              <a:rPr lang="fr-CA" sz="1100" dirty="0" smtClean="0"/>
              <a:t>Montréal, Éditions JFD, 2013, p. 437-483 et 485-</a:t>
            </a:r>
            <a:r>
              <a:rPr lang="fr-CA" sz="1100" dirty="0" smtClean="0"/>
              <a:t>503;</a:t>
            </a:r>
          </a:p>
          <a:p>
            <a:pPr algn="just">
              <a:buNone/>
            </a:pPr>
            <a:r>
              <a:rPr lang="fr-CA" sz="1100" dirty="0" smtClean="0"/>
              <a:t>2) </a:t>
            </a:r>
            <a:r>
              <a:rPr lang="fr-CA" sz="1100" b="1" i="1" u="sng" dirty="0" smtClean="0">
                <a:hlinkClick r:id="rId3"/>
              </a:rPr>
              <a:t>Renvoi relatif à la réforme du Sénat</a:t>
            </a:r>
            <a:r>
              <a:rPr lang="fr-CA" sz="1100" dirty="0" smtClean="0"/>
              <a:t>, 2014 CSC 32, par. </a:t>
            </a:r>
            <a:r>
              <a:rPr lang="fr-CA" sz="1100" dirty="0" smtClean="0"/>
              <a:t>48;</a:t>
            </a:r>
          </a:p>
          <a:p>
            <a:pPr algn="just">
              <a:buNone/>
            </a:pPr>
            <a:r>
              <a:rPr lang="fr-CA" sz="1100" dirty="0" smtClean="0"/>
              <a:t>3</a:t>
            </a:r>
            <a:r>
              <a:rPr lang="fr-CA" sz="1100" dirty="0" smtClean="0"/>
              <a:t>)</a:t>
            </a:r>
            <a:r>
              <a:rPr lang="fr-CA" sz="1100" i="1" dirty="0" smtClean="0"/>
              <a:t> </a:t>
            </a:r>
            <a:r>
              <a:rPr lang="fr-CA" sz="1100" b="1" i="1" u="sng" dirty="0" smtClean="0">
                <a:hlinkClick r:id="rId4"/>
              </a:rPr>
              <a:t>Loi constitutionnelle de 1982</a:t>
            </a:r>
            <a:r>
              <a:rPr lang="fr-CA" sz="1100" dirty="0" smtClean="0"/>
              <a:t>, annexe B de la </a:t>
            </a:r>
            <a:r>
              <a:rPr lang="fr-CA" sz="1100" i="1" dirty="0" smtClean="0"/>
              <a:t>Loi de 1982 sur le Canada</a:t>
            </a:r>
            <a:r>
              <a:rPr lang="fr-CA" sz="1100" dirty="0" smtClean="0"/>
              <a:t>, 1982, R.-U., c. 11, L.R.C. 1985, appendice II, n</a:t>
            </a:r>
            <a:r>
              <a:rPr lang="fr-CA" sz="1100" baseline="30000" dirty="0" smtClean="0"/>
              <a:t> o</a:t>
            </a:r>
            <a:r>
              <a:rPr lang="fr-CA" sz="1100" dirty="0" smtClean="0"/>
              <a:t> 44, art. 45 ;</a:t>
            </a:r>
          </a:p>
          <a:p>
            <a:pPr algn="just">
              <a:buNone/>
            </a:pPr>
            <a:r>
              <a:rPr lang="fr-CA" sz="1100" dirty="0" smtClean="0"/>
              <a:t>4) Bureau du Conseil privé du Canada,</a:t>
            </a:r>
            <a:r>
              <a:rPr lang="fr-CA" sz="1100" dirty="0" smtClean="0">
                <a:hlinkClick r:id="rId5"/>
              </a:rPr>
              <a:t> </a:t>
            </a:r>
            <a:r>
              <a:rPr lang="fr-CA" sz="1100" b="1" i="1" u="sng" dirty="0" smtClean="0">
                <a:hlinkClick r:id="rId5"/>
              </a:rPr>
              <a:t>Constitutions provinciales</a:t>
            </a:r>
            <a:r>
              <a:rPr lang="fr-CA" sz="1100" dirty="0" smtClean="0">
                <a:hlinkClick r:id="rId5"/>
              </a:rPr>
              <a:t>,</a:t>
            </a:r>
            <a:r>
              <a:rPr lang="fr-CA" sz="1100" dirty="0" smtClean="0"/>
              <a:t> Note du 8 septembre 2009;</a:t>
            </a:r>
          </a:p>
          <a:p>
            <a:pPr algn="just">
              <a:buNone/>
            </a:pPr>
            <a:r>
              <a:rPr lang="fr-CA" sz="1100" dirty="0" smtClean="0"/>
              <a:t>5) </a:t>
            </a:r>
            <a:r>
              <a:rPr lang="fr-CA" sz="1100" b="1" i="1" u="sng" dirty="0" smtClean="0">
                <a:hlinkClick r:id="rId6"/>
              </a:rPr>
              <a:t>Constitution québécoise</a:t>
            </a:r>
            <a:r>
              <a:rPr lang="fr-CA" sz="1100" dirty="0" smtClean="0"/>
              <a:t>, Projet de loi n</a:t>
            </a:r>
            <a:r>
              <a:rPr lang="fr-CA" sz="1100" baseline="30000" dirty="0" smtClean="0"/>
              <a:t>o</a:t>
            </a:r>
            <a:r>
              <a:rPr lang="fr-CA" sz="1100" dirty="0" smtClean="0"/>
              <a:t> 196 (Présentation), première session, 38e législature 2007 (</a:t>
            </a:r>
            <a:r>
              <a:rPr lang="fr-CA" sz="1100" dirty="0" smtClean="0"/>
              <a:t>Qué</a:t>
            </a:r>
            <a:r>
              <a:rPr lang="fr-CA" sz="1100" dirty="0" smtClean="0"/>
              <a:t>)</a:t>
            </a:r>
            <a:r>
              <a:rPr lang="fr-CA" sz="1100" dirty="0" smtClean="0"/>
              <a:t>;</a:t>
            </a:r>
            <a:r>
              <a:rPr lang="fr-CA" sz="1100" b="1" dirty="0" smtClean="0"/>
              <a:t> </a:t>
            </a:r>
            <a:endParaRPr lang="fr-CA" sz="1100" dirty="0" smtClean="0"/>
          </a:p>
          <a:p>
            <a:pPr algn="just">
              <a:buNone/>
            </a:pPr>
            <a:r>
              <a:rPr lang="fr-CA" sz="1100" b="1" dirty="0" smtClean="0"/>
              <a:t>Lectures optionnelles </a:t>
            </a:r>
            <a:r>
              <a:rPr lang="fr-CA" sz="1100" b="1" dirty="0" smtClean="0"/>
              <a:t>:</a:t>
            </a:r>
            <a:r>
              <a:rPr lang="fr-CA" sz="1100" dirty="0" smtClean="0"/>
              <a:t> </a:t>
            </a:r>
            <a:endParaRPr lang="fr-CA" sz="1100" dirty="0" smtClean="0"/>
          </a:p>
          <a:p>
            <a:pPr algn="just">
              <a:buNone/>
            </a:pPr>
            <a:r>
              <a:rPr lang="fr-CA" sz="1100" dirty="0" smtClean="0"/>
              <a:t>1) TAILLON, Patrick, « </a:t>
            </a:r>
            <a:r>
              <a:rPr lang="fr-CA" sz="1100" b="1" u="sng" dirty="0" smtClean="0">
                <a:hlinkClick r:id="rId7"/>
              </a:rPr>
              <a:t>Le veto populaire comme mode d’expression du pouvoir constituant québécois</a:t>
            </a:r>
            <a:r>
              <a:rPr lang="fr-CA" sz="1100" dirty="0" smtClean="0"/>
              <a:t> », (2008) 2 </a:t>
            </a:r>
            <a:r>
              <a:rPr lang="fr-CA" sz="1100" i="1" dirty="0" smtClean="0"/>
              <a:t>Revue québécoise de droit constitutionnel</a:t>
            </a:r>
            <a:r>
              <a:rPr lang="fr-CA" sz="1100" dirty="0" smtClean="0"/>
              <a:t> 150-173;</a:t>
            </a:r>
          </a:p>
          <a:p>
            <a:pPr algn="just">
              <a:buNone/>
            </a:pPr>
            <a:r>
              <a:rPr lang="fr-CA" sz="1100" dirty="0" smtClean="0"/>
              <a:t>2) WISEMAN, Nelson, « </a:t>
            </a:r>
            <a:r>
              <a:rPr lang="fr-CA" sz="1100" b="1" u="sng" dirty="0" smtClean="0">
                <a:hlinkClick r:id="rId8"/>
              </a:rPr>
              <a:t>In search of a Québec Constitution</a:t>
            </a:r>
            <a:r>
              <a:rPr lang="fr-CA" sz="1100" dirty="0" smtClean="0"/>
              <a:t> », (2008) 2 </a:t>
            </a:r>
            <a:r>
              <a:rPr lang="fr-CA" sz="1100" i="1" dirty="0" smtClean="0"/>
              <a:t>Revue québécoise de droit constitutionnel</a:t>
            </a:r>
            <a:r>
              <a:rPr lang="fr-CA" sz="1100" dirty="0" smtClean="0"/>
              <a:t> 130-149.</a:t>
            </a:r>
            <a:endParaRPr lang="fr-CA" sz="1100"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Université Laval, Séminaire sur la Constitution québécoise, DRT-2203 , Cours n° 1</a:t>
            </a:r>
            <a:endParaRPr lang="fr-BE" sz="1100" dirty="0" smtClean="0"/>
          </a:p>
          <a:p>
            <a:endParaRPr lang="fr-BE" sz="11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3721</TotalTime>
  <Words>2330</Words>
  <Application>Microsoft Office PowerPoint</Application>
  <PresentationFormat>Présentation à l'écran (4:3)</PresentationFormat>
  <Paragraphs>105</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1 (25 mai 2015) La constitution du Québec :  Introduction </vt:lpstr>
      <vt:lpstr>COURS Nº 1  LA CONSTITUTION DU QUÉBEC : INTRODUCTION </vt:lpstr>
      <vt:lpstr>I- Le pouvoir constituant et la constitution</vt:lpstr>
      <vt:lpstr>I- Le pouvoir constituant et la constitution (suite)</vt:lpstr>
      <vt:lpstr>II- LE POUVOIR CONSTITUANT ET LES CONSTITUTIONS DU CANADA ET DU QUÉBEC</vt:lpstr>
      <vt:lpstr>II- LE POUVOIR CONSITUANT ET LES CONSTITUTIONS DU CANADA ET DU QUÉBEC (suite)</vt:lpstr>
      <vt:lpstr>COURS Nº 2 LA CONSTITUTION DU QUÉBEC :  HISTOIRE NATIONALE ET ASSISES JURIDIQUES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517</cp:revision>
  <dcterms:created xsi:type="dcterms:W3CDTF">2015-05-31T18:10:05Z</dcterms:created>
  <dcterms:modified xsi:type="dcterms:W3CDTF">2015-05-31T19:00:14Z</dcterms:modified>
</cp:coreProperties>
</file>