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10"/>
  </p:notesMasterIdLst>
  <p:sldIdLst>
    <p:sldId id="256" r:id="rId2"/>
    <p:sldId id="300" r:id="rId3"/>
    <p:sldId id="301" r:id="rId4"/>
    <p:sldId id="284" r:id="rId5"/>
    <p:sldId id="296" r:id="rId6"/>
    <p:sldId id="302" r:id="rId7"/>
    <p:sldId id="303" r:id="rId8"/>
    <p:sldId id="299" r:id="rId9"/>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177" autoAdjust="0"/>
    <p:restoredTop sz="94714" autoAdjust="0"/>
  </p:normalViewPr>
  <p:slideViewPr>
    <p:cSldViewPr>
      <p:cViewPr varScale="1">
        <p:scale>
          <a:sx n="108" d="100"/>
          <a:sy n="108" d="100"/>
        </p:scale>
        <p:origin x="-4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12/03/15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5344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12/03/15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12/03/15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12/03/15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12/03/15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12/03/15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12/03/15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12/03/15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12/03/15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12/03/15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12/03/15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12/03/15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12/03/15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danielturp.quebec/upload/DRT-2100_2010-_Document_no_50-_Protocole_de_Kyoto.doc" TargetMode="External"/><Relationship Id="rId4" Type="http://schemas.openxmlformats.org/officeDocument/2006/relationships/hyperlink" Target="http://danielturp.quebec/upload/DRT-2100_2010-_Document_no_51_Affaire_des_Conventions_de_travail.doc" TargetMode="External"/><Relationship Id="rId5" Type="http://schemas.openxmlformats.org/officeDocument/2006/relationships/hyperlink" Target="http://danielturp.quebec/upload/DRT-2100_2010-_Document_no_52-_Loi_sur_le_ministere_des_Relations_internationales.doc" TargetMode="External"/><Relationship Id="rId6" Type="http://schemas.openxmlformats.org/officeDocument/2006/relationships/hyperlink" Target="http://danielturp.quebec/upload/DRT-2100_2010-_Document_no_53-_Politique_de_depot_des_traites.doc" TargetMode="External"/><Relationship Id="rId7" Type="http://schemas.openxmlformats.org/officeDocument/2006/relationships/hyperlink" Target="http://danielturp.quebec/upload/DRT-2100_2010-_Document_n_49.1-_NU-_Manuel_des_traites.pdf"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o_49-_Convention_de_Vienne_sur_le_droit_des_trai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10-_Document_no_49-_Convention_de_Vienne_sur_le_droit_des_trai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ternational.gc.ca/trade-agreements-accords-commerciaux/agr-acc/ceta-aecg/text-texte/toc-tdm.aspx?lang=fra" TargetMode="External"/><Relationship Id="rId4" Type="http://schemas.openxmlformats.org/officeDocument/2006/relationships/hyperlink" Target="http://danielturp.quebec/upload/DRT-2100_2010-_Document_no_53-_Politique_de_depot_des_traites.doc" TargetMode="External"/><Relationship Id="rId1" Type="http://schemas.openxmlformats.org/officeDocument/2006/relationships/slideLayout" Target="../slideLayouts/slideLayout2.xml"/><Relationship Id="rId2" Type="http://schemas.openxmlformats.org/officeDocument/2006/relationships/hyperlink" Target="http://danielturp.quebec/upload/DRT-2100_2010-_Document_no_51_Affaire_des_Conventions_de_travail.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rif.gouv.qc.ca/Content/documents/fr/discours_gerin_lajoie.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danielturpqc.org/upload/DRT-2100_2010-_Document_n_54-_Protocole_au_Pacte_sur_les_droits_economiques.doc" TargetMode="External"/><Relationship Id="rId4" Type="http://schemas.openxmlformats.org/officeDocument/2006/relationships/hyperlink" Target="http://danielturpqc.org/upload/DRT-2100_2010-_Document_n_55-_Baker_c._Canada_CSC_1999.pdf" TargetMode="External"/><Relationship Id="rId5" Type="http://schemas.openxmlformats.org/officeDocument/2006/relationships/hyperlink" Target="http://danielturpqc.org/upload/DRT-2100_2010-_Document_n_56-_CSQ-_Dumont_c._Quebec_2009.doc" TargetMode="External"/><Relationship Id="rId6" Type="http://schemas.openxmlformats.org/officeDocument/2006/relationships/hyperlink" Target="http://danielturpqc.org/upload/DRT-2100_2010-_Document_n_57-_Canada_Premier_ministre_c._Khadr.pdf" TargetMode="External"/><Relationship Id="rId7" Type="http://schemas.openxmlformats.org/officeDocument/2006/relationships/hyperlink" Target="http://danielturpqc.org/upload/DRt-2100_2010-_Document_n_58-_Turp_La_nouvelle_justiciabilite_internationale_des_droits_economiques.doc" TargetMode="External"/><Relationship Id="rId8" Type="http://schemas.openxmlformats.org/officeDocument/2006/relationships/hyperlink" Target="http://danielturpqc.org/upload/DRT-2100_2011-_Document_n_58.1-_Universite_de_Lille-_Les_effets_des_traites.pdf" TargetMode="External"/><Relationship Id="rId9" Type="http://schemas.openxmlformats.org/officeDocument/2006/relationships/hyperlink" Target="http://danielturpqc.org/upload/DRT-2100_2011-_Document_n_58.2-Emmanuelli-_Lapplication_des_traites_internationaux.pdf" TargetMode="External"/><Relationship Id="rId1" Type="http://schemas.openxmlformats.org/officeDocument/2006/relationships/slideLayout" Target="../slideLayouts/slideLayout2.xml"/><Relationship Id="rId2" Type="http://schemas.openxmlformats.org/officeDocument/2006/relationships/hyperlink" Target="http://danielturpqc.org/upload/DRT-2100_2010-_Document_no_49-_Convention_de_Vienne_sur_le_droit_des_traites.do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9</a:t>
            </a:r>
            <a:br>
              <a:rPr lang="fr-FR" sz="2700" dirty="0" smtClean="0">
                <a:solidFill>
                  <a:srgbClr val="002060"/>
                </a:solidFill>
              </a:rPr>
            </a:br>
            <a:r>
              <a:rPr lang="fr-FR" sz="2700" dirty="0" smtClean="0">
                <a:solidFill>
                  <a:srgbClr val="002060"/>
                </a:solidFill>
              </a:rPr>
              <a:t>Les traités et leur  conclusion</a:t>
            </a:r>
            <a:endParaRPr lang="fr-FR"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Xavier Saluden</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CA" sz="1000" dirty="0" smtClean="0"/>
              <a:t>Daniel Turp et François Xavier Saluden, Université de Montréal, Droit international public général, DRT-2100</a:t>
            </a:r>
            <a:r>
              <a:rPr lang="fr-FR" sz="1000" dirty="0" smtClean="0"/>
              <a:t> </a:t>
            </a:r>
            <a:r>
              <a:rPr lang="fr-CA" sz="1000" dirty="0" smtClean="0"/>
              <a:t> </a:t>
            </a:r>
            <a:r>
              <a:rPr lang="fr-CA" sz="1000" dirty="0"/>
              <a:t>Cours </a:t>
            </a:r>
            <a:r>
              <a:rPr lang="fr-CA" sz="1000" dirty="0" smtClean="0"/>
              <a:t>n° 9</a:t>
            </a:r>
            <a:endParaRPr lang="fr-CA" sz="1000" dirty="0"/>
          </a:p>
        </p:txBody>
      </p:sp>
      <p:pic>
        <p:nvPicPr>
          <p:cNvPr id="13" name="Image 12" descr="752640886.2.jpg"/>
          <p:cNvPicPr>
            <a:picLocks noChangeAspect="1"/>
          </p:cNvPicPr>
          <p:nvPr/>
        </p:nvPicPr>
        <p:blipFill>
          <a:blip r:embed="rId2"/>
          <a:stretch>
            <a:fillRect/>
          </a:stretch>
        </p:blipFill>
        <p:spPr>
          <a:xfrm>
            <a:off x="2590800" y="304800"/>
            <a:ext cx="4211018" cy="31559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dirty="0" smtClean="0">
                <a:solidFill>
                  <a:srgbClr val="002060"/>
                </a:solidFill>
              </a:rPr>
              <a:t>Cours n° 9 : Les traités et leur conclusion</a:t>
            </a: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fontScale="92500" lnSpcReduction="20000"/>
          </a:bodyPr>
          <a:lstStyle/>
          <a:p>
            <a:pPr algn="ctr">
              <a:buNone/>
            </a:pPr>
            <a:r>
              <a:rPr sz="1200" b="1" dirty="0" smtClean="0"/>
              <a:t>PLAN DE COURS</a:t>
            </a:r>
            <a:br>
              <a:rPr sz="1200" b="1" dirty="0" smtClean="0"/>
            </a:br>
            <a:endParaRPr sz="1200" dirty="0" smtClean="0"/>
          </a:p>
          <a:p>
            <a:r>
              <a:rPr sz="1200" b="1" dirty="0" smtClean="0"/>
              <a:t>I-   LA CONCLUSION DES TRAITÉS DANS L’ORDRE JURIDIQUE INTERNATIONAL</a:t>
            </a:r>
            <a:r>
              <a:rPr sz="1200" dirty="0" smtClean="0"/>
              <a:t/>
            </a:r>
            <a:br>
              <a:rPr sz="1200" dirty="0" smtClean="0"/>
            </a:br>
            <a:r>
              <a:rPr sz="1200" dirty="0" smtClean="0"/>
              <a:t/>
            </a:r>
            <a:br>
              <a:rPr sz="1200" dirty="0" smtClean="0"/>
            </a:br>
            <a:r>
              <a:rPr sz="1200" dirty="0" smtClean="0"/>
              <a:t>     </a:t>
            </a:r>
            <a:r>
              <a:rPr sz="1200" i="1" dirty="0" smtClean="0"/>
              <a:t>A- La négociation, l’adoption et l’authentification des traités</a:t>
            </a:r>
            <a:r>
              <a:rPr sz="1200" dirty="0" smtClean="0"/>
              <a:t/>
            </a:r>
            <a:br>
              <a:rPr sz="1200" dirty="0" smtClean="0"/>
            </a:br>
            <a:r>
              <a:rPr sz="1200" dirty="0" smtClean="0"/>
              <a:t>         1) La négociation et l’adoption des traités</a:t>
            </a:r>
            <a:br>
              <a:rPr sz="1200" dirty="0" smtClean="0"/>
            </a:br>
            <a:r>
              <a:rPr sz="1200" dirty="0" smtClean="0"/>
              <a:t>         2) L’authentification des traités</a:t>
            </a:r>
            <a:br>
              <a:rPr sz="1200" dirty="0" smtClean="0"/>
            </a:br>
            <a:r>
              <a:rPr sz="1200" dirty="0" smtClean="0"/>
              <a:t/>
            </a:r>
            <a:br>
              <a:rPr sz="1200" dirty="0" smtClean="0"/>
            </a:br>
            <a:r>
              <a:rPr sz="1200" dirty="0" smtClean="0"/>
              <a:t>     </a:t>
            </a:r>
            <a:r>
              <a:rPr sz="1200" i="1" dirty="0" smtClean="0"/>
              <a:t>B- Les réserves, l’expression du consentement à être lié, l’entrée en vigueur et la publication des traités</a:t>
            </a:r>
            <a:r>
              <a:rPr sz="1200" dirty="0" smtClean="0"/>
              <a:t/>
            </a:r>
            <a:br>
              <a:rPr sz="1200" dirty="0" smtClean="0"/>
            </a:br>
            <a:r>
              <a:rPr sz="1200" dirty="0" smtClean="0"/>
              <a:t>         1) Les réserves aux traités et l’expression du consentement à être lié par les traités</a:t>
            </a:r>
            <a:br>
              <a:rPr sz="1200" dirty="0" smtClean="0"/>
            </a:br>
            <a:r>
              <a:rPr sz="1200" dirty="0" smtClean="0"/>
              <a:t>         2) L’entrée en vigueur et la publication des traités</a:t>
            </a:r>
            <a:br>
              <a:rPr sz="1200" dirty="0" smtClean="0"/>
            </a:br>
            <a:r>
              <a:rPr sz="1200" dirty="0" smtClean="0"/>
              <a:t/>
            </a:r>
            <a:br>
              <a:rPr sz="1200" dirty="0" smtClean="0"/>
            </a:br>
            <a:r>
              <a:rPr sz="1200" b="1" dirty="0" smtClean="0"/>
              <a:t>II-  LA CONCLUSION DES TRAITÉS DANS L’ORDRE JURIDIQUE CANADIEN ET QUÉBÉCOIS</a:t>
            </a:r>
            <a:r>
              <a:rPr sz="1200" dirty="0" smtClean="0"/>
              <a:t/>
            </a:r>
            <a:br>
              <a:rPr sz="1200" dirty="0" smtClean="0"/>
            </a:br>
            <a:r>
              <a:rPr sz="1200" dirty="0" smtClean="0"/>
              <a:t/>
            </a:r>
            <a:br>
              <a:rPr sz="1200" dirty="0" smtClean="0"/>
            </a:br>
            <a:r>
              <a:rPr sz="1200" dirty="0" smtClean="0"/>
              <a:t>       </a:t>
            </a:r>
            <a:r>
              <a:rPr sz="1200" i="1" dirty="0" smtClean="0"/>
              <a:t>A- La conclusion des accords internationaux du Canada</a:t>
            </a:r>
            <a:r>
              <a:rPr sz="1200" dirty="0" smtClean="0"/>
              <a:t/>
            </a:r>
            <a:br>
              <a:rPr sz="1200" dirty="0" smtClean="0"/>
            </a:br>
            <a:r>
              <a:rPr sz="1200" dirty="0" smtClean="0"/>
              <a:t>            1) La prérogative de conclusion des accords internationaux du Canada</a:t>
            </a:r>
            <a:br>
              <a:rPr sz="1200" dirty="0" smtClean="0"/>
            </a:br>
            <a:r>
              <a:rPr sz="1200" dirty="0" smtClean="0"/>
              <a:t>            2) Les procédures de conclusion des accords internationaux du Canada</a:t>
            </a:r>
            <a:br>
              <a:rPr sz="1200" dirty="0" smtClean="0"/>
            </a:br>
            <a:r>
              <a:rPr sz="1200" dirty="0" smtClean="0"/>
              <a:t/>
            </a:r>
            <a:br>
              <a:rPr sz="1200" dirty="0" smtClean="0"/>
            </a:br>
            <a:r>
              <a:rPr sz="1200" dirty="0" smtClean="0"/>
              <a:t>       </a:t>
            </a:r>
            <a:r>
              <a:rPr sz="1200" i="1" dirty="0" smtClean="0"/>
              <a:t>B- La conclusion des ententes internationales du Québec</a:t>
            </a:r>
            <a:r>
              <a:rPr sz="1200" dirty="0" smtClean="0"/>
              <a:t/>
            </a:r>
            <a:br>
              <a:rPr sz="1200" dirty="0" smtClean="0"/>
            </a:br>
            <a:r>
              <a:rPr sz="1200" dirty="0" smtClean="0"/>
              <a:t>            1) La prérogative de conclusion des ententes internationales du Québec</a:t>
            </a:r>
            <a:br>
              <a:rPr sz="1200" dirty="0" smtClean="0"/>
            </a:br>
            <a:r>
              <a:rPr sz="1200" dirty="0" smtClean="0"/>
              <a:t>            2) Les procédures de conclusion des ententes internationales du Québec</a:t>
            </a:r>
            <a:br>
              <a:rPr sz="1200" dirty="0" smtClean="0"/>
            </a:br>
            <a:r>
              <a:rPr sz="1200" i="1" dirty="0" smtClean="0"/>
              <a:t> </a:t>
            </a:r>
            <a:endParaRPr sz="1200" dirty="0" smtClean="0"/>
          </a:p>
          <a:p>
            <a:pPr algn="ctr">
              <a:buNone/>
            </a:pPr>
            <a:r>
              <a:rPr sz="1200" b="1" dirty="0" smtClean="0"/>
              <a:t>PROGRAMME DE LECTURES</a:t>
            </a:r>
            <a:endParaRPr sz="1200" dirty="0" smtClean="0"/>
          </a:p>
          <a:p>
            <a:pPr>
              <a:buNone/>
            </a:pPr>
            <a:r>
              <a:rPr sz="1200" i="1" dirty="0" smtClean="0"/>
              <a:t>Lectures obligatoires</a:t>
            </a:r>
            <a:r>
              <a:rPr sz="1200" dirty="0" smtClean="0"/>
              <a:t> :</a:t>
            </a:r>
          </a:p>
          <a:p>
            <a:pPr>
              <a:buNone/>
            </a:pPr>
            <a:r>
              <a:rPr lang="fr-CA" sz="1200" b="1" dirty="0" smtClean="0"/>
              <a:t>       </a:t>
            </a:r>
            <a:r>
              <a:rPr sz="1200" b="1" dirty="0" smtClean="0"/>
              <a:t>Document n</a:t>
            </a:r>
            <a:r>
              <a:rPr sz="1200" b="1" baseline="30000" dirty="0" smtClean="0"/>
              <a:t>o</a:t>
            </a:r>
            <a:r>
              <a:rPr sz="1200" b="1" dirty="0" smtClean="0"/>
              <a:t> 49 : </a:t>
            </a:r>
            <a:r>
              <a:rPr sz="1200" b="1" i="1" dirty="0" smtClean="0">
                <a:hlinkClick r:id="rId2"/>
              </a:rPr>
              <a:t>Convention de Vienne sur le droits des traités</a:t>
            </a:r>
            <a:r>
              <a:rPr sz="1200" b="1" dirty="0" smtClean="0"/>
              <a:t> (1969) (Extraits) </a:t>
            </a:r>
            <a:r>
              <a:rPr sz="1200" dirty="0" smtClean="0"/>
              <a:t> (art. 1 à 24)</a:t>
            </a:r>
            <a:br>
              <a:rPr sz="1200" dirty="0" smtClean="0"/>
            </a:br>
            <a:r>
              <a:rPr sz="1200" b="1" dirty="0" smtClean="0"/>
              <a:t>Document n</a:t>
            </a:r>
            <a:r>
              <a:rPr sz="1200" b="1" baseline="30000" dirty="0" smtClean="0"/>
              <a:t>o</a:t>
            </a:r>
            <a:r>
              <a:rPr sz="1200" b="1" dirty="0" smtClean="0"/>
              <a:t> 50 : </a:t>
            </a:r>
            <a:r>
              <a:rPr sz="1200" b="1" i="1" dirty="0" smtClean="0">
                <a:hlinkClick r:id="rId3"/>
              </a:rPr>
              <a:t>Protocole de Kyoto</a:t>
            </a:r>
            <a:r>
              <a:rPr sz="1200" b="1" dirty="0" smtClean="0">
                <a:hlinkClick r:id="rId3"/>
              </a:rPr>
              <a:t> 1997</a:t>
            </a:r>
            <a:r>
              <a:rPr sz="1200" b="1" dirty="0" smtClean="0"/>
              <a:t> (extraits) (art. 24 à 28)</a:t>
            </a:r>
            <a:br>
              <a:rPr sz="1200" b="1" dirty="0" smtClean="0"/>
            </a:br>
            <a:r>
              <a:rPr sz="1200" b="1" dirty="0" smtClean="0"/>
              <a:t>Document n</a:t>
            </a:r>
            <a:r>
              <a:rPr sz="1200" b="1" baseline="30000" dirty="0" smtClean="0"/>
              <a:t>o</a:t>
            </a:r>
            <a:r>
              <a:rPr sz="1200" b="1" dirty="0" smtClean="0"/>
              <a:t> 51 : </a:t>
            </a:r>
            <a:r>
              <a:rPr sz="1200" b="1" i="1" dirty="0" smtClean="0">
                <a:hlinkClick r:id="rId4"/>
              </a:rPr>
              <a:t>Affaire des conventions de travail</a:t>
            </a:r>
            <a:r>
              <a:rPr sz="1200" b="1" dirty="0" smtClean="0"/>
              <a:t> (1937) </a:t>
            </a:r>
            <a:br>
              <a:rPr sz="1200" b="1" dirty="0" smtClean="0"/>
            </a:br>
            <a:r>
              <a:rPr sz="1200" b="1" dirty="0" smtClean="0"/>
              <a:t>Document n</a:t>
            </a:r>
            <a:r>
              <a:rPr sz="1200" b="1" baseline="30000" dirty="0" smtClean="0"/>
              <a:t>o</a:t>
            </a:r>
            <a:r>
              <a:rPr sz="1200" b="1" dirty="0" smtClean="0"/>
              <a:t> 52 : </a:t>
            </a:r>
            <a:r>
              <a:rPr sz="1200" b="1" i="1" dirty="0" smtClean="0">
                <a:hlinkClick r:id="rId5"/>
              </a:rPr>
              <a:t>Loi sur le ministère des Relations internationales [du Québec]</a:t>
            </a:r>
            <a:r>
              <a:rPr sz="1200" b="1" dirty="0" smtClean="0"/>
              <a:t> (extraits)</a:t>
            </a:r>
            <a:r>
              <a:rPr sz="1200" dirty="0" smtClean="0"/>
              <a:t>, art. 11 et 19. 22.7</a:t>
            </a:r>
            <a:br>
              <a:rPr sz="1200" dirty="0" smtClean="0"/>
            </a:br>
            <a:r>
              <a:rPr sz="1200" b="1" dirty="0" smtClean="0"/>
              <a:t> </a:t>
            </a:r>
            <a:endParaRPr sz="1200" dirty="0" smtClean="0"/>
          </a:p>
          <a:p>
            <a:pPr>
              <a:buNone/>
            </a:pPr>
            <a:r>
              <a:rPr sz="1200" i="1" dirty="0" smtClean="0"/>
              <a:t>Lectures optionnelles :</a:t>
            </a:r>
            <a:br>
              <a:rPr sz="1200" i="1" dirty="0" smtClean="0"/>
            </a:br>
            <a:endParaRPr sz="1200" dirty="0" smtClean="0"/>
          </a:p>
          <a:p>
            <a:pPr>
              <a:buNone/>
            </a:pPr>
            <a:r>
              <a:rPr lang="fr-CA" sz="1200" b="1" dirty="0" smtClean="0"/>
              <a:t>       </a:t>
            </a:r>
            <a:r>
              <a:rPr sz="1200" b="1" dirty="0" smtClean="0"/>
              <a:t>Document n</a:t>
            </a:r>
            <a:r>
              <a:rPr sz="1200" b="1" baseline="30000" dirty="0" smtClean="0"/>
              <a:t>o</a:t>
            </a:r>
            <a:r>
              <a:rPr sz="1200" b="1" dirty="0" smtClean="0"/>
              <a:t> 53 : </a:t>
            </a:r>
            <a:r>
              <a:rPr sz="1200" b="1" dirty="0" smtClean="0">
                <a:hlinkClick r:id="rId6"/>
              </a:rPr>
              <a:t>Politique de dépôt des traités devant le Parlement [du Canada]</a:t>
            </a:r>
            <a:r>
              <a:rPr sz="1200" b="1" dirty="0" smtClean="0"/>
              <a:t> (2005)</a:t>
            </a:r>
            <a:br>
              <a:rPr sz="1200" b="1" dirty="0" smtClean="0"/>
            </a:br>
            <a:r>
              <a:rPr sz="1200" b="1" dirty="0" smtClean="0"/>
              <a:t>Document n</a:t>
            </a:r>
            <a:r>
              <a:rPr sz="1200" b="1" baseline="30000" dirty="0" smtClean="0"/>
              <a:t>o</a:t>
            </a:r>
            <a:r>
              <a:rPr sz="1200" b="1" dirty="0" smtClean="0"/>
              <a:t> 54 :</a:t>
            </a:r>
            <a:r>
              <a:rPr sz="1200" b="1" dirty="0" smtClean="0">
                <a:hlinkClick r:id="rId7"/>
              </a:rPr>
              <a:t> Manuel des traités des Nations Unies</a:t>
            </a:r>
            <a:endParaRPr sz="1200" dirty="0" smtClean="0"/>
          </a:p>
          <a:p>
            <a:pPr algn="just"/>
            <a:endParaRPr lang="fr-FR"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 9</a:t>
            </a:r>
          </a:p>
          <a:p>
            <a:endParaRPr lang="fr-BE"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Les traités et leur conclusion</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buNone/>
            </a:pPr>
            <a:r>
              <a:rPr lang="fr-FR" sz="1400" dirty="0" smtClean="0"/>
              <a:t>Article 38 du </a:t>
            </a:r>
            <a:r>
              <a:rPr lang="fr-FR" sz="1400" i="1" dirty="0" smtClean="0"/>
              <a:t>Statut de la Cour internationale de justice :</a:t>
            </a:r>
            <a:br>
              <a:rPr lang="fr-FR" sz="1400" i="1" dirty="0" smtClean="0"/>
            </a:br>
            <a:endParaRPr lang="fr-FR" sz="1400" i="1" dirty="0" smtClean="0"/>
          </a:p>
          <a:p>
            <a:pPr marL="617220" lvl="1" indent="-342900" algn="just">
              <a:buNone/>
            </a:pPr>
            <a:r>
              <a:rPr lang="fr-FR" sz="1400" dirty="0" smtClean="0"/>
              <a:t>1. La Cour, dont la mission est de régler conformément au droit international les différends qui lui sont soumis, applique :</a:t>
            </a:r>
          </a:p>
          <a:p>
            <a:pPr lvl="2" algn="just">
              <a:buNone/>
            </a:pPr>
            <a:r>
              <a:rPr lang="fr-FR" sz="1400" b="1" dirty="0" smtClean="0">
                <a:solidFill>
                  <a:srgbClr val="FF0000"/>
                </a:solidFill>
              </a:rPr>
              <a:t>a. les conventions internationales, soit générales, soit spéciales, établissant des règles expressément reconnues par les États en litige; </a:t>
            </a:r>
          </a:p>
          <a:p>
            <a:pPr lvl="2" algn="just">
              <a:buNone/>
            </a:pPr>
            <a:r>
              <a:rPr lang="fr-FR" sz="1400" dirty="0" smtClean="0"/>
              <a:t>b. la coutume internationale comme preuve d'une pratique générale, acceptée comme étant le droit; </a:t>
            </a:r>
          </a:p>
          <a:p>
            <a:pPr lvl="2" algn="just">
              <a:buNone/>
            </a:pPr>
            <a:r>
              <a:rPr lang="fr-FR" sz="1400" dirty="0" smtClean="0"/>
              <a:t>c. les principes généraux de droit reconnus par les nations civilisées; </a:t>
            </a:r>
          </a:p>
          <a:p>
            <a:pPr lvl="2" algn="just">
              <a:buNone/>
            </a:pPr>
            <a:r>
              <a:rPr lang="fr-FR" sz="1400" dirty="0" smtClean="0"/>
              <a:t>d. sous réserve de la disposition de l'Article 59, les décisions judiciaires et la doctrine des publicistes les plus qualifiés des différentes nations, comme moyen auxiliaire de détermination des règles de droit.</a:t>
            </a:r>
            <a:br>
              <a:rPr lang="fr-FR" sz="1400" dirty="0" smtClean="0"/>
            </a:br>
            <a:endParaRPr lang="fr-FR" sz="1400" dirty="0" smtClean="0"/>
          </a:p>
          <a:p>
            <a:pPr lvl="1" algn="just">
              <a:buNone/>
            </a:pPr>
            <a:r>
              <a:rPr lang="fr-FR" sz="1400" dirty="0" smtClean="0"/>
              <a:t>2. La présente disposition ne porte pas atteinte à la faculté pour la Cour, si les parties sont d'accord, de statuer </a:t>
            </a:r>
            <a:r>
              <a:rPr lang="fr-FR" sz="1400" i="1" dirty="0" smtClean="0"/>
              <a:t>ex aequo et </a:t>
            </a:r>
            <a:r>
              <a:rPr lang="fr-FR" sz="1400" i="1" dirty="0" err="1" smtClean="0"/>
              <a:t>bono</a:t>
            </a:r>
            <a:r>
              <a:rPr lang="fr-FR" sz="1400" i="1" dirty="0" smtClean="0"/>
              <a:t>.</a:t>
            </a:r>
          </a:p>
          <a:p>
            <a:pPr lvl="1" algn="just">
              <a:buNone/>
            </a:pPr>
            <a:endParaRPr lang="fr-FR" sz="1400" dirty="0" smtClean="0"/>
          </a:p>
          <a:p>
            <a:pPr lvl="1" algn="just">
              <a:buNone/>
            </a:pPr>
            <a:r>
              <a:rPr lang="fr-FR" sz="1400" dirty="0" smtClean="0"/>
              <a:t>- Ordre successif de considération des sources et absence de hiérarchie</a:t>
            </a:r>
          </a:p>
          <a:p>
            <a:pPr lvl="1" algn="just">
              <a:buNone/>
            </a:pPr>
            <a:r>
              <a:rPr lang="fr-FR" sz="1400" dirty="0" smtClean="0"/>
              <a:t>- Hiérarchie des normes (</a:t>
            </a:r>
            <a:r>
              <a:rPr lang="fr-FR" sz="1400" i="1" dirty="0" smtClean="0"/>
              <a:t>Charte des Nations Unies</a:t>
            </a:r>
            <a:r>
              <a:rPr lang="fr-FR" sz="1400" dirty="0" smtClean="0"/>
              <a:t>, art. 103 et normes impératives de droit international (Convention de Vienne sur le droits des traités, art. 53)</a:t>
            </a:r>
          </a:p>
          <a:p>
            <a:pPr lvl="1" algn="just">
              <a:buFontTx/>
              <a:buChar char="-"/>
            </a:pPr>
            <a:r>
              <a:rPr lang="fr-FR" sz="1647" dirty="0" smtClean="0"/>
              <a:t> </a:t>
            </a:r>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FR" sz="1100" dirty="0" smtClean="0"/>
              <a:t>François Xavier Saluden, Université de Montréal, </a:t>
            </a:r>
            <a:r>
              <a:rPr lang="fr-CA" sz="1100" dirty="0" smtClean="0"/>
              <a:t>« Droit international public général », DRT-2100</a:t>
            </a:r>
            <a:r>
              <a:rPr lang="fr-FR" sz="1100" dirty="0" smtClean="0"/>
              <a:t>, Cours n° 9</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1514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fontScale="90000"/>
          </a:bodyPr>
          <a:lstStyle/>
          <a:p>
            <a:pPr algn="ctr"/>
            <a:r>
              <a:rPr lang="fr-FR" sz="2667" dirty="0" smtClean="0">
                <a:solidFill>
                  <a:srgbClr val="002060"/>
                </a:solidFill>
              </a:rPr>
              <a:t>I- La conclusion des traités dans l’ordre juridique international</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066800"/>
            <a:ext cx="8229600" cy="5638800"/>
          </a:xfrm>
        </p:spPr>
        <p:txBody>
          <a:bodyPr>
            <a:normAutofit/>
          </a:bodyPr>
          <a:lstStyle/>
          <a:p>
            <a:pPr algn="just">
              <a:buNone/>
            </a:pPr>
            <a:endParaRPr lang="fr-CA" sz="1400" b="1" i="1" dirty="0" smtClean="0">
              <a:hlinkClick r:id="rId2"/>
            </a:endParaRPr>
          </a:p>
          <a:p>
            <a:pPr algn="just">
              <a:buNone/>
            </a:pPr>
            <a:r>
              <a:rPr lang="fr-CA" sz="1400" b="1" i="1" dirty="0" smtClean="0">
                <a:hlinkClick r:id="rId2"/>
              </a:rPr>
              <a:t>- </a:t>
            </a:r>
            <a:r>
              <a:rPr sz="1400" b="1" i="1" dirty="0" smtClean="0">
                <a:hlinkClick r:id="rId2"/>
              </a:rPr>
              <a:t>Convention de Vienne sur le droits des traités</a:t>
            </a:r>
            <a:r>
              <a:rPr sz="1400" b="1" dirty="0" smtClean="0"/>
              <a:t> </a:t>
            </a:r>
            <a:r>
              <a:rPr lang="fr-CA" sz="1400" b="1" dirty="0" smtClean="0"/>
              <a:t>(CV) : le traité des traités</a:t>
            </a:r>
          </a:p>
          <a:p>
            <a:pPr algn="just">
              <a:buFontTx/>
              <a:buChar char="-"/>
            </a:pPr>
            <a:r>
              <a:rPr lang="fr-CA" sz="1400" dirty="0" smtClean="0"/>
              <a:t>Codification et développement progressif du droit des traités par la Commission du droit international</a:t>
            </a:r>
          </a:p>
          <a:p>
            <a:pPr algn="just">
              <a:buFontTx/>
              <a:buChar char="-"/>
            </a:pPr>
            <a:r>
              <a:rPr lang="fr-CA" sz="1400" dirty="0" smtClean="0"/>
              <a:t> Adoption lors de la </a:t>
            </a:r>
            <a:r>
              <a:rPr lang="fr-CA" sz="1400" i="1" dirty="0" smtClean="0"/>
              <a:t>Conférence de Vienne sur le droit des traités </a:t>
            </a:r>
            <a:r>
              <a:rPr lang="fr-CA" sz="1400" dirty="0" smtClean="0"/>
              <a:t>le 22 mai 1969 et entrée en vigueur le 27 janvier 1980 après du 35</a:t>
            </a:r>
            <a:r>
              <a:rPr lang="fr-CA" sz="1400" baseline="30000" dirty="0" smtClean="0"/>
              <a:t>e</a:t>
            </a:r>
            <a:r>
              <a:rPr lang="fr-CA" sz="1400" dirty="0" smtClean="0"/>
              <a:t> instrument de ratification</a:t>
            </a:r>
          </a:p>
          <a:p>
            <a:pPr algn="just">
              <a:buFontTx/>
              <a:buChar char="-"/>
            </a:pPr>
            <a:r>
              <a:rPr lang="fr-FR" sz="1400" dirty="0" smtClean="0"/>
              <a:t>Définition : CV., art. 2 </a:t>
            </a:r>
            <a:r>
              <a:rPr lang="en-CA" sz="1400" dirty="0" smtClean="0"/>
              <a:t>§</a:t>
            </a:r>
            <a:r>
              <a:rPr lang="fr-CA" sz="1400" dirty="0" smtClean="0"/>
              <a:t> </a:t>
            </a:r>
            <a:r>
              <a:rPr lang="fr-FR" sz="1400" dirty="0" smtClean="0"/>
              <a:t>1 a) : L’expression </a:t>
            </a:r>
            <a:r>
              <a:rPr lang="fr-FR" sz="1400" b="1" dirty="0" smtClean="0"/>
              <a:t>« traité </a:t>
            </a:r>
            <a:r>
              <a:rPr lang="fr-FR" sz="1400" dirty="0" smtClean="0"/>
              <a:t>» s’entend d’un accord international conclu par écrit </a:t>
            </a:r>
            <a:r>
              <a:rPr lang="fr-FR" sz="1400" b="1" dirty="0" smtClean="0">
                <a:solidFill>
                  <a:srgbClr val="000090"/>
                </a:solidFill>
              </a:rPr>
              <a:t>entre Etats </a:t>
            </a:r>
            <a:r>
              <a:rPr lang="fr-FR" sz="1400" dirty="0" smtClean="0"/>
              <a:t>et </a:t>
            </a:r>
            <a:r>
              <a:rPr lang="fr-FR" sz="1400" b="1" dirty="0" smtClean="0">
                <a:solidFill>
                  <a:srgbClr val="FF0000"/>
                </a:solidFill>
              </a:rPr>
              <a:t>régi par le droit international</a:t>
            </a:r>
            <a:r>
              <a:rPr lang="fr-FR" sz="1400" dirty="0" smtClean="0"/>
              <a:t>, qu’il soit consigné dans un instrument unique ou dans deux ou plusieurs instruments connexes, et quelle que soit sa dénomination particulière.</a:t>
            </a:r>
          </a:p>
          <a:p>
            <a:pPr algn="just">
              <a:buFontTx/>
              <a:buChar char="-"/>
            </a:pPr>
            <a:r>
              <a:rPr lang="fr-FR" sz="1400" dirty="0" smtClean="0"/>
              <a:t>CV, art. 6 : Capacité des États à conclure des traités</a:t>
            </a:r>
          </a:p>
          <a:p>
            <a:pPr algn="just">
              <a:buFontTx/>
              <a:buChar char="-"/>
            </a:pPr>
            <a:r>
              <a:rPr lang="fr-FR" sz="1400" dirty="0" smtClean="0"/>
              <a:t>Traités par les autres sujets de droit international (</a:t>
            </a:r>
            <a:r>
              <a:rPr lang="fr-FR" sz="1400" i="1" dirty="0" smtClean="0"/>
              <a:t>Convention de Vienne sur les traités entre États et organisations internationales</a:t>
            </a:r>
            <a:r>
              <a:rPr lang="fr-FR" sz="1400" dirty="0" smtClean="0"/>
              <a:t>,  États fédérés et autonomes, Union européenne) (CV : art. 3)</a:t>
            </a:r>
            <a:r>
              <a:rPr sz="1400" b="1" dirty="0" smtClean="0"/>
              <a:t> </a:t>
            </a:r>
            <a:endParaRPr lang="fr-CA" sz="1400" b="1" dirty="0" smtClean="0"/>
          </a:p>
          <a:p>
            <a:pPr algn="just">
              <a:buFontTx/>
              <a:buChar char="-"/>
            </a:pPr>
            <a:r>
              <a:rPr sz="1400" b="1" dirty="0" smtClean="0"/>
              <a:t>A- La négociation, l’adoption et l’authentification des traités</a:t>
            </a:r>
            <a:r>
              <a:rPr sz="1400" dirty="0" smtClean="0"/>
              <a:t> </a:t>
            </a:r>
            <a:br>
              <a:rPr sz="1400" dirty="0" smtClean="0"/>
            </a:br>
            <a:r>
              <a:rPr sz="1400" dirty="0" smtClean="0"/>
              <a:t>        </a:t>
            </a:r>
            <a:r>
              <a:rPr lang="fr-CA" sz="1400" dirty="0" smtClean="0"/>
              <a:t/>
            </a:r>
            <a:br>
              <a:rPr lang="fr-CA" sz="1400" dirty="0" smtClean="0"/>
            </a:br>
            <a:r>
              <a:rPr sz="1400" b="1" dirty="0" smtClean="0"/>
              <a:t> 1) La négociation et l’adoption des traités</a:t>
            </a:r>
            <a:endParaRPr lang="fr-CA" sz="1400" b="1" dirty="0" smtClean="0"/>
          </a:p>
          <a:p>
            <a:pPr algn="just">
              <a:buFontTx/>
              <a:buChar char="-"/>
            </a:pPr>
            <a:r>
              <a:rPr lang="fr-CA" sz="1400" dirty="0" smtClean="0"/>
              <a:t>CV, art. 7 : Lettres de pleins pouvoirs, présomption de pleins pouvoirs</a:t>
            </a:r>
          </a:p>
          <a:p>
            <a:pPr algn="just">
              <a:buFontTx/>
              <a:buChar char="-"/>
            </a:pPr>
            <a:r>
              <a:rPr lang="fr-CA" sz="1400" dirty="0" smtClean="0"/>
              <a:t>CV, art, 9 : Adoption par consentement des tous les États, règle de 2/3 pour les traités adoptés dans le cadre d’une conférence internationale </a:t>
            </a:r>
            <a:r>
              <a:rPr sz="1400" dirty="0" smtClean="0"/>
              <a:t/>
            </a:r>
            <a:br>
              <a:rPr sz="1400" dirty="0" smtClean="0"/>
            </a:br>
            <a:r>
              <a:rPr sz="1400" dirty="0" smtClean="0"/>
              <a:t>        </a:t>
            </a:r>
            <a:r>
              <a:rPr lang="fr-CA" sz="1400" dirty="0" smtClean="0"/>
              <a:t/>
            </a:r>
            <a:br>
              <a:rPr lang="fr-CA" sz="1400" dirty="0" smtClean="0"/>
            </a:br>
            <a:r>
              <a:rPr sz="1400" dirty="0" smtClean="0"/>
              <a:t> </a:t>
            </a:r>
            <a:r>
              <a:rPr sz="1400" b="1" dirty="0" smtClean="0"/>
              <a:t>2) L’authentification des traités</a:t>
            </a:r>
            <a:endParaRPr lang="fr-CA" sz="1400" b="1" dirty="0" smtClean="0"/>
          </a:p>
          <a:p>
            <a:pPr algn="just">
              <a:buNone/>
            </a:pPr>
            <a:r>
              <a:rPr lang="fr-CA" sz="1400" dirty="0" smtClean="0"/>
              <a:t>- CV, art. 10 : Authentification par signature, signature </a:t>
            </a:r>
            <a:r>
              <a:rPr lang="fr-CA" sz="1400" i="1" dirty="0" smtClean="0"/>
              <a:t>ad referendum </a:t>
            </a:r>
            <a:r>
              <a:rPr lang="fr-CA" sz="1400" dirty="0" smtClean="0"/>
              <a:t>ou paraphe</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 9</a:t>
            </a:r>
          </a:p>
          <a:p>
            <a:endParaRPr lang="fr-B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6096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222" dirty="0" smtClean="0">
                <a:solidFill>
                  <a:srgbClr val="002060"/>
                </a:solidFill>
              </a:rPr>
              <a:t>I- La conclusion des traités dans l’ordre juridique international (suite)</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066800"/>
            <a:ext cx="8229600" cy="5638800"/>
          </a:xfrm>
        </p:spPr>
        <p:txBody>
          <a:bodyPr>
            <a:normAutofit/>
          </a:bodyPr>
          <a:lstStyle/>
          <a:p>
            <a:pPr>
              <a:buNone/>
            </a:pPr>
            <a:r>
              <a:rPr sz="1400" b="1" dirty="0" smtClean="0"/>
              <a:t>B- L’expression du consentement à être lié, </a:t>
            </a:r>
            <a:r>
              <a:rPr lang="fr-CA" sz="1400" b="1" dirty="0" smtClean="0"/>
              <a:t>les réserves, </a:t>
            </a:r>
            <a:r>
              <a:rPr sz="1400" b="1" dirty="0" smtClean="0"/>
              <a:t>l’entrée en vigueur</a:t>
            </a:r>
            <a:r>
              <a:rPr lang="fr-CA" sz="1400" b="1" dirty="0" smtClean="0"/>
              <a:t>, l’enregistrement et</a:t>
            </a:r>
            <a:r>
              <a:rPr sz="1400" b="1" dirty="0" smtClean="0"/>
              <a:t> la publication des traités</a:t>
            </a:r>
            <a:endParaRPr lang="fr-CA" sz="1400" dirty="0" smtClean="0"/>
          </a:p>
          <a:p>
            <a:pPr>
              <a:buNone/>
            </a:pPr>
            <a:r>
              <a:rPr lang="fr-CA" sz="1400" b="1" dirty="0" smtClean="0"/>
              <a:t>     </a:t>
            </a:r>
            <a:r>
              <a:rPr sz="1400" b="1" dirty="0" smtClean="0"/>
              <a:t>1) L’expression du consentement à être lié</a:t>
            </a:r>
            <a:r>
              <a:rPr lang="fr-CA" sz="1400" b="1" dirty="0" smtClean="0"/>
              <a:t> et les réserves</a:t>
            </a:r>
          </a:p>
          <a:p>
            <a:pPr>
              <a:buFontTx/>
              <a:buChar char="-"/>
            </a:pPr>
            <a:r>
              <a:rPr lang="fr-CA" sz="1400" dirty="0" smtClean="0"/>
              <a:t>CV, art. 11 à 17 : L’expression du consentement être lié par signature, échange d’instruments, ratification, acceptation, approbation, adhésion</a:t>
            </a:r>
          </a:p>
          <a:p>
            <a:pPr>
              <a:buFontTx/>
              <a:buChar char="-"/>
            </a:pPr>
            <a:r>
              <a:rPr lang="fr-CA" sz="1400" dirty="0" smtClean="0"/>
              <a:t>CV, art. 18 : Obligation de ne pas priver un traité de son objet et de son but avant son entrée en vigueur</a:t>
            </a:r>
          </a:p>
          <a:p>
            <a:pPr algn="just">
              <a:buFontTx/>
              <a:buChar char="-"/>
            </a:pPr>
            <a:r>
              <a:rPr lang="fr-CA" sz="1400" dirty="0" smtClean="0"/>
              <a:t> Réserves : Définition CV, art. 2 </a:t>
            </a:r>
            <a:r>
              <a:rPr lang="en-CA" sz="1400" dirty="0" smtClean="0"/>
              <a:t>§</a:t>
            </a:r>
            <a:r>
              <a:rPr lang="fr-CA" sz="1400" dirty="0" smtClean="0"/>
              <a:t> 1 d) : «</a:t>
            </a:r>
            <a:r>
              <a:rPr lang="fr-FR" sz="1400" i="1" dirty="0" smtClean="0"/>
              <a:t> </a:t>
            </a:r>
            <a:r>
              <a:rPr lang="fr-FR" sz="1400" dirty="0" smtClean="0"/>
              <a:t>L’expression « réserve » s’entend d’une déclaration unilatérale, quel que soit son libellé ou sa désignation, faite par un Etat quand il signe, ratifie, accepte ou approuve un traité ou y adhère, par laquelle il vise à exclure ou à modifier l’effet juridique de certaines dispositions du traité dans leur application à cet Etat;</a:t>
            </a:r>
            <a:r>
              <a:rPr lang="fr-CA" sz="1400" dirty="0" smtClean="0"/>
              <a:t> </a:t>
            </a:r>
          </a:p>
          <a:p>
            <a:pPr algn="just">
              <a:buFontTx/>
              <a:buChar char="-"/>
            </a:pPr>
            <a:r>
              <a:rPr lang="fr-CA" sz="1400" dirty="0" smtClean="0"/>
              <a:t>CV, art, 19 à 23 : Article 19 : « </a:t>
            </a:r>
            <a:r>
              <a:rPr lang="fr-FR" sz="1400" dirty="0" smtClean="0"/>
              <a:t>Un Etat, au moment de signer, de ratifier, d’accepter, d’approuver un traité ou d’y adhérer, peut formuler une réserve, à moins : a) Que la réserve ne soit interdite par le traité ; b)Que le traité ne dispose que seules des réserves déterminées, parmi lesquelles ne figure pas la réserve en question, peuvent être faites; ou c) Que, dans les cas autres que ceux visés aux alinéas a et b, la réserve ne soit incompatible avec l’objet et le but du traité</a:t>
            </a:r>
            <a:r>
              <a:rPr lang="fr-FR" sz="1400" i="1" dirty="0" smtClean="0"/>
              <a:t>. »</a:t>
            </a:r>
            <a:endParaRPr lang="fr-CA" sz="1400" i="1" dirty="0" smtClean="0"/>
          </a:p>
          <a:p>
            <a:pPr algn="just">
              <a:buNone/>
            </a:pPr>
            <a:r>
              <a:rPr lang="fr-CA" sz="1400" b="1" dirty="0" smtClean="0"/>
              <a:t>  - </a:t>
            </a:r>
            <a:r>
              <a:rPr lang="fr-CA" sz="1400" dirty="0" smtClean="0"/>
              <a:t>Réserves à la </a:t>
            </a:r>
            <a:r>
              <a:rPr lang="fr-CA" sz="1400" i="1" dirty="0" smtClean="0"/>
              <a:t>Convention sur l’élimination de la discrimination à l’égard des femmes</a:t>
            </a:r>
          </a:p>
          <a:p>
            <a:pPr algn="just">
              <a:buNone/>
            </a:pPr>
            <a:r>
              <a:rPr lang="fr-CA" sz="1400" b="1" dirty="0" smtClean="0"/>
              <a:t>   </a:t>
            </a:r>
            <a:r>
              <a:rPr sz="1400" b="1" dirty="0" smtClean="0"/>
              <a:t>2) L’entrée en vigueur et la publication des traités</a:t>
            </a:r>
            <a:endParaRPr lang="fr-CA" sz="1400" b="1" dirty="0" smtClean="0"/>
          </a:p>
          <a:p>
            <a:pPr algn="just">
              <a:buNone/>
            </a:pPr>
            <a:r>
              <a:rPr lang="fr-CA" sz="1400" dirty="0" smtClean="0"/>
              <a:t>- Entrée en vigueur : CV, art. 24 : (voir Protocole de Kyoto, art. 25 et bataille de l’entrée en vigueur)</a:t>
            </a:r>
          </a:p>
          <a:p>
            <a:pPr algn="just">
              <a:buNone/>
            </a:pPr>
            <a:r>
              <a:rPr lang="fr-CA" sz="1400" dirty="0" smtClean="0"/>
              <a:t>- Enregistrement et publication : CV, art. 80 </a:t>
            </a:r>
            <a:r>
              <a:rPr lang="fr-CA" sz="1400" dirty="0" smtClean="0">
                <a:sym typeface="Wingdings"/>
              </a:rPr>
              <a:t>(voir </a:t>
            </a:r>
            <a:r>
              <a:rPr lang="fr-CA" sz="1400" i="1" dirty="0" smtClean="0">
                <a:sym typeface="Wingdings"/>
              </a:rPr>
              <a:t>aussi Charte des Nations Unies</a:t>
            </a:r>
            <a:r>
              <a:rPr lang="fr-CA" sz="1400" dirty="0" smtClean="0">
                <a:sym typeface="Wingdings"/>
              </a:rPr>
              <a:t>, art. 102) (R.T.N.U., R.T.C.E, STOÉA, </a:t>
            </a:r>
            <a:r>
              <a:rPr lang="fr-CA" sz="1400" dirty="0" err="1" smtClean="0">
                <a:sym typeface="Wingdings"/>
              </a:rPr>
              <a:t>R.T.Can</a:t>
            </a:r>
            <a:r>
              <a:rPr lang="fr-CA" sz="1400" dirty="0" smtClean="0">
                <a:sym typeface="Wingdings"/>
              </a:rPr>
              <a:t>, R.E.I.Q. et autres)</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n°9</a:t>
            </a:r>
          </a:p>
          <a:p>
            <a:endParaRPr lang="fr-BE"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0668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667" dirty="0" smtClean="0">
                <a:solidFill>
                  <a:srgbClr val="002060"/>
                </a:solidFill>
              </a:rPr>
              <a:t>II- La conclusion des traités dans l’ordre juridique interne</a:t>
            </a: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pPr>
              <a:buNone/>
            </a:pPr>
            <a:r>
              <a:rPr sz="2800" dirty="0" smtClean="0"/>
              <a:t>    </a:t>
            </a:r>
            <a:r>
              <a:rPr sz="1400" dirty="0" smtClean="0"/>
              <a:t> </a:t>
            </a:r>
            <a:r>
              <a:rPr sz="1400" b="1" dirty="0" smtClean="0"/>
              <a:t> A- La conclusion des accords internationaux du Canada</a:t>
            </a:r>
            <a:endParaRPr lang="fr-CA" sz="1400" b="1" dirty="0" smtClean="0"/>
          </a:p>
          <a:p>
            <a:pPr algn="just">
              <a:buFontTx/>
              <a:buChar char="-"/>
            </a:pPr>
            <a:r>
              <a:rPr lang="fr-CA" sz="1400" i="1" dirty="0" smtClean="0"/>
              <a:t>Loi constitutionnelle de 1867 </a:t>
            </a:r>
            <a:r>
              <a:rPr lang="fr-CA" sz="1400" dirty="0" smtClean="0"/>
              <a:t>(LC 1867), préambule,</a:t>
            </a:r>
            <a:r>
              <a:rPr lang="en-CA" sz="1400" dirty="0" smtClean="0"/>
              <a:t> §</a:t>
            </a:r>
            <a:r>
              <a:rPr lang="fr-CA" sz="1400" dirty="0" smtClean="0"/>
              <a:t> 1 : « </a:t>
            </a:r>
            <a:r>
              <a:rPr sz="1400" dirty="0" smtClean="0"/>
              <a:t>Considérant que les provinces du Canada, de la Nouvelle-Écosse et du Nouveau-Brunswick ont exprimé le désir de contracter une Union Fédérale pour ne former qu’une seule et même Puissance (</a:t>
            </a:r>
            <a:r>
              <a:rPr sz="1400" i="1" dirty="0" smtClean="0"/>
              <a:t>Dominion</a:t>
            </a:r>
            <a:r>
              <a:rPr sz="1400" dirty="0" smtClean="0"/>
              <a:t>) sous la couronne du Royaume-Uni de la Grande-Bretagne et d’Irlande, avec une constitution reposant sur les mêmes principes que celle du Royaume-Uni</a:t>
            </a:r>
            <a:r>
              <a:rPr lang="fr-CA" sz="1400" dirty="0" smtClean="0"/>
              <a:t> ».</a:t>
            </a:r>
          </a:p>
          <a:p>
            <a:pPr algn="just">
              <a:buFontTx/>
              <a:buChar char="-"/>
            </a:pPr>
            <a:r>
              <a:rPr lang="fr-CA" sz="1400" dirty="0" smtClean="0"/>
              <a:t>LC 1867, art. 132 : « </a:t>
            </a:r>
            <a:r>
              <a:rPr sz="1400" dirty="0" smtClean="0"/>
              <a:t>Le parlement et le gouvernement du Canada auront tous les pouvoirs nécessaires pour remplir envers les pays étrangers, comme portion de l’empire Britannique, les obligations du Canada ou d’aucune de ses provinces, naissant de traités conclus entre l’empire et ces pays étrangers.</a:t>
            </a:r>
            <a:r>
              <a:rPr lang="fr-CA" sz="1400" dirty="0" smtClean="0"/>
              <a:t> </a:t>
            </a:r>
          </a:p>
          <a:p>
            <a:pPr>
              <a:buNone/>
            </a:pPr>
            <a:r>
              <a:rPr sz="1400" b="1" dirty="0" smtClean="0"/>
              <a:t>1) La prérogative de conclusion des accords internationaux du Canada</a:t>
            </a:r>
            <a:endParaRPr lang="fr-CA" sz="1400" b="1" dirty="0" smtClean="0"/>
          </a:p>
          <a:p>
            <a:pPr>
              <a:buFontTx/>
              <a:buChar char="-"/>
            </a:pPr>
            <a:r>
              <a:rPr sz="1400" b="1" i="1" dirty="0" smtClean="0">
                <a:hlinkClick r:id="rId2"/>
              </a:rPr>
              <a:t>Affaire des conventions de travail</a:t>
            </a:r>
            <a:r>
              <a:rPr sz="1400" b="1" dirty="0" smtClean="0"/>
              <a:t> </a:t>
            </a:r>
            <a:r>
              <a:rPr lang="fr-CA" sz="1400" dirty="0" smtClean="0"/>
              <a:t>: avis de la Cour suprême du Canada (135) et avis du comité judiciaire du Conseil privé de Londres de 1937</a:t>
            </a:r>
          </a:p>
          <a:p>
            <a:pPr>
              <a:buNone/>
            </a:pPr>
            <a:r>
              <a:rPr sz="1400" b="1" dirty="0" smtClean="0"/>
              <a:t>2) Les procédures de conclusion des accords internationaux du Canada</a:t>
            </a:r>
            <a:endParaRPr lang="fr-CA" sz="1400" b="1" dirty="0" smtClean="0"/>
          </a:p>
          <a:p>
            <a:pPr>
              <a:buFontTx/>
              <a:buChar char="-"/>
            </a:pPr>
            <a:r>
              <a:rPr lang="fr-CA" sz="1400" dirty="0" smtClean="0"/>
              <a:t>Émission de lettres de pleins pouvoirs au ministre des Affaires étrangères ou autres ministres</a:t>
            </a:r>
          </a:p>
          <a:p>
            <a:pPr>
              <a:buFontTx/>
              <a:buChar char="-"/>
            </a:pPr>
            <a:r>
              <a:rPr lang="fr-CA" sz="1400" dirty="0" smtClean="0"/>
              <a:t>Intégration des provinces canadiennes dans les équipes de négociation</a:t>
            </a:r>
          </a:p>
          <a:p>
            <a:pPr>
              <a:buNone/>
            </a:pPr>
            <a:r>
              <a:rPr lang="fr-CA" sz="1400" dirty="0" smtClean="0"/>
              <a:t>- Exemple : Négociations de l’</a:t>
            </a:r>
            <a:r>
              <a:rPr lang="fr-FR" sz="1400" u="sng" dirty="0" smtClean="0">
                <a:hlinkClick r:id="rId3"/>
              </a:rPr>
              <a:t> Accord économique et commercial global entre le Canada et l’Union européenne</a:t>
            </a:r>
            <a:r>
              <a:rPr lang="fr-FR" sz="1400" dirty="0" smtClean="0"/>
              <a:t> </a:t>
            </a:r>
            <a:r>
              <a:rPr lang="fr-FR" sz="1400" u="sng" dirty="0" smtClean="0"/>
              <a:t>(AECG)</a:t>
            </a:r>
            <a:r>
              <a:rPr lang="fr-CA" sz="1400" dirty="0" smtClean="0"/>
              <a:t> </a:t>
            </a:r>
          </a:p>
          <a:p>
            <a:pPr>
              <a:buNone/>
            </a:pPr>
            <a:r>
              <a:rPr lang="fr-CA" sz="1400" dirty="0" smtClean="0"/>
              <a:t>- Dépôt au Parlement ( </a:t>
            </a:r>
            <a:r>
              <a:rPr sz="1400" b="1" dirty="0" smtClean="0">
                <a:hlinkClick r:id="rId4"/>
              </a:rPr>
              <a:t>Politique de dépôt des traités devant le Parlement [du Canada</a:t>
            </a:r>
            <a:r>
              <a:rPr sz="1400" dirty="0" smtClean="0">
                <a:hlinkClick r:id="rId4"/>
              </a:rPr>
              <a:t>]</a:t>
            </a:r>
            <a:r>
              <a:rPr lang="fr-CA" sz="1400" dirty="0" smtClean="0"/>
              <a:t> de 2005)</a:t>
            </a:r>
            <a:r>
              <a:rPr sz="1400" dirty="0" smtClean="0"/>
              <a:t> </a:t>
            </a:r>
            <a:endParaRPr lang="fr-CA" sz="1400" dirty="0" smtClean="0"/>
          </a:p>
          <a:p>
            <a:pPr>
              <a:buFontTx/>
              <a:buChar char="-"/>
            </a:pPr>
            <a:r>
              <a:rPr lang="fr-CA" sz="1400" dirty="0" smtClean="0"/>
              <a:t>- </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n°9</a:t>
            </a:r>
          </a:p>
          <a:p>
            <a:endParaRPr lang="fr-BE"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0668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667" dirty="0" smtClean="0">
                <a:solidFill>
                  <a:srgbClr val="002060"/>
                </a:solidFill>
              </a:rPr>
              <a:t>II- La conclusion des traités dans l’ordre juridique interne (suite)</a:t>
            </a: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486400"/>
          </a:xfrm>
        </p:spPr>
        <p:txBody>
          <a:bodyPr>
            <a:normAutofit/>
          </a:bodyPr>
          <a:lstStyle/>
          <a:p>
            <a:pPr>
              <a:buNone/>
            </a:pPr>
            <a:r>
              <a:rPr sz="1400" b="1" dirty="0" smtClean="0"/>
              <a:t>B- La conclusion des ententes internationales du Québec</a:t>
            </a:r>
            <a:r>
              <a:rPr lang="fr-CA" sz="1400" b="1" dirty="0" smtClean="0"/>
              <a:t/>
            </a:r>
            <a:br>
              <a:rPr lang="fr-CA" sz="1400" b="1" dirty="0" smtClean="0"/>
            </a:br>
            <a:endParaRPr lang="fr-CA" sz="1400" b="1" dirty="0" smtClean="0"/>
          </a:p>
          <a:p>
            <a:pPr>
              <a:buNone/>
            </a:pPr>
            <a:r>
              <a:rPr lang="fr-CA" sz="1400" b="1" dirty="0" smtClean="0"/>
              <a:t>    </a:t>
            </a:r>
            <a:r>
              <a:rPr sz="1400" b="1" dirty="0" smtClean="0"/>
              <a:t>1) La prérogative de conclusion des ententes internationales du Québec</a:t>
            </a:r>
            <a:endParaRPr lang="fr-CA" sz="1400" dirty="0" smtClean="0"/>
          </a:p>
          <a:p>
            <a:pPr>
              <a:buNone/>
            </a:pPr>
            <a:r>
              <a:rPr lang="fr-CA" sz="1400" i="1" dirty="0" smtClean="0"/>
              <a:t>- Énoncé </a:t>
            </a:r>
            <a:r>
              <a:rPr lang="fr-FR" sz="1400" dirty="0" smtClean="0"/>
              <a:t> </a:t>
            </a:r>
            <a:r>
              <a:rPr lang="fr-CA" sz="1400" dirty="0" smtClean="0"/>
              <a:t>de la </a:t>
            </a:r>
            <a:r>
              <a:rPr lang="fr-FR" sz="1400" u="sng" dirty="0" smtClean="0">
                <a:hlinkClick r:id="rId2"/>
              </a:rPr>
              <a:t>doctrine Gérin-Lajoie</a:t>
            </a:r>
            <a:r>
              <a:rPr lang="fr-FR" sz="1400" dirty="0" smtClean="0"/>
              <a:t> (1965) : « </a:t>
            </a:r>
            <a:r>
              <a:rPr sz="1400" dirty="0" smtClean="0"/>
              <a:t>En fait, le Québec ne fait qu'utiliser des pouvoirs qu'il détient. J'irai jusqu'à dire que le Québec commence seulement à utiliser pleinement les pouvoirs qu'il détient. Ce n'est pas parce qu'il a négligé dans le passé d'utiliser ces pouvoirs, qu'ils ont cessé d'exister. Dans tous les domaines </a:t>
            </a:r>
            <a:r>
              <a:rPr lang="fr-CA" sz="1400" dirty="0" smtClean="0"/>
              <a:t> </a:t>
            </a:r>
            <a:r>
              <a:rPr sz="1400" dirty="0" smtClean="0"/>
              <a:t>qui sont complètement ou partiellement de sa compétence, le Québec entend désormais jouer un rôle direct, conforme à sa personnalité et à la mesure de ses droits.</a:t>
            </a:r>
            <a:r>
              <a:rPr lang="fr-CA" sz="1400" dirty="0" smtClean="0"/>
              <a:t> […] </a:t>
            </a:r>
            <a:r>
              <a:rPr sz="1400" dirty="0" smtClean="0"/>
              <a:t>côté du plein exercice d'un jus tractatuum</a:t>
            </a:r>
            <a:r>
              <a:rPr lang="fr-CA" sz="1400" dirty="0" smtClean="0"/>
              <a:t> </a:t>
            </a:r>
            <a:r>
              <a:rPr sz="1400" dirty="0" smtClean="0"/>
              <a:t>limité que réclame le Québec, il y a également le droit de participer à l'activité de certaines organisations internationales de caractère non politique.</a:t>
            </a:r>
            <a:endParaRPr lang="fr-CA" sz="1400" dirty="0" smtClean="0"/>
          </a:p>
          <a:p>
            <a:pPr algn="just">
              <a:buFontTx/>
              <a:buChar char="-"/>
            </a:pPr>
            <a:r>
              <a:rPr lang="fr-CA" sz="1400" i="1" dirty="0" smtClean="0"/>
              <a:t>Loi sur droits fondamentaux du Québec</a:t>
            </a:r>
            <a:r>
              <a:rPr lang="fr-CA" sz="1400" dirty="0" smtClean="0"/>
              <a:t> (RLRQ, c. E-20.2 : art. 7 : « </a:t>
            </a:r>
            <a:r>
              <a:rPr lang="fr-FR" sz="1400" dirty="0" smtClean="0"/>
              <a:t>L'État du Québec est libre de consentir à être lié par tout traité, convention ou entente internationale qui touche à sa compétence constitutionnelle. Dans ses domaines de compétence, aucun traité, convention ou entente ne peut l'engager à moins qu'il n'ait formellement signifié son consentement à être lié par la voix de l'Assemblée nationale ou du gouvernement selon les dispositions de la loi. »</a:t>
            </a:r>
            <a:br>
              <a:rPr lang="fr-FR" sz="1400" dirty="0" smtClean="0"/>
            </a:br>
            <a:r>
              <a:rPr sz="1400" dirty="0" smtClean="0"/>
              <a:t> </a:t>
            </a:r>
            <a:endParaRPr lang="fr-CA" sz="1400" dirty="0" smtClean="0"/>
          </a:p>
          <a:p>
            <a:pPr>
              <a:buNone/>
            </a:pPr>
            <a:r>
              <a:rPr lang="fr-CA" sz="1400" b="1" dirty="0" smtClean="0"/>
              <a:t>     </a:t>
            </a:r>
            <a:r>
              <a:rPr sz="1400" b="1" dirty="0" smtClean="0"/>
              <a:t>2) Les procédures de conclusion des ententes internationales du Québec</a:t>
            </a:r>
            <a:endParaRPr lang="fr-CA" sz="1400" b="1" dirty="0" smtClean="0"/>
          </a:p>
          <a:p>
            <a:pPr>
              <a:buNone/>
            </a:pPr>
            <a:r>
              <a:rPr lang="fr-CA" sz="1400" i="1" dirty="0" smtClean="0"/>
              <a:t>- Loi sur le ministère des Relations internationales </a:t>
            </a:r>
            <a:r>
              <a:rPr lang="fr-CA" sz="1400" dirty="0" smtClean="0"/>
              <a:t>(RLRQ, c. M</a:t>
            </a:r>
            <a:r>
              <a:rPr lang="fr-CA" sz="1400" smtClean="0"/>
              <a:t>-</a:t>
            </a:r>
            <a:r>
              <a:rPr lang="fr-CA" sz="1400" smtClean="0"/>
              <a:t>25.1.1)</a:t>
            </a:r>
            <a:r>
              <a:rPr lang="fr-CA" sz="1400" smtClean="0"/>
              <a:t> :</a:t>
            </a:r>
            <a:r>
              <a:rPr lang="fr-CA" sz="1400" smtClean="0"/>
              <a:t> </a:t>
            </a:r>
            <a:r>
              <a:rPr lang="fr-CA" sz="1400" dirty="0" smtClean="0"/>
              <a:t>art, 19 à 22.7</a:t>
            </a:r>
          </a:p>
          <a:p>
            <a:pPr>
              <a:buFontTx/>
              <a:buChar char="-"/>
            </a:pPr>
            <a:r>
              <a:rPr lang="fr-CA" sz="1400" dirty="0" smtClean="0"/>
              <a:t> Dépôt et approbation par l’Assemblée nationale du Québec </a:t>
            </a:r>
            <a:endParaRPr lang="fr-F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Saluden, Université de Montréal, Droit international public général, DRT-2100</a:t>
            </a:r>
            <a:r>
              <a:rPr lang="fr-FR" sz="1100" dirty="0" smtClean="0"/>
              <a:t> </a:t>
            </a:r>
            <a:r>
              <a:rPr lang="fr-CA" sz="1100" dirty="0" smtClean="0"/>
              <a:t> Cours n°9</a:t>
            </a:r>
          </a:p>
          <a:p>
            <a:endParaRPr lang="fr-BE"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dirty="0" smtClean="0">
                <a:solidFill>
                  <a:srgbClr val="002060"/>
                </a:solidFill>
              </a:rPr>
              <a:t/>
            </a:r>
            <a:br>
              <a:rPr lang="fr-FR" dirty="0" smtClean="0">
                <a:solidFill>
                  <a:srgbClr val="002060"/>
                </a:solidFill>
              </a:rPr>
            </a:br>
            <a:r>
              <a:rPr lang="fr-FR" sz="2222" dirty="0" smtClean="0">
                <a:solidFill>
                  <a:srgbClr val="002060"/>
                </a:solidFill>
              </a:rPr>
              <a:t>Cours n° 10 : Les traités et leur application (19 mars 2015)</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143000"/>
            <a:ext cx="8229600" cy="5562600"/>
          </a:xfrm>
        </p:spPr>
        <p:txBody>
          <a:bodyPr>
            <a:normAutofit fontScale="40000" lnSpcReduction="20000"/>
          </a:bodyPr>
          <a:lstStyle/>
          <a:p>
            <a:pPr algn="ctr">
              <a:buNone/>
            </a:pPr>
            <a:r>
              <a:rPr b="1" dirty="0" smtClean="0"/>
              <a:t>PLAN DE COURS</a:t>
            </a:r>
            <a:br>
              <a:rPr b="1" dirty="0" smtClean="0"/>
            </a:br>
            <a:endParaRPr dirty="0" smtClean="0"/>
          </a:p>
          <a:p>
            <a:pPr>
              <a:buNone/>
            </a:pPr>
            <a:r>
              <a:rPr b="1" dirty="0" smtClean="0"/>
              <a:t>I- L’APPLICATION DES TRAITÉS DANS L’ORDRE JURIDIQUE INTERNATIONAL</a:t>
            </a:r>
            <a:r>
              <a:rPr dirty="0" smtClean="0"/>
              <a:t/>
            </a:r>
            <a:br>
              <a:rPr dirty="0" smtClean="0"/>
            </a:br>
            <a:r>
              <a:rPr dirty="0" smtClean="0"/>
              <a:t/>
            </a:r>
            <a:br>
              <a:rPr dirty="0" smtClean="0"/>
            </a:br>
            <a:r>
              <a:rPr dirty="0" smtClean="0"/>
              <a:t>     </a:t>
            </a:r>
            <a:r>
              <a:rPr i="1" dirty="0" smtClean="0"/>
              <a:t>A- L’application des traités entre les parties et à l’égard des tiers</a:t>
            </a:r>
            <a:r>
              <a:rPr dirty="0" smtClean="0"/>
              <a:t/>
            </a:r>
            <a:br>
              <a:rPr dirty="0" smtClean="0"/>
            </a:br>
            <a:r>
              <a:rPr dirty="0" smtClean="0"/>
              <a:t>         1) Le principe </a:t>
            </a:r>
            <a:r>
              <a:rPr i="1" dirty="0" smtClean="0"/>
              <a:t>pacta sunt servanda</a:t>
            </a:r>
            <a:r>
              <a:rPr dirty="0" smtClean="0"/>
              <a:t> et les moyens d’interprétation des traités</a:t>
            </a:r>
            <a:br>
              <a:rPr dirty="0" smtClean="0"/>
            </a:br>
            <a:r>
              <a:rPr dirty="0" smtClean="0"/>
              <a:t>         2) Le principe de l’effet relatif des traités et les exceptions à ce principe</a:t>
            </a:r>
            <a:br>
              <a:rPr dirty="0" smtClean="0"/>
            </a:br>
            <a:r>
              <a:rPr dirty="0" smtClean="0"/>
              <a:t/>
            </a:r>
            <a:br>
              <a:rPr dirty="0" smtClean="0"/>
            </a:br>
            <a:r>
              <a:rPr dirty="0" smtClean="0"/>
              <a:t>     </a:t>
            </a:r>
            <a:r>
              <a:rPr i="1" dirty="0" smtClean="0"/>
              <a:t>B- Les mécanismes d’application des traités</a:t>
            </a:r>
            <a:r>
              <a:rPr dirty="0" smtClean="0"/>
              <a:t/>
            </a:r>
            <a:br>
              <a:rPr dirty="0" smtClean="0"/>
            </a:br>
            <a:r>
              <a:rPr dirty="0" smtClean="0"/>
              <a:t>         1)   Les mécanismes de rapport et d’enquête</a:t>
            </a:r>
            <a:br>
              <a:rPr dirty="0" smtClean="0"/>
            </a:br>
            <a:r>
              <a:rPr dirty="0" smtClean="0"/>
              <a:t>         2)   Les recours judiciaires et les mécanismes de plaintes individuelles et interétatiques</a:t>
            </a:r>
            <a:br>
              <a:rPr dirty="0" smtClean="0"/>
            </a:br>
            <a:r>
              <a:rPr dirty="0" smtClean="0"/>
              <a:t/>
            </a:r>
            <a:br>
              <a:rPr dirty="0" smtClean="0"/>
            </a:br>
            <a:r>
              <a:rPr b="1" dirty="0" smtClean="0"/>
              <a:t>II-  L’APPLICATION DES TRAITÉS DANS L’ORDRE JURIDIQUE CANADIEN ET QUÉBÉCOIS</a:t>
            </a:r>
            <a:br>
              <a:rPr b="1" dirty="0" smtClean="0"/>
            </a:br>
            <a:endParaRPr dirty="0" smtClean="0"/>
          </a:p>
          <a:p>
            <a:pPr>
              <a:buNone/>
            </a:pPr>
            <a:r>
              <a:rPr dirty="0" smtClean="0"/>
              <a:t>       </a:t>
            </a:r>
            <a:r>
              <a:rPr i="1" dirty="0" smtClean="0"/>
              <a:t>A- La réception des traités dans l’ordre juridique canadien et québécois</a:t>
            </a:r>
            <a:r>
              <a:rPr dirty="0" smtClean="0"/>
              <a:t/>
            </a:r>
            <a:br>
              <a:rPr dirty="0" smtClean="0"/>
            </a:br>
            <a:r>
              <a:rPr dirty="0" smtClean="0"/>
              <a:t>           1)   L’obligation de réception législative des traités</a:t>
            </a:r>
            <a:br>
              <a:rPr dirty="0" smtClean="0"/>
            </a:br>
            <a:r>
              <a:rPr dirty="0" smtClean="0"/>
              <a:t>           2)   L’atténuation judiciaire de l’obligation de réception législative des traités</a:t>
            </a:r>
            <a:r>
              <a:rPr i="1" dirty="0" smtClean="0"/>
              <a:t>         </a:t>
            </a:r>
            <a:endParaRPr dirty="0" smtClean="0"/>
          </a:p>
          <a:p>
            <a:pPr>
              <a:buNone/>
            </a:pPr>
            <a:r>
              <a:rPr i="1" dirty="0" smtClean="0"/>
              <a:t>       B- Le partage des compétences de réception législative des traités</a:t>
            </a:r>
            <a:r>
              <a:rPr dirty="0" smtClean="0"/>
              <a:t/>
            </a:r>
            <a:br>
              <a:rPr dirty="0" smtClean="0"/>
            </a:br>
            <a:r>
              <a:rPr dirty="0" smtClean="0"/>
              <a:t>             1) Le rattachement des compétences aux pouvoirs législatifs énumérés</a:t>
            </a:r>
            <a:br>
              <a:rPr dirty="0" smtClean="0"/>
            </a:br>
            <a:r>
              <a:rPr dirty="0" smtClean="0"/>
              <a:t>             2) Les solutions aux problèmes de partage des compétences en matière de réception des traités</a:t>
            </a:r>
            <a:endParaRPr lang="fr-CA" i="1" dirty="0" smtClean="0"/>
          </a:p>
          <a:p>
            <a:pPr>
              <a:buNone/>
            </a:pPr>
            <a:endParaRPr dirty="0" smtClean="0"/>
          </a:p>
          <a:p>
            <a:pPr algn="ctr">
              <a:buNone/>
            </a:pPr>
            <a:r>
              <a:rPr b="1" dirty="0" smtClean="0"/>
              <a:t>PROGRAMME DE LECTURES</a:t>
            </a:r>
            <a:endParaRPr dirty="0" smtClean="0"/>
          </a:p>
          <a:p>
            <a:pPr>
              <a:buNone/>
            </a:pPr>
            <a:r>
              <a:rPr i="1" dirty="0" smtClean="0"/>
              <a:t>Lectures obligatoires</a:t>
            </a:r>
            <a:r>
              <a:rPr dirty="0" smtClean="0"/>
              <a:t> :</a:t>
            </a:r>
          </a:p>
          <a:p>
            <a:pPr>
              <a:buNone/>
            </a:pPr>
            <a:r>
              <a:rPr lang="fr-CA" b="1" dirty="0" smtClean="0"/>
              <a:t>       </a:t>
            </a:r>
            <a:r>
              <a:rPr b="1" dirty="0" smtClean="0"/>
              <a:t>Document n</a:t>
            </a:r>
            <a:r>
              <a:rPr b="1" baseline="30000" dirty="0" smtClean="0"/>
              <a:t>o</a:t>
            </a:r>
            <a:r>
              <a:rPr b="1" dirty="0" smtClean="0"/>
              <a:t> 49 : </a:t>
            </a:r>
            <a:r>
              <a:rPr b="1" i="1" dirty="0" smtClean="0">
                <a:hlinkClick r:id="rId2"/>
              </a:rPr>
              <a:t>Convention de Vienne sur le droits des traités</a:t>
            </a:r>
            <a:r>
              <a:rPr b="1" dirty="0" smtClean="0"/>
              <a:t> (1969) (Extraits) </a:t>
            </a:r>
            <a:r>
              <a:rPr dirty="0" smtClean="0"/>
              <a:t> (art. 1 à 24)</a:t>
            </a:r>
            <a:r>
              <a:rPr b="1" dirty="0" smtClean="0"/>
              <a:t/>
            </a:r>
            <a:br>
              <a:rPr b="1" dirty="0" smtClean="0"/>
            </a:br>
            <a:r>
              <a:rPr b="1" dirty="0" smtClean="0"/>
              <a:t>Document n</a:t>
            </a:r>
            <a:r>
              <a:rPr b="1" baseline="30000" dirty="0" smtClean="0"/>
              <a:t>o</a:t>
            </a:r>
            <a:r>
              <a:rPr b="1" dirty="0" smtClean="0"/>
              <a:t> 50 : </a:t>
            </a:r>
            <a:r>
              <a:rPr b="1" i="1" dirty="0" smtClean="0">
                <a:hlinkClick r:id="rId3"/>
              </a:rPr>
              <a:t>Protocole facultatif au Pacte sur les droits économiques</a:t>
            </a:r>
            <a:r>
              <a:rPr b="1" dirty="0" smtClean="0"/>
              <a:t> (2008)</a:t>
            </a:r>
            <a:br>
              <a:rPr b="1" dirty="0" smtClean="0"/>
            </a:br>
            <a:r>
              <a:rPr b="1" dirty="0" smtClean="0"/>
              <a:t>Document n</a:t>
            </a:r>
            <a:r>
              <a:rPr b="1" baseline="30000" dirty="0" smtClean="0"/>
              <a:t>o</a:t>
            </a:r>
            <a:r>
              <a:rPr b="1" dirty="0" smtClean="0"/>
              <a:t> 51 : </a:t>
            </a:r>
            <a:r>
              <a:rPr b="1" dirty="0" smtClean="0">
                <a:hlinkClick r:id="rId4"/>
              </a:rPr>
              <a:t>CSC, </a:t>
            </a:r>
            <a:r>
              <a:rPr b="1" i="1" dirty="0" smtClean="0">
                <a:hlinkClick r:id="rId4"/>
              </a:rPr>
              <a:t>Baker</a:t>
            </a:r>
            <a:r>
              <a:rPr b="1" dirty="0" smtClean="0">
                <a:hlinkClick r:id="rId4"/>
              </a:rPr>
              <a:t> c.</a:t>
            </a:r>
            <a:r>
              <a:rPr b="1" i="1" dirty="0" smtClean="0">
                <a:hlinkClick r:id="rId4"/>
              </a:rPr>
              <a:t> Canada (Ministre de la Citoyenneté et de l'immigration)</a:t>
            </a:r>
            <a:r>
              <a:rPr b="1" dirty="0" smtClean="0"/>
              <a:t> (1999)</a:t>
            </a:r>
            <a:br>
              <a:rPr b="1" dirty="0" smtClean="0"/>
            </a:br>
            <a:r>
              <a:rPr b="1" dirty="0" smtClean="0"/>
              <a:t>Document n</a:t>
            </a:r>
            <a:r>
              <a:rPr b="1" baseline="30000" dirty="0" smtClean="0"/>
              <a:t>o</a:t>
            </a:r>
            <a:r>
              <a:rPr b="1" dirty="0" smtClean="0"/>
              <a:t> 52 : </a:t>
            </a:r>
            <a:r>
              <a:rPr b="1" dirty="0" smtClean="0">
                <a:hlinkClick r:id="rId5"/>
              </a:rPr>
              <a:t>CSQ,</a:t>
            </a:r>
            <a:r>
              <a:rPr b="1" i="1" dirty="0" smtClean="0">
                <a:hlinkClick r:id="rId5"/>
              </a:rPr>
              <a:t> Dumont</a:t>
            </a:r>
            <a:r>
              <a:rPr b="1" dirty="0" smtClean="0">
                <a:hlinkClick r:id="rId5"/>
              </a:rPr>
              <a:t> c. </a:t>
            </a:r>
            <a:r>
              <a:rPr b="1" i="1" dirty="0" smtClean="0">
                <a:hlinkClick r:id="rId5"/>
              </a:rPr>
              <a:t>Québec (Procureur général)</a:t>
            </a:r>
            <a:r>
              <a:rPr b="1" dirty="0" smtClean="0"/>
              <a:t> (2009)</a:t>
            </a:r>
            <a:br>
              <a:rPr b="1" dirty="0" smtClean="0"/>
            </a:br>
            <a:r>
              <a:rPr b="1" dirty="0" smtClean="0"/>
              <a:t>Document n</a:t>
            </a:r>
            <a:r>
              <a:rPr b="1" baseline="30000" dirty="0" smtClean="0"/>
              <a:t>o</a:t>
            </a:r>
            <a:r>
              <a:rPr b="1" dirty="0" smtClean="0"/>
              <a:t> 53 : </a:t>
            </a:r>
            <a:r>
              <a:rPr b="1" dirty="0" smtClean="0">
                <a:hlinkClick r:id="rId6"/>
              </a:rPr>
              <a:t>CSC, </a:t>
            </a:r>
            <a:r>
              <a:rPr b="1" i="1" dirty="0" smtClean="0">
                <a:hlinkClick r:id="rId6"/>
              </a:rPr>
              <a:t>Canada (Premier ministre) </a:t>
            </a:r>
            <a:r>
              <a:rPr b="1" dirty="0" smtClean="0">
                <a:hlinkClick r:id="rId6"/>
              </a:rPr>
              <a:t>c. </a:t>
            </a:r>
            <a:r>
              <a:rPr b="1" i="1" dirty="0" smtClean="0">
                <a:hlinkClick r:id="rId6"/>
              </a:rPr>
              <a:t>Khadr </a:t>
            </a:r>
            <a:r>
              <a:rPr b="1" dirty="0" smtClean="0"/>
              <a:t>(2010)</a:t>
            </a:r>
            <a:endParaRPr dirty="0" smtClean="0"/>
          </a:p>
          <a:p>
            <a:r>
              <a:rPr i="1" dirty="0" smtClean="0"/>
              <a:t>Lectures optionnelles :</a:t>
            </a:r>
            <a:endParaRPr dirty="0" smtClean="0"/>
          </a:p>
          <a:p>
            <a:pPr>
              <a:buNone/>
            </a:pPr>
            <a:r>
              <a:rPr lang="fr-CA" b="1" dirty="0" smtClean="0"/>
              <a:t>       </a:t>
            </a:r>
            <a:r>
              <a:rPr b="1" dirty="0" smtClean="0"/>
              <a:t>Document n</a:t>
            </a:r>
            <a:r>
              <a:rPr b="1" baseline="30000" dirty="0" smtClean="0"/>
              <a:t>o</a:t>
            </a:r>
            <a:r>
              <a:rPr b="1" dirty="0" smtClean="0"/>
              <a:t> 54 : </a:t>
            </a:r>
            <a:r>
              <a:rPr b="1" dirty="0" smtClean="0">
                <a:hlinkClick r:id="rId7"/>
              </a:rPr>
              <a:t>D. Turp, « La nouvelle justiciabilité internationale des droits économiques »</a:t>
            </a:r>
            <a:r>
              <a:rPr b="1" dirty="0" smtClean="0"/>
              <a:t> (2010)</a:t>
            </a:r>
            <a:br>
              <a:rPr b="1" dirty="0" smtClean="0"/>
            </a:br>
            <a:r>
              <a:rPr b="1" dirty="0" smtClean="0"/>
              <a:t>Document n</a:t>
            </a:r>
            <a:r>
              <a:rPr b="1" baseline="30000" dirty="0" smtClean="0"/>
              <a:t>o</a:t>
            </a:r>
            <a:r>
              <a:rPr b="1" dirty="0" smtClean="0"/>
              <a:t> 54.1</a:t>
            </a:r>
            <a:r>
              <a:rPr dirty="0" smtClean="0"/>
              <a:t> :</a:t>
            </a:r>
            <a:r>
              <a:rPr b="1" dirty="0" smtClean="0">
                <a:hlinkClick r:id="rId8"/>
              </a:rPr>
              <a:t> Université de Lille, </a:t>
            </a:r>
            <a:r>
              <a:rPr b="1" i="1" dirty="0" smtClean="0">
                <a:hlinkClick r:id="rId8"/>
              </a:rPr>
              <a:t>Les effets des traités</a:t>
            </a:r>
            <a:r>
              <a:rPr b="1" dirty="0" smtClean="0"/>
              <a:t/>
            </a:r>
            <a:br>
              <a:rPr b="1" dirty="0" smtClean="0"/>
            </a:br>
            <a:r>
              <a:rPr b="1" dirty="0" smtClean="0"/>
              <a:t>Document n</a:t>
            </a:r>
            <a:r>
              <a:rPr b="1" baseline="30000" dirty="0" smtClean="0"/>
              <a:t>o</a:t>
            </a:r>
            <a:r>
              <a:rPr b="1" dirty="0" smtClean="0"/>
              <a:t> 54.2</a:t>
            </a:r>
            <a:r>
              <a:rPr dirty="0" smtClean="0"/>
              <a:t> : </a:t>
            </a:r>
            <a:r>
              <a:rPr b="1" dirty="0" smtClean="0">
                <a:hlinkClick r:id="rId9"/>
              </a:rPr>
              <a:t>Claude EMMANUELLI, « L’application des traités internationaux [...] » (2007)</a:t>
            </a:r>
            <a:r>
              <a:rPr b="1" dirty="0" smtClean="0"/>
              <a:t> </a:t>
            </a:r>
            <a:br>
              <a:rPr b="1" dirty="0" smtClean="0"/>
            </a:br>
            <a:endParaRPr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Saluden, Université de Montréal, Droit international public général, DRT-2100</a:t>
            </a:r>
            <a:r>
              <a:rPr lang="fr-FR" sz="1100" dirty="0" smtClean="0"/>
              <a:t> </a:t>
            </a:r>
            <a:r>
              <a:rPr lang="fr-CA" sz="1100" dirty="0" smtClean="0"/>
              <a:t> Cours n° 9</a:t>
            </a:r>
            <a:endParaRPr lang="fr-CA"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3946</TotalTime>
  <Words>2596</Words>
  <Application>Microsoft Office PowerPoint</Application>
  <PresentationFormat>Présentation à l'écran (4:3)</PresentationFormat>
  <Paragraphs>92</Paragraphs>
  <Slides>8</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8</vt:i4>
      </vt:variant>
    </vt:vector>
  </HeadingPairs>
  <TitlesOfParts>
    <vt:vector size="9" baseType="lpstr">
      <vt:lpstr>Origine</vt:lpstr>
      <vt:lpstr> Cours n° 9 Les traités et leur  conclusion</vt:lpstr>
      <vt:lpstr>Cours n° 9 : Les traités et leur conclusion</vt:lpstr>
      <vt:lpstr>Les traités et leur conclusion</vt:lpstr>
      <vt:lpstr>I- La conclusion des traités dans l’ordre juridique international </vt:lpstr>
      <vt:lpstr>    I- La conclusion des traités dans l’ordre juridique international (suite) </vt:lpstr>
      <vt:lpstr>    II- La conclusion des traités dans l’ordre juridique interne  </vt:lpstr>
      <vt:lpstr>    II- La conclusion des traités dans l’ordre juridique interne (suite)  </vt:lpstr>
      <vt:lpstr>  Cours n° 10 : Les traités et leur application (19 mars 2015)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530</cp:revision>
  <dcterms:created xsi:type="dcterms:W3CDTF">2015-03-12T12:08:13Z</dcterms:created>
  <dcterms:modified xsi:type="dcterms:W3CDTF">2015-03-12T12:08:46Z</dcterms:modified>
</cp:coreProperties>
</file>