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r:id="rId1"/>
  </p:sldMasterIdLst>
  <p:notesMasterIdLst>
    <p:notesMasterId r:id="rId9"/>
  </p:notesMasterIdLst>
  <p:sldIdLst>
    <p:sldId id="322" r:id="rId2"/>
    <p:sldId id="327" r:id="rId3"/>
    <p:sldId id="323" r:id="rId4"/>
    <p:sldId id="308" r:id="rId5"/>
    <p:sldId id="329" r:id="rId6"/>
    <p:sldId id="312" r:id="rId7"/>
    <p:sldId id="330" r:id="rId8"/>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4429" autoAdjust="0"/>
    <p:restoredTop sz="94714" autoAdjust="0"/>
  </p:normalViewPr>
  <p:slideViewPr>
    <p:cSldViewPr>
      <p:cViewPr varScale="1">
        <p:scale>
          <a:sx n="108" d="100"/>
          <a:sy n="108" d="100"/>
        </p:scale>
        <p:origin x="-40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2" tIns="46151" rIns="92302" bIns="46151" rtlCol="0"/>
          <a:lstStyle>
            <a:lvl1pPr algn="l">
              <a:defRPr sz="1200"/>
            </a:lvl1pPr>
          </a:lstStyle>
          <a:p>
            <a:endParaRPr lang="fr-FR" dirty="0"/>
          </a:p>
        </p:txBody>
      </p:sp>
      <p:sp>
        <p:nvSpPr>
          <p:cNvPr id="3" name="Espace réservé de la date 2"/>
          <p:cNvSpPr>
            <a:spLocks noGrp="1"/>
          </p:cNvSpPr>
          <p:nvPr>
            <p:ph type="dt" idx="1"/>
          </p:nvPr>
        </p:nvSpPr>
        <p:spPr>
          <a:xfrm>
            <a:off x="3884614" y="0"/>
            <a:ext cx="2971800" cy="464820"/>
          </a:xfrm>
          <a:prstGeom prst="rect">
            <a:avLst/>
          </a:prstGeom>
        </p:spPr>
        <p:txBody>
          <a:bodyPr vert="horz" lIns="92302" tIns="46151" rIns="92302" bIns="46151" rtlCol="0"/>
          <a:lstStyle>
            <a:lvl1pPr algn="r">
              <a:defRPr sz="1200"/>
            </a:lvl1pPr>
          </a:lstStyle>
          <a:p>
            <a:fld id="{085B873A-3D22-49B4-8278-133A34355E05}" type="datetimeFigureOut">
              <a:rPr lang="fr-FR" smtClean="0"/>
              <a:pPr/>
              <a:t>9/04/15</a:t>
            </a:fld>
            <a:endParaRPr lang="fr-FR" dirty="0"/>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2" tIns="46151" rIns="92302" bIns="46151" rtlCol="0" anchor="ctr"/>
          <a:lstStyle/>
          <a:p>
            <a:endParaRPr lang="fr-FR" dirty="0"/>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2302" tIns="46151" rIns="92302" bIns="4615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8829966"/>
            <a:ext cx="2971800" cy="464820"/>
          </a:xfrm>
          <a:prstGeom prst="rect">
            <a:avLst/>
          </a:prstGeom>
        </p:spPr>
        <p:txBody>
          <a:bodyPr vert="horz" lIns="92302" tIns="46151" rIns="92302" bIns="46151"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4" y="8829966"/>
            <a:ext cx="2971800" cy="464820"/>
          </a:xfrm>
          <a:prstGeom prst="rect">
            <a:avLst/>
          </a:prstGeom>
        </p:spPr>
        <p:txBody>
          <a:bodyPr vert="horz" lIns="92302" tIns="46151" rIns="92302" bIns="46151" rtlCol="0" anchor="b"/>
          <a:lstStyle>
            <a:lvl1pPr algn="r">
              <a:defRPr sz="1200"/>
            </a:lvl1pPr>
          </a:lstStyle>
          <a:p>
            <a:fld id="{33D3BF32-9641-4BCD-A107-20C6662F9941}" type="slidenum">
              <a:rPr lang="fr-FR" smtClean="0"/>
              <a:pPr/>
              <a:t>‹#›</a:t>
            </a:fld>
            <a:endParaRPr lang="fr-FR"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77930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3</a:t>
            </a:r>
            <a:endParaRPr lang="fr-FR" dirty="0"/>
          </a:p>
        </p:txBody>
      </p:sp>
      <p:sp>
        <p:nvSpPr>
          <p:cNvPr id="4" name="Espace réservé du numéro de diapositive 3"/>
          <p:cNvSpPr>
            <a:spLocks noGrp="1"/>
          </p:cNvSpPr>
          <p:nvPr>
            <p:ph type="sldNum" sz="quarter" idx="10"/>
          </p:nvPr>
        </p:nvSpPr>
        <p:spPr/>
        <p:txBody>
          <a:bodyPr/>
          <a:lstStyle/>
          <a:p>
            <a:fld id="{33D3BF32-9641-4BCD-A107-20C6662F9941}" type="slidenum">
              <a:rPr lang="fr-FR" smtClean="0"/>
              <a:pPr/>
              <a:t>1</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6D6ED15-47D5-47C0-A695-52840CE292CE}" type="datetime1">
              <a:rPr lang="fr-FR" smtClean="0"/>
              <a:pPr/>
              <a:t>9/04/15</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2012, 19 septembre 2012</a:t>
            </a:r>
            <a:endParaRPr lang="fr-BE"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4413B-9F3F-47E3-872B-C570CDBDCEA0}" type="datetime1">
              <a:rPr lang="fr-FR" smtClean="0"/>
              <a:pPr/>
              <a:t>9/04/15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2012, 19 septembre 2012</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87A9BB-A10B-4B4B-AC21-4C8FE0FA67D9}" type="datetime1">
              <a:rPr lang="fr-FR" smtClean="0"/>
              <a:pPr/>
              <a:t>9/04/15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2012, 19 septembre 2012</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4F08AD2-A03A-406F-BE0B-71E3612A69FF}" type="datetime1">
              <a:rPr lang="fr-FR" smtClean="0"/>
              <a:pPr/>
              <a:t>9/04/15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2012, 19 septembre 2012</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31FB41-B088-42E0-8A49-96DCC72AE889}" type="datetime1">
              <a:rPr lang="fr-FR" smtClean="0"/>
              <a:pPr/>
              <a:t>9/04/15</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2012, 19 septembre 2012</a:t>
            </a:r>
            <a:endParaRPr lang="fr-BE"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E036505-3D1A-49E3-8EB4-857833F3222C}" type="datetime1">
              <a:rPr lang="fr-FR" smtClean="0"/>
              <a:pPr/>
              <a:t>9/04/15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2012, 19 septembre 2012</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7D23CB7-EA97-4FC0-8C9A-B95A4EB22C1B}" type="datetime1">
              <a:rPr lang="fr-FR" smtClean="0"/>
              <a:pPr/>
              <a:t>9/04/15</a:t>
            </a:fld>
            <a:endParaRPr lang="fr-BE"/>
          </a:p>
        </p:txBody>
      </p:sp>
      <p:sp>
        <p:nvSpPr>
          <p:cNvPr id="8" name="Espace réservé du pied de page 7"/>
          <p:cNvSpPr>
            <a:spLocks noGrp="1"/>
          </p:cNvSpPr>
          <p:nvPr>
            <p:ph type="ftr" sz="quarter" idx="11"/>
          </p:nvPr>
        </p:nvSpPr>
        <p:spPr/>
        <p:txBody>
          <a:bodyPr/>
          <a:lstStyle/>
          <a:p>
            <a:r>
              <a:rPr lang="fr-FR" dirty="0" smtClean="0"/>
              <a:t>François Xavier Saluden, UQAM, « La personne et le droit international », JUR6650-10, Automne 2012, 19 septembre 2012</a:t>
            </a:r>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99E8C9F-3D7B-4B99-A27C-67DDC9F5105C}" type="datetime1">
              <a:rPr lang="fr-FR" smtClean="0"/>
              <a:pPr/>
              <a:t>9/04/15</a:t>
            </a:fld>
            <a:endParaRPr lang="fr-BE"/>
          </a:p>
        </p:txBody>
      </p:sp>
      <p:sp>
        <p:nvSpPr>
          <p:cNvPr id="4" name="Espace réservé du pied de page 3"/>
          <p:cNvSpPr>
            <a:spLocks noGrp="1"/>
          </p:cNvSpPr>
          <p:nvPr>
            <p:ph type="ftr" sz="quarter" idx="11"/>
          </p:nvPr>
        </p:nvSpPr>
        <p:spPr/>
        <p:txBody>
          <a:bodyPr/>
          <a:lstStyle/>
          <a:p>
            <a:r>
              <a:rPr lang="fr-FR" dirty="0" smtClean="0"/>
              <a:t>François Xavier Saluden, UQAM, « La personne et le droit international », JUR6650-10, Automne 2012, 19 septembre 2012</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3C178-EFA7-49D8-A7F5-88794A3B26B1}" type="datetime1">
              <a:rPr lang="fr-FR" smtClean="0"/>
              <a:pPr/>
              <a:t>9/04/15</a:t>
            </a:fld>
            <a:endParaRPr lang="fr-BE"/>
          </a:p>
        </p:txBody>
      </p:sp>
      <p:sp>
        <p:nvSpPr>
          <p:cNvPr id="3" name="Espace réservé du pied de page 2"/>
          <p:cNvSpPr>
            <a:spLocks noGrp="1"/>
          </p:cNvSpPr>
          <p:nvPr>
            <p:ph type="ftr" sz="quarter" idx="11"/>
          </p:nvPr>
        </p:nvSpPr>
        <p:spPr/>
        <p:txBody>
          <a:bodyPr/>
          <a:lstStyle/>
          <a:p>
            <a:r>
              <a:rPr lang="fr-FR" dirty="0" smtClean="0"/>
              <a:t>François Xavier Saluden, UQAM, « La personne et le droit international », JUR6650-10, Automne 2012, 19 septembre 2012</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FDBB71-9A28-4ECD-BF93-991C34394E51}" type="datetime1">
              <a:rPr lang="fr-FR" smtClean="0"/>
              <a:pPr/>
              <a:t>9/04/15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2012, 19 septembre 2012</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7CF5CD9-3906-4723-9D56-A9F759391866}" type="datetime1">
              <a:rPr lang="fr-FR" smtClean="0"/>
              <a:pPr/>
              <a:t>9/04/15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2012, 19 septembre 2012</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90E234-0255-4F64-99C2-69574BB6FA9F}" type="datetime1">
              <a:rPr lang="fr-FR" smtClean="0"/>
              <a:pPr/>
              <a:t>9/04/15</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dirty="0" smtClean="0"/>
              <a:t>François Xavier Saluden, UQAM, « La personne et le droit international », JUR6650-10, Automne 2012, 19 septembre 2012</a:t>
            </a:r>
            <a:endParaRPr lang="fr-BE"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anielturp.quebec/upload/DRT-2100_2010-_Document_n_66-_Chateauraynaud-_Note_sur_les_modes_dexistence_de_la_communaute_internationale.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1115616" y="3645024"/>
            <a:ext cx="7128792" cy="1231776"/>
          </a:xfrm>
        </p:spPr>
        <p:txBody>
          <a:bodyPr>
            <a:noAutofit/>
          </a:bodyPr>
          <a:lstStyle/>
          <a:p>
            <a:r>
              <a:rPr lang="fr-FR" sz="2700" dirty="0" smtClean="0">
                <a:solidFill>
                  <a:srgbClr val="002060"/>
                </a:solidFill>
              </a:rPr>
              <a:t> Cours n° 13</a:t>
            </a:r>
            <a:br>
              <a:rPr lang="fr-FR" sz="2700" dirty="0" smtClean="0">
                <a:solidFill>
                  <a:srgbClr val="002060"/>
                </a:solidFill>
              </a:rPr>
            </a:br>
            <a:r>
              <a:rPr lang="fr-FR" sz="2400" dirty="0" smtClean="0">
                <a:solidFill>
                  <a:srgbClr val="002060"/>
                </a:solidFill>
              </a:rPr>
              <a:t>L’avenir des sujets, acteurs, source et moyens</a:t>
            </a:r>
            <a:br>
              <a:rPr lang="fr-FR" sz="2400" dirty="0" smtClean="0">
                <a:solidFill>
                  <a:srgbClr val="002060"/>
                </a:solidFill>
              </a:rPr>
            </a:br>
            <a:r>
              <a:rPr lang="fr-FR" sz="2400" dirty="0" smtClean="0">
                <a:solidFill>
                  <a:srgbClr val="002060"/>
                </a:solidFill>
              </a:rPr>
              <a:t>du droit international</a:t>
            </a:r>
            <a:endParaRPr lang="fr-FR" sz="2400" dirty="0">
              <a:solidFill>
                <a:srgbClr val="002060"/>
              </a:solidFill>
            </a:endParaRPr>
          </a:p>
        </p:txBody>
      </p:sp>
      <p:sp>
        <p:nvSpPr>
          <p:cNvPr id="3" name="Sous-titre 2"/>
          <p:cNvSpPr>
            <a:spLocks noGrp="1"/>
          </p:cNvSpPr>
          <p:nvPr>
            <p:ph type="subTitle" idx="1"/>
          </p:nvPr>
        </p:nvSpPr>
        <p:spPr/>
        <p:txBody>
          <a:bodyPr>
            <a:normAutofit fontScale="25000" lnSpcReduction="20000"/>
          </a:bodyPr>
          <a:lstStyle/>
          <a:p>
            <a:r>
              <a:rPr lang="fr-FR" sz="6400" dirty="0" smtClean="0"/>
              <a:t>Daniel Turp et François Xavier Saluden</a:t>
            </a:r>
          </a:p>
          <a:p>
            <a:r>
              <a:rPr lang="fr-FR" sz="3200" i="1" dirty="0" smtClean="0"/>
              <a:t>Université de Montréal</a:t>
            </a:r>
            <a:endParaRPr lang="fr-FR" sz="3200" i="1" dirty="0"/>
          </a:p>
        </p:txBody>
      </p:sp>
      <p:sp>
        <p:nvSpPr>
          <p:cNvPr id="1026" name="AutoShape 2" descr="http://www.cerium.ca/local/cache-vignettes/L48xH48/arton12125-dcc7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28" name="AutoShape 4"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0" name="AutoShape 6"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2" name="AutoShape 8"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4" name="AutoShape 10"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 name="ZoneTexte 9"/>
          <p:cNvSpPr txBox="1"/>
          <p:nvPr/>
        </p:nvSpPr>
        <p:spPr>
          <a:xfrm>
            <a:off x="838200" y="6096000"/>
            <a:ext cx="7344816" cy="246221"/>
          </a:xfrm>
          <a:prstGeom prst="rect">
            <a:avLst/>
          </a:prstGeom>
          <a:noFill/>
        </p:spPr>
        <p:txBody>
          <a:bodyPr wrap="square" rtlCol="0">
            <a:spAutoFit/>
          </a:bodyPr>
          <a:lstStyle/>
          <a:p>
            <a:pPr algn="ctr"/>
            <a:r>
              <a:rPr lang="fr-CA" sz="1000" dirty="0" smtClean="0"/>
              <a:t>Daniel Turp et François Xavier Saluden, Université de Montréal, Droit international public général, DRT-2100</a:t>
            </a:r>
            <a:r>
              <a:rPr lang="fr-FR" sz="1000" dirty="0" smtClean="0"/>
              <a:t> </a:t>
            </a:r>
            <a:r>
              <a:rPr lang="fr-CA" sz="1000" dirty="0" smtClean="0"/>
              <a:t> </a:t>
            </a:r>
            <a:r>
              <a:rPr lang="fr-CA" sz="1000" dirty="0"/>
              <a:t>Cours </a:t>
            </a:r>
            <a:r>
              <a:rPr lang="fr-CA" sz="1000" dirty="0" smtClean="0"/>
              <a:t>n° 13</a:t>
            </a:r>
            <a:endParaRPr lang="fr-CA" sz="1000" dirty="0"/>
          </a:p>
        </p:txBody>
      </p:sp>
      <p:pic>
        <p:nvPicPr>
          <p:cNvPr id="12" name="Image 11" descr="humanity-254788_640.jpg"/>
          <p:cNvPicPr>
            <a:picLocks noChangeAspect="1"/>
          </p:cNvPicPr>
          <p:nvPr/>
        </p:nvPicPr>
        <p:blipFill>
          <a:blip r:embed="rId3"/>
          <a:stretch>
            <a:fillRect/>
          </a:stretch>
        </p:blipFill>
        <p:spPr>
          <a:xfrm>
            <a:off x="2438400" y="228600"/>
            <a:ext cx="4891103" cy="314864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305800" cy="762000"/>
          </a:xfrm>
        </p:spPr>
        <p:txBody>
          <a:bodyPr>
            <a:normAutofit fontScale="90000"/>
          </a:bodyPr>
          <a:lstStyle/>
          <a:p>
            <a:pPr algn="ctr"/>
            <a:r>
              <a:rPr lang="fr-FR" dirty="0" smtClean="0">
                <a:solidFill>
                  <a:srgbClr val="002060"/>
                </a:solidFill>
              </a:rPr>
              <a:t/>
            </a:r>
            <a:br>
              <a:rPr lang="fr-FR" dirty="0" smtClean="0">
                <a:solidFill>
                  <a:srgbClr val="002060"/>
                </a:solidFill>
              </a:rPr>
            </a:br>
            <a:r>
              <a:rPr lang="fr-FR" sz="2222" dirty="0" smtClean="0">
                <a:solidFill>
                  <a:srgbClr val="002060"/>
                </a:solidFill>
              </a:rPr>
              <a:t>Cours n° 13 : </a:t>
            </a:r>
            <a:br>
              <a:rPr lang="fr-FR" sz="2222" dirty="0" smtClean="0">
                <a:solidFill>
                  <a:srgbClr val="002060"/>
                </a:solidFill>
              </a:rPr>
            </a:br>
            <a:r>
              <a:rPr lang="fr-FR" sz="2222" dirty="0" smtClean="0">
                <a:solidFill>
                  <a:srgbClr val="002060"/>
                </a:solidFill>
              </a:rPr>
              <a:t>L’avenir des sujets, acteurs, sources et moyens du droit international </a:t>
            </a:r>
            <a:r>
              <a:rPr lang="fr-FR" sz="2000" dirty="0" smtClean="0">
                <a:solidFill>
                  <a:srgbClr val="002060"/>
                </a:solidFill>
              </a:rPr>
              <a:t>(9 avril 2015)</a:t>
            </a:r>
            <a:r>
              <a:rPr lang="fr-FR" dirty="0" smtClean="0">
                <a:solidFill>
                  <a:srgbClr val="002060"/>
                </a:solidFill>
              </a:rPr>
              <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sz="quarter" idx="1"/>
          </p:nvPr>
        </p:nvSpPr>
        <p:spPr>
          <a:xfrm>
            <a:off x="457200" y="1143000"/>
            <a:ext cx="8229600" cy="5562600"/>
          </a:xfrm>
        </p:spPr>
        <p:txBody>
          <a:bodyPr>
            <a:normAutofit fontScale="47500" lnSpcReduction="20000"/>
          </a:bodyPr>
          <a:lstStyle/>
          <a:p>
            <a:pPr algn="ctr">
              <a:buNone/>
            </a:pPr>
            <a:r>
              <a:rPr sz="1400" b="1" dirty="0" smtClean="0"/>
              <a:t> </a:t>
            </a:r>
            <a:r>
              <a:rPr sz="2800" dirty="0" smtClean="0"/>
              <a:t> </a:t>
            </a:r>
            <a:r>
              <a:rPr sz="2800" b="1" dirty="0" smtClean="0"/>
              <a:t>PLAN DE COURS</a:t>
            </a:r>
            <a:r>
              <a:rPr lang="fr-FR" sz="2800" dirty="0" smtClean="0"/>
              <a:t/>
            </a:r>
            <a:br>
              <a:rPr lang="fr-FR" sz="2800" dirty="0" smtClean="0"/>
            </a:br>
            <a:r>
              <a:rPr lang="fr-FR" sz="2800" dirty="0" smtClean="0"/>
              <a:t> </a:t>
            </a:r>
          </a:p>
          <a:p>
            <a:pPr algn="just">
              <a:buNone/>
            </a:pPr>
            <a:r>
              <a:rPr lang="fr-FR" sz="2800" b="1" dirty="0" smtClean="0"/>
              <a:t>I- L’AVENIR DES SUJETS ET ACTEURS DU DROIT INTERNATIONAL</a:t>
            </a:r>
            <a:r>
              <a:rPr lang="fr-FR" sz="2800" dirty="0" smtClean="0"/>
              <a:t>    A- La persévérance des sujets actuels du droit international</a:t>
            </a:r>
            <a:br>
              <a:rPr lang="fr-FR" sz="2800" dirty="0" smtClean="0"/>
            </a:br>
            <a:r>
              <a:rPr lang="fr-FR" sz="2800" dirty="0" smtClean="0"/>
              <a:t>        1) La pérennité des États et des organisations internationales         2) Le renforcement du statut des personnes et des collectivités    B- De l’émergence de nouvelles actrices du droit international        </a:t>
            </a:r>
            <a:br>
              <a:rPr lang="fr-FR" sz="2800" dirty="0" smtClean="0"/>
            </a:br>
            <a:r>
              <a:rPr lang="fr-FR" sz="2800" dirty="0" smtClean="0"/>
              <a:t>      1) La Communauté internationale       2) L’Humanité</a:t>
            </a:r>
            <a:br>
              <a:rPr lang="fr-FR" sz="2800" dirty="0" smtClean="0"/>
            </a:br>
            <a:endParaRPr lang="fr-FR" sz="2800" dirty="0" smtClean="0"/>
          </a:p>
          <a:p>
            <a:pPr algn="just">
              <a:buNone/>
            </a:pPr>
            <a:r>
              <a:rPr lang="fr-FR" sz="2800" b="1" dirty="0" smtClean="0"/>
              <a:t>II- L’AVENIR DES SOURCES ET MOYENS DU DROIT INTERNATIONAL     </a:t>
            </a:r>
            <a:br>
              <a:rPr lang="fr-FR" sz="2800" b="1" dirty="0" smtClean="0"/>
            </a:br>
            <a:r>
              <a:rPr lang="fr-FR" sz="2800" dirty="0" smtClean="0"/>
              <a:t/>
            </a:r>
            <a:br>
              <a:rPr lang="fr-FR" sz="2800" dirty="0" smtClean="0"/>
            </a:br>
            <a:r>
              <a:rPr lang="fr-FR" sz="2800" dirty="0" smtClean="0"/>
              <a:t>   A- Les sources et moyens prééminents du droit international</a:t>
            </a:r>
            <a:br>
              <a:rPr lang="fr-FR" sz="2800" dirty="0" smtClean="0"/>
            </a:br>
            <a:r>
              <a:rPr lang="fr-FR" sz="2800" dirty="0" smtClean="0"/>
              <a:t>           1) Le règne continu des traités et le rôle nouveau des décisions internationales           2) L’importance croissante de la jurisprudence internationale      </a:t>
            </a:r>
            <a:br>
              <a:rPr lang="fr-FR" sz="2800" dirty="0" smtClean="0"/>
            </a:br>
            <a:r>
              <a:rPr lang="fr-FR" sz="2800" dirty="0" smtClean="0"/>
              <a:t/>
            </a:r>
            <a:br>
              <a:rPr lang="fr-FR" sz="2800" dirty="0" smtClean="0"/>
            </a:br>
            <a:r>
              <a:rPr lang="fr-FR" sz="2800" dirty="0" smtClean="0"/>
              <a:t>    B- Des sources constitutionnelles pour le droit international           </a:t>
            </a:r>
            <a:br>
              <a:rPr lang="fr-FR" sz="2800" dirty="0" smtClean="0"/>
            </a:br>
            <a:r>
              <a:rPr lang="fr-FR" sz="2800" dirty="0" smtClean="0"/>
              <a:t>          1) La constitutionnalisation du droit international</a:t>
            </a:r>
          </a:p>
          <a:p>
            <a:pPr algn="just">
              <a:buNone/>
            </a:pPr>
            <a:r>
              <a:rPr lang="fr-FR" sz="2800" dirty="0" smtClean="0"/>
              <a:t>                 2) Une Charte de la Communauté internationale ou une Constitution de l’Humanité</a:t>
            </a:r>
            <a:br>
              <a:rPr lang="fr-FR" sz="2800" dirty="0" smtClean="0"/>
            </a:br>
            <a:endParaRPr lang="fr-FR" sz="2800" dirty="0" smtClean="0"/>
          </a:p>
          <a:p>
            <a:pPr algn="ctr">
              <a:buNone/>
            </a:pPr>
            <a:r>
              <a:rPr lang="fr-FR" sz="2800" b="1" dirty="0" smtClean="0"/>
              <a:t>PROGRAMME DE LECTURE</a:t>
            </a:r>
          </a:p>
          <a:p>
            <a:pPr algn="ctr">
              <a:buNone/>
            </a:pPr>
            <a:r>
              <a:rPr lang="fr-FR" sz="2800" b="1" dirty="0" smtClean="0"/>
              <a:t/>
            </a:r>
            <a:br>
              <a:rPr lang="fr-FR" sz="2800" b="1" dirty="0" smtClean="0"/>
            </a:br>
            <a:r>
              <a:rPr lang="fr-FR" sz="2800" b="1" dirty="0" smtClean="0"/>
              <a:t>Document n</a:t>
            </a:r>
            <a:r>
              <a:rPr lang="fr-FR" sz="2800" b="1" baseline="30000" dirty="0" smtClean="0"/>
              <a:t>o</a:t>
            </a:r>
            <a:r>
              <a:rPr lang="fr-FR" sz="2800" b="1" dirty="0" smtClean="0"/>
              <a:t> 72 </a:t>
            </a:r>
            <a:r>
              <a:rPr lang="fr-FR" sz="2800" b="1" i="1" dirty="0" smtClean="0"/>
              <a:t>: </a:t>
            </a:r>
            <a:r>
              <a:rPr lang="fr-FR" sz="2800" b="1" i="1" dirty="0" smtClean="0">
                <a:hlinkClick r:id="rId2"/>
              </a:rPr>
              <a:t>F. Châteauraynaud, « Note sur [...] la communauté internationale » (2002) </a:t>
            </a:r>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Daniel Turp et François Xavier </a:t>
            </a:r>
            <a:r>
              <a:rPr lang="fr-CA" sz="1100" dirty="0" err="1" smtClean="0"/>
              <a:t>Saluden</a:t>
            </a:r>
            <a:r>
              <a:rPr lang="fr-CA" sz="1100" dirty="0" smtClean="0"/>
              <a:t>, Université de Montréal, Droit international public général, DRT-2100</a:t>
            </a:r>
            <a:r>
              <a:rPr lang="fr-FR" sz="1100" dirty="0" smtClean="0"/>
              <a:t> </a:t>
            </a:r>
            <a:r>
              <a:rPr lang="fr-CA" sz="1100" dirty="0" smtClean="0"/>
              <a:t> Cours n° 13</a:t>
            </a:r>
            <a:endParaRPr lang="fr-CA" sz="1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305800" cy="533400"/>
          </a:xfrm>
        </p:spPr>
        <p:txBody>
          <a:bodyPr>
            <a:normAutofit fontScale="90000"/>
          </a:bodyPr>
          <a:lstStyle/>
          <a:p>
            <a:r>
              <a:rPr lang="fr-FR" dirty="0" smtClean="0">
                <a:solidFill>
                  <a:srgbClr val="002060"/>
                </a:solidFill>
              </a:rPr>
              <a:t>I- L’avenir des sujets et acteurs</a:t>
            </a:r>
            <a:endParaRPr lang="fr-FR" dirty="0">
              <a:solidFill>
                <a:srgbClr val="002060"/>
              </a:solidFill>
            </a:endParaRPr>
          </a:p>
        </p:txBody>
      </p:sp>
      <p:sp>
        <p:nvSpPr>
          <p:cNvPr id="3" name="Espace réservé du contenu 2"/>
          <p:cNvSpPr>
            <a:spLocks noGrp="1"/>
          </p:cNvSpPr>
          <p:nvPr>
            <p:ph sz="quarter" idx="1"/>
          </p:nvPr>
        </p:nvSpPr>
        <p:spPr>
          <a:xfrm>
            <a:off x="457200" y="990600"/>
            <a:ext cx="8229600" cy="5715000"/>
          </a:xfrm>
        </p:spPr>
        <p:txBody>
          <a:bodyPr>
            <a:normAutofit fontScale="32500" lnSpcReduction="20000"/>
          </a:bodyPr>
          <a:lstStyle/>
          <a:p>
            <a:pPr algn="just">
              <a:buNone/>
            </a:pPr>
            <a:endParaRPr lang="fr-FR" sz="1400" b="1" dirty="0" smtClean="0"/>
          </a:p>
          <a:p>
            <a:pPr algn="just">
              <a:buNone/>
            </a:pPr>
            <a:r>
              <a:rPr lang="fr-FR" sz="4308" b="1" dirty="0" smtClean="0"/>
              <a:t>A- La persévérance des sujets actuels du droit international</a:t>
            </a:r>
            <a:br>
              <a:rPr lang="fr-FR" sz="4308" b="1" dirty="0" smtClean="0"/>
            </a:br>
            <a:r>
              <a:rPr lang="fr-FR" sz="4308" b="1" dirty="0" smtClean="0"/>
              <a:t>        1) La pérennité des États et des organisations internationales</a:t>
            </a:r>
          </a:p>
          <a:p>
            <a:pPr algn="just">
              <a:buFontTx/>
              <a:buChar char="-"/>
            </a:pPr>
            <a:r>
              <a:rPr lang="fr-FR" sz="4308" dirty="0" smtClean="0"/>
              <a:t>L’État semble être là pour rester comme sujet principal du droit international et le nombre d’États s’est accru considérablement : 53 (1914), 72 (1945), 88 (1955), 156 (1975), 197 (2015).   </a:t>
            </a:r>
            <a:r>
              <a:rPr lang="fr-FR" sz="3500" dirty="0" smtClean="0"/>
              <a:t/>
            </a:r>
            <a:br>
              <a:rPr lang="fr-FR" sz="3500" dirty="0" smtClean="0"/>
            </a:br>
            <a:endParaRPr lang="fr-FR" sz="3500" dirty="0" smtClean="0"/>
          </a:p>
          <a:p>
            <a:pPr algn="just">
              <a:buNone/>
            </a:pPr>
            <a:endParaRPr lang="fr-FR" sz="3500" dirty="0" smtClean="0"/>
          </a:p>
          <a:p>
            <a:pPr algn="just">
              <a:buFontTx/>
              <a:buChar char="-"/>
            </a:pPr>
            <a:endParaRPr lang="fr-FR" sz="3500" dirty="0" smtClean="0"/>
          </a:p>
          <a:p>
            <a:pPr algn="just">
              <a:buFontTx/>
              <a:buChar char="-"/>
            </a:pPr>
            <a:r>
              <a:rPr lang="fr-FR" sz="3500" dirty="0" smtClean="0"/>
              <a:t>;</a:t>
            </a:r>
          </a:p>
          <a:p>
            <a:pPr algn="just">
              <a:buFontTx/>
              <a:buChar char="-"/>
            </a:pPr>
            <a:endParaRPr lang="fr-FR" sz="3500" dirty="0" smtClean="0"/>
          </a:p>
          <a:p>
            <a:pPr algn="just">
              <a:buFontTx/>
              <a:buChar char="-"/>
            </a:pPr>
            <a:endParaRPr lang="fr-FR" sz="3500" dirty="0" smtClean="0"/>
          </a:p>
          <a:p>
            <a:pPr algn="just">
              <a:buNone/>
            </a:pPr>
            <a:endParaRPr lang="fr-FR" sz="3500" dirty="0" smtClean="0"/>
          </a:p>
          <a:p>
            <a:pPr algn="just">
              <a:buNone/>
            </a:pPr>
            <a:endParaRPr lang="fr-FR" sz="3500" dirty="0" smtClean="0"/>
          </a:p>
          <a:p>
            <a:pPr algn="just">
              <a:buNone/>
            </a:pPr>
            <a:endParaRPr lang="fr-FR" sz="3500" dirty="0" smtClean="0"/>
          </a:p>
          <a:p>
            <a:pPr algn="ctr">
              <a:buNone/>
            </a:pPr>
            <a:r>
              <a:rPr lang="fr-CA" sz="3500" dirty="0" smtClean="0"/>
              <a:t> </a:t>
            </a:r>
            <a:r>
              <a:rPr sz="3500" dirty="0" smtClean="0"/>
              <a:t>État</a:t>
            </a:r>
            <a:r>
              <a:rPr lang="fr-CA" sz="3500" dirty="0" smtClean="0"/>
              <a:t>s;  États m</a:t>
            </a:r>
            <a:r>
              <a:rPr sz="3500" dirty="0" smtClean="0"/>
              <a:t>embres de la</a:t>
            </a:r>
            <a:r>
              <a:rPr lang="fr-CA" sz="3500" dirty="0" smtClean="0"/>
              <a:t> Société des Nations;  Étas membres </a:t>
            </a:r>
            <a:r>
              <a:rPr sz="3500" dirty="0" smtClean="0"/>
              <a:t>Membres de</a:t>
            </a:r>
            <a:r>
              <a:rPr lang="fr-CA" sz="3500" dirty="0" smtClean="0"/>
              <a:t> l’ONU</a:t>
            </a:r>
            <a:endParaRPr lang="fr-FR" sz="3500" dirty="0" smtClean="0"/>
          </a:p>
          <a:p>
            <a:pPr algn="just">
              <a:buFontTx/>
              <a:buChar char="-"/>
            </a:pPr>
            <a:r>
              <a:rPr lang="fr-FR" sz="4308" dirty="0" smtClean="0"/>
              <a:t>Les entités qui aspirent à devenir des États semble aussi destinés à se multiplier (Sahara occidental, mais aussi Catalogne, Écosse, Flandres, Groenland, Québec);</a:t>
            </a:r>
          </a:p>
          <a:p>
            <a:pPr algn="just">
              <a:buFontTx/>
              <a:buChar char="-"/>
            </a:pPr>
            <a:r>
              <a:rPr lang="fr-FR" sz="4308" dirty="0" smtClean="0"/>
              <a:t>Les organisations internationales vont également en se multipliant (voir exemple récent de la Banque asiatiques d’investissement en infrastructures (BAAI) et leur pérennité n’est pas être mise en doute </a:t>
            </a:r>
          </a:p>
          <a:p>
            <a:pPr algn="just">
              <a:buNone/>
            </a:pPr>
            <a:r>
              <a:rPr lang="fr-FR" sz="4308" b="1" dirty="0" smtClean="0"/>
              <a:t>2) Le renforcement du statut des collectivités et de personnes</a:t>
            </a:r>
            <a:r>
              <a:rPr lang="fr-FR" sz="3200" dirty="0" smtClean="0"/>
              <a:t>   </a:t>
            </a:r>
            <a:br>
              <a:rPr lang="fr-FR" sz="3200" dirty="0" smtClean="0"/>
            </a:br>
            <a:r>
              <a:rPr lang="fr-FR" sz="4308" dirty="0" smtClean="0"/>
              <a:t>- Les peuples et minorités revendiquent des droits et en obtiennent la reconnaissance;</a:t>
            </a:r>
          </a:p>
          <a:p>
            <a:pPr algn="just">
              <a:buNone/>
            </a:pPr>
            <a:r>
              <a:rPr lang="fr-FR" sz="4308" dirty="0" smtClean="0"/>
              <a:t>  - Les garanties des droits fondamentaux des personnes physiques et morales vont aussi en s’accroissant</a:t>
            </a:r>
          </a:p>
          <a:p>
            <a:pPr algn="just">
              <a:buNone/>
            </a:pPr>
            <a:endParaRPr lang="fr-CA" sz="4308"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Daniel Turp et François Xavier </a:t>
            </a:r>
            <a:r>
              <a:rPr lang="fr-CA" sz="1100" dirty="0" err="1" smtClean="0"/>
              <a:t>Saluden</a:t>
            </a:r>
            <a:r>
              <a:rPr lang="fr-CA" sz="1100" dirty="0" smtClean="0"/>
              <a:t>, Université de Montréal, Droit international public général, DRT-2100</a:t>
            </a:r>
            <a:r>
              <a:rPr lang="fr-FR" sz="1100" dirty="0" smtClean="0"/>
              <a:t> </a:t>
            </a:r>
            <a:r>
              <a:rPr lang="fr-CA" sz="1100" dirty="0" smtClean="0"/>
              <a:t> Cours n° 13</a:t>
            </a:r>
            <a:endParaRPr lang="fr-CA" sz="1100" dirty="0"/>
          </a:p>
        </p:txBody>
      </p:sp>
      <p:pic>
        <p:nvPicPr>
          <p:cNvPr id="6" name="Image 5" descr="440px-Number_of_countries.png"/>
          <p:cNvPicPr>
            <a:picLocks noChangeAspect="1"/>
          </p:cNvPicPr>
          <p:nvPr/>
        </p:nvPicPr>
        <p:blipFill>
          <a:blip r:embed="rId2"/>
          <a:stretch>
            <a:fillRect/>
          </a:stretch>
        </p:blipFill>
        <p:spPr>
          <a:xfrm>
            <a:off x="3200400" y="2286000"/>
            <a:ext cx="2286979" cy="182438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457200"/>
          </a:xfrm>
        </p:spPr>
        <p:txBody>
          <a:bodyPr>
            <a:normAutofit/>
          </a:bodyPr>
          <a:lstStyle/>
          <a:p>
            <a:r>
              <a:rPr lang="fr-CA" sz="2400" dirty="0" smtClean="0"/>
              <a:t>I-  L’avenir des sujets et acteurs (suite)</a:t>
            </a:r>
            <a:endParaRPr lang="fr-FR" sz="2400" dirty="0" smtClean="0">
              <a:solidFill>
                <a:schemeClr val="tx1"/>
              </a:solidFill>
            </a:endParaRPr>
          </a:p>
        </p:txBody>
      </p:sp>
      <p:sp>
        <p:nvSpPr>
          <p:cNvPr id="3" name="Espace réservé du contenu 2"/>
          <p:cNvSpPr>
            <a:spLocks noGrp="1"/>
          </p:cNvSpPr>
          <p:nvPr>
            <p:ph sz="quarter" idx="1"/>
          </p:nvPr>
        </p:nvSpPr>
        <p:spPr/>
        <p:txBody>
          <a:bodyPr>
            <a:normAutofit lnSpcReduction="10000"/>
          </a:bodyPr>
          <a:lstStyle/>
          <a:p>
            <a:pPr algn="just">
              <a:buNone/>
            </a:pPr>
            <a:r>
              <a:rPr lang="fr-FR" sz="1400" dirty="0" smtClean="0"/>
              <a:t> </a:t>
            </a:r>
            <a:r>
              <a:rPr lang="fr-FR" sz="1400" b="1" dirty="0" smtClean="0"/>
              <a:t>B- De l’émergence de nouvelles actrices du droit international        </a:t>
            </a:r>
            <a:br>
              <a:rPr lang="fr-FR" sz="1400" b="1" dirty="0" smtClean="0"/>
            </a:br>
            <a:r>
              <a:rPr lang="fr-FR" sz="1400" b="1" dirty="0" smtClean="0"/>
              <a:t>      1) La Communauté internationale</a:t>
            </a:r>
          </a:p>
          <a:p>
            <a:pPr algn="just">
              <a:buNone/>
            </a:pPr>
            <a:r>
              <a:rPr lang="fr-FR" sz="1400" dirty="0" smtClean="0"/>
              <a:t>« La communauté internationale est avant tout une idée qui ne cesse de hanter le discours des juristes internationalistes, comme si la répétition incantatoire du terme pouvait permettre d’ancrer un peu plus son existence dans la réalité et la transformer en un fait tangible et concret. Le juriste, notamment l’internationaliste, s’est depuis toujours interrogé sur cette notion, entretenant souvent avec elle une proximité ambiguë » (Emmanuelle </a:t>
            </a:r>
            <a:r>
              <a:rPr lang="fr-FR" sz="1400" dirty="0" err="1" smtClean="0"/>
              <a:t>Jouannet</a:t>
            </a:r>
            <a:r>
              <a:rPr lang="fr-FR" sz="1400" dirty="0" smtClean="0"/>
              <a:t>, « La communauté internationale vue par les juristes », (2005) 6 </a:t>
            </a:r>
            <a:r>
              <a:rPr lang="fr-FR" sz="1400" i="1" dirty="0" smtClean="0"/>
              <a:t>Annuaire française des relations internationales </a:t>
            </a:r>
            <a:r>
              <a:rPr lang="fr-FR" sz="1400" dirty="0" smtClean="0"/>
              <a:t>3, à la p. 3)</a:t>
            </a:r>
          </a:p>
          <a:p>
            <a:pPr algn="just">
              <a:buFontTx/>
              <a:buChar char="-"/>
            </a:pPr>
            <a:r>
              <a:rPr lang="fr-FR" sz="1400" dirty="0" smtClean="0"/>
              <a:t>Références à surveiller dans des instruments juridiques à caractère obligatoire, autre que la Convention de vienne sur le droit des traités</a:t>
            </a:r>
          </a:p>
          <a:p>
            <a:pPr algn="ctr">
              <a:buNone/>
            </a:pPr>
            <a:r>
              <a:rPr lang="fr-FR" sz="1200" dirty="0" smtClean="0"/>
              <a:t>Article 53</a:t>
            </a:r>
          </a:p>
          <a:p>
            <a:pPr algn="just">
              <a:buFontTx/>
              <a:buChar char="-"/>
            </a:pPr>
            <a:r>
              <a:rPr lang="fr-FR" sz="1200" dirty="0" smtClean="0"/>
              <a:t>Est nul tout traité qui, au moment de sa conclusion, est en conflit avec une norme impérative du droit international général. Aux fins de la présente Convention, une norme impérative du droit international général est une norme acceptée et reconnue par la </a:t>
            </a:r>
            <a:r>
              <a:rPr lang="fr-FR" sz="1200" b="1" i="1" dirty="0" smtClean="0"/>
              <a:t>communauté internationale des Etats dans son ensemble </a:t>
            </a:r>
            <a:r>
              <a:rPr lang="fr-FR" sz="1200" dirty="0" smtClean="0"/>
              <a:t>en tant que norme à laquelle aucune dérogation n’est permise et qui ne peut être modifiée que par une nouvelle norme du droit international général ayant le même caractère.</a:t>
            </a:r>
          </a:p>
          <a:p>
            <a:pPr algn="just">
              <a:buNone/>
            </a:pPr>
            <a:r>
              <a:rPr lang="fr-FR" sz="1400" dirty="0" smtClean="0"/>
              <a:t> </a:t>
            </a:r>
            <a:r>
              <a:rPr lang="fr-FR" sz="1400" b="1" dirty="0" smtClean="0"/>
              <a:t>      2) L’Humanité</a:t>
            </a:r>
            <a:r>
              <a:rPr lang="fr-FR" sz="1400" dirty="0" smtClean="0"/>
              <a:t/>
            </a:r>
            <a:br>
              <a:rPr lang="fr-FR" sz="1400" dirty="0" smtClean="0"/>
            </a:br>
            <a:endParaRPr lang="fr-FR" sz="1400" dirty="0" smtClean="0"/>
          </a:p>
          <a:p>
            <a:pPr algn="just">
              <a:buNone/>
            </a:pPr>
            <a:r>
              <a:rPr lang="fr-FR" sz="1400" dirty="0" smtClean="0"/>
              <a:t>- L’humanité a ses « lois », des « principes » et des « envoyés », on peut commettre contre elle des « crimes » et détient un « patrimoine commun ». Et quelle est la suite pour cette nouvelle actrice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4</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Daniel Turp et François Xavier </a:t>
            </a:r>
            <a:r>
              <a:rPr lang="fr-CA" sz="1100" dirty="0" err="1" smtClean="0"/>
              <a:t>Saluden</a:t>
            </a:r>
            <a:r>
              <a:rPr lang="fr-CA" sz="1100" dirty="0" smtClean="0"/>
              <a:t>, Université de Montréal, Droit international public général, DRT-2100</a:t>
            </a:r>
            <a:r>
              <a:rPr lang="fr-FR" sz="1100" dirty="0" smtClean="0"/>
              <a:t> </a:t>
            </a:r>
            <a:r>
              <a:rPr lang="fr-CA" sz="1100" dirty="0" smtClean="0"/>
              <a:t> Cours n° 13</a:t>
            </a:r>
            <a:endParaRPr lang="fr-CA"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457200"/>
          </a:xfrm>
        </p:spPr>
        <p:txBody>
          <a:bodyPr>
            <a:normAutofit/>
          </a:bodyPr>
          <a:lstStyle/>
          <a:p>
            <a:r>
              <a:rPr lang="fr-CA" sz="2400" dirty="0" smtClean="0"/>
              <a:t>II- L’avenir des sources et moyens du droit international (suite)</a:t>
            </a:r>
            <a:endParaRPr lang="fr-FR" sz="2400" dirty="0" smtClean="0">
              <a:solidFill>
                <a:schemeClr val="tx1"/>
              </a:solidFill>
            </a:endParaRPr>
          </a:p>
        </p:txBody>
      </p:sp>
      <p:sp>
        <p:nvSpPr>
          <p:cNvPr id="3" name="Espace réservé du contenu 2"/>
          <p:cNvSpPr>
            <a:spLocks noGrp="1"/>
          </p:cNvSpPr>
          <p:nvPr>
            <p:ph sz="quarter" idx="1"/>
          </p:nvPr>
        </p:nvSpPr>
        <p:spPr/>
        <p:txBody>
          <a:bodyPr>
            <a:normAutofit/>
          </a:bodyPr>
          <a:lstStyle/>
          <a:p>
            <a:pPr algn="just">
              <a:buNone/>
            </a:pPr>
            <a:r>
              <a:rPr lang="fr-FR" sz="1400" dirty="0" smtClean="0"/>
              <a:t/>
            </a:r>
            <a:br>
              <a:rPr lang="fr-FR" sz="1400" dirty="0" smtClean="0"/>
            </a:br>
            <a:r>
              <a:rPr lang="fr-FR" sz="1400" dirty="0" smtClean="0"/>
              <a:t>   </a:t>
            </a:r>
            <a:r>
              <a:rPr lang="fr-FR" sz="1400" b="1" dirty="0" smtClean="0"/>
              <a:t>A- Les sources et moyens prééminents du droit international</a:t>
            </a:r>
            <a:br>
              <a:rPr lang="fr-FR" sz="1400" b="1" dirty="0" smtClean="0"/>
            </a:br>
            <a:r>
              <a:rPr lang="fr-FR" sz="1400" b="1" dirty="0" smtClean="0"/>
              <a:t>           1) Le règne continu des traités et le rôle nouveau des décisions internationales</a:t>
            </a:r>
          </a:p>
          <a:p>
            <a:pPr algn="just">
              <a:buNone/>
            </a:pPr>
            <a:endParaRPr lang="fr-FR" sz="1400" dirty="0" smtClean="0"/>
          </a:p>
          <a:p>
            <a:pPr algn="just">
              <a:buFontTx/>
              <a:buChar char="-"/>
            </a:pPr>
            <a:r>
              <a:rPr lang="fr-FR" sz="1400" dirty="0" smtClean="0"/>
              <a:t>Les traités, à caractère bilatéral, plurilatéral et multilatéral, </a:t>
            </a:r>
            <a:r>
              <a:rPr lang="fr-FR" sz="1400" dirty="0" smtClean="0"/>
              <a:t>p</a:t>
            </a:r>
            <a:r>
              <a:rPr lang="fr-FR" sz="1400" dirty="0" smtClean="0"/>
              <a:t>rolifèrent et leur règne continu, d’autant que l’on cherche une sécurité juridique qui n’est pas assurée par les normes coutumières et les principes généraux du droit;</a:t>
            </a:r>
          </a:p>
          <a:p>
            <a:pPr algn="just">
              <a:buFontTx/>
              <a:buChar char="-"/>
            </a:pPr>
            <a:r>
              <a:rPr lang="fr-FR" sz="1400" dirty="0" smtClean="0"/>
              <a:t>Augmentation du nombre de décisions internationales par le Conseil de sécurité des Nations Unies, mais également par des instances d’organisations internationales, et notamment de caractère parlementaire, comme dans l’Union européenne et le Mercosur.</a:t>
            </a:r>
            <a:r>
              <a:rPr lang="fr-FR" sz="1400" dirty="0" smtClean="0"/>
              <a:t> </a:t>
            </a:r>
          </a:p>
          <a:p>
            <a:pPr algn="just">
              <a:buNone/>
            </a:pPr>
            <a:r>
              <a:rPr lang="fr-FR" sz="1400" dirty="0" smtClean="0"/>
              <a:t>       </a:t>
            </a:r>
            <a:r>
              <a:rPr lang="fr-FR" sz="1400" b="1" dirty="0" smtClean="0"/>
              <a:t>    2) L’importance croissante de la jurisprudence internationale   </a:t>
            </a:r>
            <a:r>
              <a:rPr lang="fr-FR" sz="1400" b="1" dirty="0" smtClean="0"/>
              <a:t> </a:t>
            </a:r>
            <a:br>
              <a:rPr lang="fr-FR" sz="1400" b="1" dirty="0" smtClean="0"/>
            </a:br>
            <a:r>
              <a:rPr lang="fr-FR" sz="1400" b="1" dirty="0" smtClean="0"/>
              <a:t> </a:t>
            </a:r>
            <a:endParaRPr lang="fr-FR" sz="1400" b="1" dirty="0" smtClean="0"/>
          </a:p>
          <a:p>
            <a:pPr algn="just">
              <a:buFontTx/>
              <a:buChar char="-"/>
            </a:pPr>
            <a:r>
              <a:rPr lang="fr-FR" sz="1400" dirty="0" smtClean="0"/>
              <a:t>Nouvel élan de la cour internationale de Justice, mais aussi du Tribunal international du droit de la mer;</a:t>
            </a:r>
          </a:p>
          <a:p>
            <a:pPr algn="just">
              <a:buFontTx/>
              <a:buChar char="-"/>
            </a:pPr>
            <a:r>
              <a:rPr lang="fr-FR" sz="1400" dirty="0" smtClean="0"/>
              <a:t>- Émergence d’une jurisprudence pénale internationale, par la Cour pénale internationales et les juridictions internationales ad hoc (Ex-Yougoslavie, Rwanda, mais aussi Sierre Leone, Cambodge, Liban);</a:t>
            </a:r>
          </a:p>
          <a:p>
            <a:pPr algn="just">
              <a:buFontTx/>
              <a:buChar char="-"/>
            </a:pPr>
            <a:r>
              <a:rPr lang="fr-FR" sz="1400" dirty="0" smtClean="0"/>
              <a:t>- Jurisprudence des cours régionales de droits fondamentaux (Amériques, Europe et Afrique).</a:t>
            </a:r>
            <a:r>
              <a:rPr lang="fr-FR" sz="1400" dirty="0" smtClean="0"/>
              <a:t>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5</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Daniel Turp et François Xavier </a:t>
            </a:r>
            <a:r>
              <a:rPr lang="fr-CA" sz="1100" dirty="0" err="1" smtClean="0"/>
              <a:t>Saluden</a:t>
            </a:r>
            <a:r>
              <a:rPr lang="fr-CA" sz="1100" dirty="0" smtClean="0"/>
              <a:t>, Université de Montréal, Droit international public général, DRT-2100</a:t>
            </a:r>
            <a:r>
              <a:rPr lang="fr-FR" sz="1100" dirty="0" smtClean="0"/>
              <a:t> </a:t>
            </a:r>
            <a:r>
              <a:rPr lang="fr-CA" sz="1100" dirty="0" smtClean="0"/>
              <a:t> Cours n° 13</a:t>
            </a:r>
            <a:endParaRPr lang="fr-CA" sz="1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533400"/>
          </a:xfrm>
        </p:spPr>
        <p:txBody>
          <a:bodyPr>
            <a:normAutofit/>
          </a:bodyPr>
          <a:lstStyle/>
          <a:p>
            <a:r>
              <a:rPr lang="fr-FR" sz="2400" dirty="0" smtClean="0">
                <a:solidFill>
                  <a:schemeClr val="tx1"/>
                </a:solidFill>
              </a:rPr>
              <a:t>II- L’avenir des sources et moyens du droit international (suite)</a:t>
            </a:r>
          </a:p>
        </p:txBody>
      </p:sp>
      <p:sp>
        <p:nvSpPr>
          <p:cNvPr id="3" name="Espace réservé du contenu 2"/>
          <p:cNvSpPr>
            <a:spLocks noGrp="1"/>
          </p:cNvSpPr>
          <p:nvPr>
            <p:ph sz="quarter" idx="1"/>
          </p:nvPr>
        </p:nvSpPr>
        <p:spPr/>
        <p:txBody>
          <a:bodyPr>
            <a:noAutofit/>
          </a:bodyPr>
          <a:lstStyle/>
          <a:p>
            <a:pPr algn="just">
              <a:buNone/>
            </a:pPr>
            <a:r>
              <a:rPr lang="fr-FR" sz="1400" b="1" dirty="0" smtClean="0"/>
              <a:t> B- Des sources constitutionnelles pour le droit international           </a:t>
            </a:r>
            <a:br>
              <a:rPr lang="fr-FR" sz="1400" b="1" dirty="0" smtClean="0"/>
            </a:br>
            <a:r>
              <a:rPr lang="fr-FR" sz="1400" b="1" dirty="0" smtClean="0"/>
              <a:t>          1) La constitutionnalisation du droit international</a:t>
            </a:r>
          </a:p>
          <a:p>
            <a:pPr algn="just">
              <a:buNone/>
            </a:pPr>
            <a:endParaRPr lang="fr-FR" sz="1400" dirty="0" smtClean="0"/>
          </a:p>
          <a:p>
            <a:pPr algn="just">
              <a:buFontTx/>
              <a:buChar char="-"/>
            </a:pPr>
            <a:r>
              <a:rPr lang="fr-FR" sz="1400" dirty="0" smtClean="0"/>
              <a:t>L’émergence d’une hiérarchie des normes et des normes constitutionnelles ;</a:t>
            </a:r>
          </a:p>
          <a:p>
            <a:pPr lvl="1" algn="just">
              <a:buFontTx/>
              <a:buChar char="-"/>
            </a:pPr>
            <a:r>
              <a:rPr lang="fr-FR" sz="1400" dirty="0" smtClean="0"/>
              <a:t>- </a:t>
            </a:r>
            <a:r>
              <a:rPr lang="fr-FR" sz="1400" i="1" dirty="0" smtClean="0"/>
              <a:t>Charte des Nations Unies </a:t>
            </a:r>
            <a:r>
              <a:rPr lang="fr-FR" sz="1400" dirty="0" smtClean="0"/>
              <a:t>:</a:t>
            </a:r>
          </a:p>
          <a:p>
            <a:pPr algn="ctr">
              <a:buNone/>
            </a:pPr>
            <a:r>
              <a:rPr sz="1400" b="1" dirty="0" smtClean="0"/>
              <a:t>Article 103</a:t>
            </a:r>
          </a:p>
          <a:p>
            <a:pPr>
              <a:buNone/>
            </a:pPr>
            <a:r>
              <a:rPr sz="1400" dirty="0" smtClean="0"/>
              <a:t>En cas de conflit entre les obligations des Membres des Nations Unies en vertu de la présente Charte et leurs obligations en vertu de tout autre accord international, les premières prévaudront.</a:t>
            </a:r>
            <a:endParaRPr sz="1400" dirty="0" smtClean="0"/>
          </a:p>
          <a:p>
            <a:pPr lvl="1" algn="just">
              <a:buFontTx/>
              <a:buChar char="-"/>
            </a:pPr>
            <a:endParaRPr lang="fr-FR" sz="900" dirty="0" smtClean="0"/>
          </a:p>
          <a:p>
            <a:pPr lvl="1" algn="just">
              <a:buFontTx/>
              <a:buChar char="-"/>
            </a:pPr>
            <a:r>
              <a:rPr lang="fr-FR" sz="1400" dirty="0" smtClean="0"/>
              <a:t>- Normes impératives de droit international :</a:t>
            </a:r>
            <a:endParaRPr lang="fr-FR" sz="1400" dirty="0" smtClean="0"/>
          </a:p>
          <a:p>
            <a:pPr algn="just">
              <a:buNone/>
            </a:pPr>
            <a:endParaRPr lang="fr-FR" sz="1400" dirty="0" smtClean="0"/>
          </a:p>
          <a:p>
            <a:pPr algn="just">
              <a:buNone/>
            </a:pPr>
            <a:r>
              <a:rPr lang="fr-FR" sz="1400" b="1" dirty="0" smtClean="0"/>
              <a:t>                 2) Une Charte de la Communauté internationale ou une Constitution de l’Humanité</a:t>
            </a:r>
            <a:r>
              <a:rPr sz="1400" b="1" dirty="0" smtClean="0"/>
              <a:t/>
            </a:r>
            <a:br>
              <a:rPr sz="1400" b="1" dirty="0" smtClean="0"/>
            </a:br>
            <a:r>
              <a:rPr sz="1400" b="1" dirty="0" smtClean="0"/>
              <a:t>    </a:t>
            </a:r>
            <a:endParaRPr lang="fr-CA" sz="1400" b="1" dirty="0" smtClean="0"/>
          </a:p>
          <a:p>
            <a:pPr algn="just">
              <a:buFontTx/>
              <a:buChar char="-"/>
            </a:pPr>
            <a:r>
              <a:rPr lang="fr-FR" sz="1400" dirty="0" smtClean="0"/>
              <a:t>Refondation des Nations Unies en une </a:t>
            </a:r>
            <a:r>
              <a:rPr lang="fr-FR" sz="1400" b="1" dirty="0" smtClean="0"/>
              <a:t>Communauté internationale </a:t>
            </a:r>
            <a:r>
              <a:rPr lang="fr-FR" sz="1400" dirty="0" smtClean="0"/>
              <a:t>avec sa Charte ou en une </a:t>
            </a:r>
            <a:r>
              <a:rPr lang="fr-FR" sz="1400" b="1" dirty="0" smtClean="0"/>
              <a:t>Humanité</a:t>
            </a:r>
            <a:r>
              <a:rPr lang="fr-FR" sz="1400" dirty="0" smtClean="0"/>
              <a:t> dotée d’une Constitution</a:t>
            </a:r>
          </a:p>
          <a:p>
            <a:pPr algn="just">
              <a:buNone/>
            </a:pPr>
            <a:r>
              <a:rPr lang="fr-FR" sz="1400" dirty="0" smtClean="0"/>
              <a:t>-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6</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Daniel Turp et François Xavier </a:t>
            </a:r>
            <a:r>
              <a:rPr lang="fr-CA" sz="1100" dirty="0" err="1" smtClean="0"/>
              <a:t>Saluden</a:t>
            </a:r>
            <a:r>
              <a:rPr lang="fr-CA" sz="1100" dirty="0" smtClean="0"/>
              <a:t>, Université de Montréal, Droit international public général, DRT-2100</a:t>
            </a:r>
            <a:r>
              <a:rPr lang="fr-FR" sz="1100" dirty="0" smtClean="0"/>
              <a:t> </a:t>
            </a:r>
            <a:r>
              <a:rPr lang="fr-CA" sz="1100" dirty="0" smtClean="0"/>
              <a:t> Cours n° 13</a:t>
            </a:r>
            <a:endParaRPr lang="fr-CA" sz="1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305800" cy="990600"/>
          </a:xfrm>
        </p:spPr>
        <p:txBody>
          <a:bodyPr>
            <a:normAutofit fontScale="90000"/>
          </a:bodyPr>
          <a:lstStyle/>
          <a:p>
            <a:pPr algn="ctr"/>
            <a:r>
              <a:rPr lang="fr-FR" dirty="0" smtClean="0">
                <a:solidFill>
                  <a:srgbClr val="002060"/>
                </a:solidFill>
              </a:rPr>
              <a:t/>
            </a:r>
            <a:br>
              <a:rPr lang="fr-FR" dirty="0" smtClean="0">
                <a:solidFill>
                  <a:srgbClr val="002060"/>
                </a:solidFill>
              </a:rPr>
            </a:br>
            <a:r>
              <a:rPr lang="fr-FR" sz="2222" dirty="0" smtClean="0">
                <a:solidFill>
                  <a:srgbClr val="002060"/>
                </a:solidFill>
              </a:rPr>
              <a:t>Cours n° 13 : </a:t>
            </a:r>
            <a:r>
              <a:rPr lang="fr-FR" sz="2222" dirty="0" smtClean="0">
                <a:solidFill>
                  <a:srgbClr val="002060"/>
                </a:solidFill>
              </a:rPr>
              <a:t/>
            </a:r>
            <a:br>
              <a:rPr lang="fr-FR" sz="2222" dirty="0" smtClean="0">
                <a:solidFill>
                  <a:srgbClr val="002060"/>
                </a:solidFill>
              </a:rPr>
            </a:br>
            <a:r>
              <a:rPr lang="fr-FR" sz="2222" dirty="0" smtClean="0">
                <a:solidFill>
                  <a:srgbClr val="002060"/>
                </a:solidFill>
              </a:rPr>
              <a:t>Des études et des carrières en droit international…</a:t>
            </a:r>
            <a:br>
              <a:rPr lang="fr-FR" sz="2222" dirty="0" smtClean="0">
                <a:solidFill>
                  <a:srgbClr val="002060"/>
                </a:solidFill>
              </a:rPr>
            </a:br>
            <a:r>
              <a:rPr lang="fr-FR" sz="2222" dirty="0" smtClean="0">
                <a:solidFill>
                  <a:srgbClr val="002060"/>
                </a:solidFill>
              </a:rPr>
              <a:t>de l’indignation et des convictions aussi !</a:t>
            </a:r>
            <a:r>
              <a:rPr lang="fr-FR" dirty="0" smtClean="0">
                <a:solidFill>
                  <a:srgbClr val="002060"/>
                </a:solidFill>
              </a:rPr>
              <a:t/>
            </a:r>
            <a:br>
              <a:rPr lang="fr-FR" dirty="0" smtClean="0">
                <a:solidFill>
                  <a:srgbClr val="002060"/>
                </a:solidFill>
              </a:rPr>
            </a:br>
            <a:endParaRPr lang="fr-FR" dirty="0">
              <a:solidFill>
                <a:srgbClr val="002060"/>
              </a:solidFill>
            </a:endParaRPr>
          </a:p>
        </p:txBody>
      </p:sp>
      <p:sp>
        <p:nvSpPr>
          <p:cNvPr id="3" name="Espace réservé du contenu 2"/>
          <p:cNvSpPr>
            <a:spLocks noGrp="1"/>
          </p:cNvSpPr>
          <p:nvPr>
            <p:ph sz="quarter" idx="1"/>
          </p:nvPr>
        </p:nvSpPr>
        <p:spPr>
          <a:xfrm>
            <a:off x="457200" y="1371600"/>
            <a:ext cx="8229600" cy="5334000"/>
          </a:xfrm>
        </p:spPr>
        <p:txBody>
          <a:bodyPr>
            <a:normAutofit/>
          </a:bodyPr>
          <a:lstStyle/>
          <a:p>
            <a:pPr algn="ctr">
              <a:buNone/>
            </a:pPr>
            <a:r>
              <a:rPr sz="1400" b="1" dirty="0" smtClean="0"/>
              <a:t> </a:t>
            </a:r>
            <a:r>
              <a:rPr lang="fr-CA" sz="1400" b="1" dirty="0" smtClean="0"/>
              <a:t>DES ÉTUDES</a:t>
            </a:r>
          </a:p>
          <a:p>
            <a:pPr algn="ctr">
              <a:buNone/>
            </a:pPr>
            <a:r>
              <a:rPr lang="fr-CA" sz="1400" b="1" i="1" dirty="0" smtClean="0"/>
              <a:t>Autres cours à la Faculté de droit de l’Université de Montréal</a:t>
            </a:r>
          </a:p>
          <a:p>
            <a:pPr algn="ctr">
              <a:buNone/>
            </a:pPr>
            <a:r>
              <a:rPr lang="fr-CA" sz="1400" dirty="0" smtClean="0"/>
              <a:t>Institutions internationales</a:t>
            </a:r>
            <a:br>
              <a:rPr lang="fr-CA" sz="1400" dirty="0" smtClean="0"/>
            </a:br>
            <a:r>
              <a:rPr lang="fr-CA" sz="1400" dirty="0" smtClean="0"/>
              <a:t>Droit international des droits fondamentaux</a:t>
            </a:r>
            <a:br>
              <a:rPr lang="fr-CA" sz="1400" dirty="0" smtClean="0"/>
            </a:br>
            <a:r>
              <a:rPr lang="fr-CA" sz="1400" dirty="0" smtClean="0"/>
              <a:t>Droit international de la mer</a:t>
            </a:r>
            <a:br>
              <a:rPr lang="fr-CA" sz="1400" dirty="0" smtClean="0"/>
            </a:br>
            <a:r>
              <a:rPr lang="fr-CA" sz="1400" dirty="0" smtClean="0"/>
              <a:t>Droit de conflits armés</a:t>
            </a:r>
            <a:br>
              <a:rPr lang="fr-CA" sz="1400" dirty="0" smtClean="0"/>
            </a:br>
            <a:r>
              <a:rPr lang="fr-CA" sz="1400" dirty="0" smtClean="0"/>
              <a:t>Droit international de l’environnement</a:t>
            </a:r>
          </a:p>
          <a:p>
            <a:pPr algn="ctr">
              <a:buNone/>
            </a:pPr>
            <a:r>
              <a:rPr lang="fr-CA" sz="1400" b="1" i="1" dirty="0" smtClean="0"/>
              <a:t>Cours d’été en droit international</a:t>
            </a:r>
          </a:p>
          <a:p>
            <a:pPr algn="ctr">
              <a:buNone/>
            </a:pPr>
            <a:r>
              <a:rPr lang="fr-CA" sz="1400" dirty="0" smtClean="0"/>
              <a:t>Académie de droit international de La Haye</a:t>
            </a:r>
            <a:br>
              <a:rPr lang="fr-CA" sz="1400" dirty="0" smtClean="0"/>
            </a:br>
            <a:r>
              <a:rPr lang="fr-CA" sz="1400" dirty="0" smtClean="0"/>
              <a:t>Institut international des droits de l’homme de Strasbourg</a:t>
            </a:r>
            <a:br>
              <a:rPr lang="fr-CA" sz="1400" dirty="0" smtClean="0"/>
            </a:br>
            <a:r>
              <a:rPr lang="fr-CA" sz="1400" dirty="0" smtClean="0"/>
              <a:t>Institut international de droit humanitaire</a:t>
            </a:r>
          </a:p>
          <a:p>
            <a:pPr algn="ctr">
              <a:buNone/>
            </a:pPr>
            <a:r>
              <a:rPr lang="fr-CA" sz="1400" b="1" i="1" dirty="0" smtClean="0"/>
              <a:t>Études supérieures à l’étranger</a:t>
            </a:r>
          </a:p>
          <a:p>
            <a:pPr algn="ctr">
              <a:buNone/>
            </a:pPr>
            <a:r>
              <a:rPr lang="fr-CA" sz="1400" dirty="0" smtClean="0"/>
              <a:t>Ailleurs au Québec, au Canada, en France/Belgique/Suisse, Etats-Unis d’Amérique et Royaume-Uni</a:t>
            </a:r>
          </a:p>
          <a:p>
            <a:pPr algn="ctr">
              <a:buNone/>
            </a:pPr>
            <a:r>
              <a:rPr lang="fr-CA" sz="1400" b="1" dirty="0" smtClean="0"/>
              <a:t>DES CARRIÈRES</a:t>
            </a:r>
          </a:p>
          <a:p>
            <a:pPr algn="ctr">
              <a:buNone/>
            </a:pPr>
            <a:r>
              <a:rPr lang="fr-CA" sz="1400" dirty="0" smtClean="0"/>
              <a:t>En pratique privée</a:t>
            </a:r>
          </a:p>
          <a:p>
            <a:pPr algn="ctr">
              <a:buNone/>
            </a:pPr>
            <a:r>
              <a:rPr lang="fr-CA" sz="1400" dirty="0" smtClean="0"/>
              <a:t>Dans les organisations non gouvernementales</a:t>
            </a:r>
          </a:p>
          <a:p>
            <a:pPr algn="ctr">
              <a:buNone/>
            </a:pPr>
            <a:r>
              <a:rPr lang="fr-CA" sz="1400" dirty="0" smtClean="0"/>
              <a:t>Dans la fonction publique nationale… ou internationales</a:t>
            </a:r>
            <a:br>
              <a:rPr lang="fr-CA" sz="1400" dirty="0" smtClean="0"/>
            </a:br>
            <a:endParaRPr lang="fr-CA" sz="1400" dirty="0" smtClean="0"/>
          </a:p>
          <a:p>
            <a:pPr algn="ctr">
              <a:buNone/>
            </a:pPr>
            <a:r>
              <a:rPr lang="fr-CA" sz="1400" b="1" dirty="0" smtClean="0"/>
              <a:t>DE L’INDIGNATION ET DES CONVICTIONS AUSSI…</a:t>
            </a:r>
          </a:p>
          <a:p>
            <a:pPr algn="ctr">
              <a:buNone/>
            </a:pPr>
            <a:endParaRPr lang="fr-CA" sz="28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7</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CA" sz="1100" dirty="0" smtClean="0"/>
              <a:t>Daniel Turp et François Xavier </a:t>
            </a:r>
            <a:r>
              <a:rPr lang="fr-CA" sz="1100" dirty="0" err="1" smtClean="0"/>
              <a:t>Saluden</a:t>
            </a:r>
            <a:r>
              <a:rPr lang="fr-CA" sz="1100" dirty="0" smtClean="0"/>
              <a:t>, Université de Montréal, Droit international public général, DRT-2100</a:t>
            </a:r>
            <a:r>
              <a:rPr lang="fr-FR" sz="1100" dirty="0" smtClean="0"/>
              <a:t> </a:t>
            </a:r>
            <a:r>
              <a:rPr lang="fr-CA" sz="1100" dirty="0" smtClean="0"/>
              <a:t> Cours n° 13</a:t>
            </a:r>
            <a:endParaRPr lang="fr-CA" sz="11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4024</TotalTime>
  <Words>1495</Words>
  <Application>Microsoft Office PowerPoint</Application>
  <PresentationFormat>Présentation à l'écran (4:3)</PresentationFormat>
  <Paragraphs>85</Paragraphs>
  <Slides>7</Slides>
  <Notes>1</Notes>
  <HiddenSlides>0</HiddenSlides>
  <MMClips>0</MMClips>
  <ScaleCrop>false</ScaleCrop>
  <HeadingPairs>
    <vt:vector size="4" baseType="variant">
      <vt:variant>
        <vt:lpstr>Modèle de conception</vt:lpstr>
      </vt:variant>
      <vt:variant>
        <vt:i4>1</vt:i4>
      </vt:variant>
      <vt:variant>
        <vt:lpstr>Titres des diapositives</vt:lpstr>
      </vt:variant>
      <vt:variant>
        <vt:i4>7</vt:i4>
      </vt:variant>
    </vt:vector>
  </HeadingPairs>
  <TitlesOfParts>
    <vt:vector size="8" baseType="lpstr">
      <vt:lpstr>Origine</vt:lpstr>
      <vt:lpstr> Cours n° 13 L’avenir des sujets, acteurs, source et moyens du droit international</vt:lpstr>
      <vt:lpstr> Cours n° 13 :  L’avenir des sujets, acteurs, sources et moyens du droit international (9 avril 2015) </vt:lpstr>
      <vt:lpstr>I- L’avenir des sujets et acteurs</vt:lpstr>
      <vt:lpstr>I-  L’avenir des sujets et acteurs (suite)</vt:lpstr>
      <vt:lpstr>II- L’avenir des sources et moyens du droit international (suite)</vt:lpstr>
      <vt:lpstr>II- L’avenir des sources et moyens du droit international (suite)</vt:lpstr>
      <vt:lpstr> Cours n° 13 :  Des études et des carrières en droit international… de l’indignation et des convictions aussi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et intervention</dc:title>
  <dc:creator>François X</dc:creator>
  <cp:lastModifiedBy>Daniel Turp</cp:lastModifiedBy>
  <cp:revision>550</cp:revision>
  <dcterms:created xsi:type="dcterms:W3CDTF">2015-04-09T11:09:42Z</dcterms:created>
  <dcterms:modified xsi:type="dcterms:W3CDTF">2015-04-09T11:41:36Z</dcterms:modified>
</cp:coreProperties>
</file>