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r:id="rId1"/>
  </p:sldMasterIdLst>
  <p:notesMasterIdLst>
    <p:notesMasterId r:id="rId9"/>
  </p:notesMasterIdLst>
  <p:sldIdLst>
    <p:sldId id="322" r:id="rId2"/>
    <p:sldId id="327" r:id="rId3"/>
    <p:sldId id="323" r:id="rId4"/>
    <p:sldId id="308" r:id="rId5"/>
    <p:sldId id="329" r:id="rId6"/>
    <p:sldId id="312" r:id="rId7"/>
    <p:sldId id="324" r:id="rId8"/>
  </p:sldIdLst>
  <p:sldSz cx="9144000" cy="6858000" type="screen4x3"/>
  <p:notesSz cx="68580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4429" autoAdjust="0"/>
    <p:restoredTop sz="94714" autoAdjust="0"/>
  </p:normalViewPr>
  <p:slideViewPr>
    <p:cSldViewPr>
      <p:cViewPr varScale="1">
        <p:scale>
          <a:sx n="108" d="100"/>
          <a:sy n="108" d="100"/>
        </p:scale>
        <p:origin x="-40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71800" cy="464820"/>
          </a:xfrm>
          <a:prstGeom prst="rect">
            <a:avLst/>
          </a:prstGeom>
        </p:spPr>
        <p:txBody>
          <a:bodyPr vert="horz" lIns="92302" tIns="46151" rIns="92302" bIns="46151" rtlCol="0"/>
          <a:lstStyle>
            <a:lvl1pPr algn="l">
              <a:defRPr sz="1200"/>
            </a:lvl1pPr>
          </a:lstStyle>
          <a:p>
            <a:endParaRPr lang="fr-FR" dirty="0"/>
          </a:p>
        </p:txBody>
      </p:sp>
      <p:sp>
        <p:nvSpPr>
          <p:cNvPr id="3" name="Espace réservé de la date 2"/>
          <p:cNvSpPr>
            <a:spLocks noGrp="1"/>
          </p:cNvSpPr>
          <p:nvPr>
            <p:ph type="dt" idx="1"/>
          </p:nvPr>
        </p:nvSpPr>
        <p:spPr>
          <a:xfrm>
            <a:off x="3884614" y="0"/>
            <a:ext cx="2971800" cy="464820"/>
          </a:xfrm>
          <a:prstGeom prst="rect">
            <a:avLst/>
          </a:prstGeom>
        </p:spPr>
        <p:txBody>
          <a:bodyPr vert="horz" lIns="92302" tIns="46151" rIns="92302" bIns="46151" rtlCol="0"/>
          <a:lstStyle>
            <a:lvl1pPr algn="r">
              <a:defRPr sz="1200"/>
            </a:lvl1pPr>
          </a:lstStyle>
          <a:p>
            <a:fld id="{085B873A-3D22-49B4-8278-133A34355E05}" type="datetimeFigureOut">
              <a:rPr lang="fr-FR" smtClean="0"/>
              <a:pPr/>
              <a:t>2/04/15</a:t>
            </a:fld>
            <a:endParaRPr lang="fr-FR" dirty="0"/>
          </a:p>
        </p:txBody>
      </p:sp>
      <p:sp>
        <p:nvSpPr>
          <p:cNvPr id="4" name="Espace réservé de l'image des diapositives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302" tIns="46151" rIns="92302" bIns="46151" rtlCol="0" anchor="ctr"/>
          <a:lstStyle/>
          <a:p>
            <a:endParaRPr lang="fr-FR" dirty="0"/>
          </a:p>
        </p:txBody>
      </p:sp>
      <p:sp>
        <p:nvSpPr>
          <p:cNvPr id="5" name="Espace réservé des commentaires 4"/>
          <p:cNvSpPr>
            <a:spLocks noGrp="1"/>
          </p:cNvSpPr>
          <p:nvPr>
            <p:ph type="body" sz="quarter" idx="3"/>
          </p:nvPr>
        </p:nvSpPr>
        <p:spPr>
          <a:xfrm>
            <a:off x="685800" y="4415790"/>
            <a:ext cx="5486400" cy="4183380"/>
          </a:xfrm>
          <a:prstGeom prst="rect">
            <a:avLst/>
          </a:prstGeom>
        </p:spPr>
        <p:txBody>
          <a:bodyPr vert="horz" lIns="92302" tIns="46151" rIns="92302" bIns="46151"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8829966"/>
            <a:ext cx="2971800" cy="464820"/>
          </a:xfrm>
          <a:prstGeom prst="rect">
            <a:avLst/>
          </a:prstGeom>
        </p:spPr>
        <p:txBody>
          <a:bodyPr vert="horz" lIns="92302" tIns="46151" rIns="92302" bIns="46151"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4" y="8829966"/>
            <a:ext cx="2971800" cy="464820"/>
          </a:xfrm>
          <a:prstGeom prst="rect">
            <a:avLst/>
          </a:prstGeom>
        </p:spPr>
        <p:txBody>
          <a:bodyPr vert="horz" lIns="92302" tIns="46151" rIns="92302" bIns="46151" rtlCol="0" anchor="b"/>
          <a:lstStyle>
            <a:lvl1pPr algn="r">
              <a:defRPr sz="1200"/>
            </a:lvl1pPr>
          </a:lstStyle>
          <a:p>
            <a:fld id="{33D3BF32-9641-4BCD-A107-20C6662F9941}" type="slidenum">
              <a:rPr lang="fr-FR" smtClean="0"/>
              <a:pPr/>
              <a:t>‹#›</a:t>
            </a:fld>
            <a:endParaRPr lang="fr-FR"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77930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C6D6ED15-47D5-47C0-A695-52840CE292CE}" type="datetime1">
              <a:rPr lang="fr-FR" smtClean="0"/>
              <a:pPr/>
              <a:t>2/04/15</a:t>
            </a:fld>
            <a:endParaRPr lang="fr-BE"/>
          </a:p>
        </p:txBody>
      </p:sp>
      <p:sp>
        <p:nvSpPr>
          <p:cNvPr id="17" name="Espace réservé du pied de page 16"/>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2012, 19 septembre 2012</a:t>
            </a:r>
            <a:endParaRPr lang="fr-BE" dirty="0"/>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CF4668DC-857F-487D-BFFA-8C0CA5037977}" type="slidenum">
              <a:rPr lang="fr-BE" smtClean="0"/>
              <a:pPr/>
              <a:t>‹#›</a:t>
            </a:fld>
            <a:endParaRPr lang="fr-BE"/>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F54413B-9F3F-47E3-872B-C570CDBDCEA0}" type="datetime1">
              <a:rPr lang="fr-FR" smtClean="0"/>
              <a:pPr/>
              <a:t>2/04/15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2012, 19 septembre 2012</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287A9BB-A10B-4B4B-AC21-4C8FE0FA67D9}" type="datetime1">
              <a:rPr lang="fr-FR" smtClean="0"/>
              <a:pPr/>
              <a:t>2/04/15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2012, 19 septembre 2012</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04F08AD2-A03A-406F-BE0B-71E3612A69FF}" type="datetime1">
              <a:rPr lang="fr-FR" smtClean="0"/>
              <a:pPr/>
              <a:t>2/04/15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2012, 19 septembre 2012</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5531FB41-B088-42E0-8A49-96DCC72AE889}" type="datetime1">
              <a:rPr lang="fr-FR" smtClean="0"/>
              <a:pPr/>
              <a:t>2/04/15</a:t>
            </a:fld>
            <a:endParaRPr lang="fr-BE"/>
          </a:p>
        </p:txBody>
      </p:sp>
      <p:sp>
        <p:nvSpPr>
          <p:cNvPr id="5" name="Espace réservé du pied de page 4"/>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2012, 19 septembre 2012</a:t>
            </a:r>
            <a:endParaRPr lang="fr-BE" dirty="0"/>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CF4668DC-857F-487D-BFFA-8C0CA5037977}" type="slidenum">
              <a:rPr lang="fr-BE" smtClean="0"/>
              <a:pPr/>
              <a:t>‹#›</a:t>
            </a:fld>
            <a:endParaRPr lang="fr-BE"/>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2E036505-3D1A-49E3-8EB4-857833F3222C}" type="datetime1">
              <a:rPr lang="fr-FR" smtClean="0"/>
              <a:pPr/>
              <a:t>2/04/15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2012, 19 septembre 2012</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57D23CB7-EA97-4FC0-8C9A-B95A4EB22C1B}" type="datetime1">
              <a:rPr lang="fr-FR" smtClean="0"/>
              <a:pPr/>
              <a:t>2/04/15</a:t>
            </a:fld>
            <a:endParaRPr lang="fr-BE"/>
          </a:p>
        </p:txBody>
      </p:sp>
      <p:sp>
        <p:nvSpPr>
          <p:cNvPr id="8" name="Espace réservé du pied de page 7"/>
          <p:cNvSpPr>
            <a:spLocks noGrp="1"/>
          </p:cNvSpPr>
          <p:nvPr>
            <p:ph type="ftr" sz="quarter" idx="11"/>
          </p:nvPr>
        </p:nvSpPr>
        <p:spPr/>
        <p:txBody>
          <a:bodyPr/>
          <a:lstStyle/>
          <a:p>
            <a:r>
              <a:rPr lang="fr-FR" dirty="0" smtClean="0"/>
              <a:t>François Xavier Saluden, UQAM, « La personne et le droit international », JUR6650-10, Automne 2012, 19 septembre 2012</a:t>
            </a:r>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99E8C9F-3D7B-4B99-A27C-67DDC9F5105C}" type="datetime1">
              <a:rPr lang="fr-FR" smtClean="0"/>
              <a:pPr/>
              <a:t>2/04/15</a:t>
            </a:fld>
            <a:endParaRPr lang="fr-BE"/>
          </a:p>
        </p:txBody>
      </p:sp>
      <p:sp>
        <p:nvSpPr>
          <p:cNvPr id="4" name="Espace réservé du pied de page 3"/>
          <p:cNvSpPr>
            <a:spLocks noGrp="1"/>
          </p:cNvSpPr>
          <p:nvPr>
            <p:ph type="ftr" sz="quarter" idx="11"/>
          </p:nvPr>
        </p:nvSpPr>
        <p:spPr/>
        <p:txBody>
          <a:bodyPr/>
          <a:lstStyle/>
          <a:p>
            <a:r>
              <a:rPr lang="fr-FR" dirty="0" smtClean="0"/>
              <a:t>François Xavier Saluden, UQAM, « La personne et le droit international », JUR6650-10, Automne 2012, 19 septembre 2012</a:t>
            </a:r>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F93C178-EFA7-49D8-A7F5-88794A3B26B1}" type="datetime1">
              <a:rPr lang="fr-FR" smtClean="0"/>
              <a:pPr/>
              <a:t>2/04/15</a:t>
            </a:fld>
            <a:endParaRPr lang="fr-BE"/>
          </a:p>
        </p:txBody>
      </p:sp>
      <p:sp>
        <p:nvSpPr>
          <p:cNvPr id="3" name="Espace réservé du pied de page 2"/>
          <p:cNvSpPr>
            <a:spLocks noGrp="1"/>
          </p:cNvSpPr>
          <p:nvPr>
            <p:ph type="ftr" sz="quarter" idx="11"/>
          </p:nvPr>
        </p:nvSpPr>
        <p:spPr/>
        <p:txBody>
          <a:bodyPr/>
          <a:lstStyle/>
          <a:p>
            <a:r>
              <a:rPr lang="fr-FR" dirty="0" smtClean="0"/>
              <a:t>François Xavier Saluden, UQAM, « La personne et le droit international », JUR6650-10, Automne 2012, 19 septembre 2012</a:t>
            </a:r>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AFDBB71-9A28-4ECD-BF93-991C34394E51}" type="datetime1">
              <a:rPr lang="fr-FR" smtClean="0"/>
              <a:pPr/>
              <a:t>2/04/15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2012, 19 septembre 2012</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7CF5CD9-3906-4723-9D56-A9F759391866}" type="datetime1">
              <a:rPr lang="fr-FR" smtClean="0"/>
              <a:pPr/>
              <a:t>2/04/15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2012, 19 septembre 2012</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B90E234-0255-4F64-99C2-69574BB6FA9F}" type="datetime1">
              <a:rPr lang="fr-FR" smtClean="0"/>
              <a:pPr/>
              <a:t>2/04/15</a:t>
            </a:fld>
            <a:endParaRPr lang="fr-BE"/>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fr-FR" dirty="0" smtClean="0"/>
              <a:t>François Xavier Saluden, UQAM, « La personne et le droit international », JUR6650-10, Automne 2012, 19 septembre 2012</a:t>
            </a:r>
            <a:endParaRPr lang="fr-BE" dirty="0"/>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F4668DC-857F-487D-BFFA-8C0CA5037977}" type="slidenum">
              <a:rPr lang="fr-BE" smtClean="0"/>
              <a:pPr/>
              <a:t>‹#›</a:t>
            </a:fld>
            <a:endParaRPr lang="fr-BE"/>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www.cairn.info/resume.php?ID_ARTICLE=RIS_051_0045" TargetMode="External"/><Relationship Id="rId4" Type="http://schemas.openxmlformats.org/officeDocument/2006/relationships/hyperlink" Target="http://www.ejls.eu/2/23FR.pdf" TargetMode="External"/><Relationship Id="rId5" Type="http://schemas.openxmlformats.org/officeDocument/2006/relationships/hyperlink" Target="http://www.cairn.info/load_pdf.php?ID_ARTICLE=CITE_018_0077" TargetMode="External"/><Relationship Id="rId1" Type="http://schemas.openxmlformats.org/officeDocument/2006/relationships/slideLayout" Target="../slideLayouts/slideLayout2.xml"/><Relationship Id="rId2" Type="http://schemas.openxmlformats.org/officeDocument/2006/relationships/hyperlink" Target="http://danielturp.quebec/upload/DRT-2100_2010-_Document_n_65-_Lautorite_de_la_chose_jugee.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anielturp.quebec/upload/DRT-2100_2010-_Document_n_66-_Chateauraynaud-_Note_sur_les_modes_dexistence_de_la_communaute_internationale.pd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a:xfrm>
            <a:off x="1115616" y="3645024"/>
            <a:ext cx="7128792" cy="1231776"/>
          </a:xfrm>
        </p:spPr>
        <p:txBody>
          <a:bodyPr>
            <a:noAutofit/>
          </a:bodyPr>
          <a:lstStyle/>
          <a:p>
            <a:r>
              <a:rPr lang="fr-FR" sz="2700" dirty="0" smtClean="0">
                <a:solidFill>
                  <a:srgbClr val="002060"/>
                </a:solidFill>
              </a:rPr>
              <a:t> Cours n° 12</a:t>
            </a:r>
            <a:br>
              <a:rPr lang="fr-FR" sz="2700" dirty="0" smtClean="0">
                <a:solidFill>
                  <a:srgbClr val="002060"/>
                </a:solidFill>
              </a:rPr>
            </a:br>
            <a:r>
              <a:rPr lang="fr-FR" sz="2400" dirty="0" smtClean="0">
                <a:solidFill>
                  <a:srgbClr val="002060"/>
                </a:solidFill>
              </a:rPr>
              <a:t>Les moyens de détermination du droit international</a:t>
            </a:r>
            <a:endParaRPr lang="fr-FR" sz="2400" dirty="0">
              <a:solidFill>
                <a:srgbClr val="002060"/>
              </a:solidFill>
            </a:endParaRPr>
          </a:p>
        </p:txBody>
      </p:sp>
      <p:sp>
        <p:nvSpPr>
          <p:cNvPr id="3" name="Sous-titre 2"/>
          <p:cNvSpPr>
            <a:spLocks noGrp="1"/>
          </p:cNvSpPr>
          <p:nvPr>
            <p:ph type="subTitle" idx="1"/>
          </p:nvPr>
        </p:nvSpPr>
        <p:spPr/>
        <p:txBody>
          <a:bodyPr>
            <a:normAutofit fontScale="25000" lnSpcReduction="20000"/>
          </a:bodyPr>
          <a:lstStyle/>
          <a:p>
            <a:r>
              <a:rPr lang="fr-FR" sz="6400" dirty="0" smtClean="0"/>
              <a:t>Daniel Turp et François Xavier Saluden</a:t>
            </a:r>
          </a:p>
          <a:p>
            <a:r>
              <a:rPr lang="fr-FR" sz="3200" i="1" dirty="0" smtClean="0"/>
              <a:t>Université de Montréal</a:t>
            </a:r>
            <a:endParaRPr lang="fr-FR" sz="3200" i="1" dirty="0"/>
          </a:p>
        </p:txBody>
      </p:sp>
      <p:sp>
        <p:nvSpPr>
          <p:cNvPr id="1026" name="AutoShape 2" descr="http://www.cerium.ca/local/cache-vignettes/L48xH48/arton12125-dcc7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28" name="AutoShape 4"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30" name="AutoShape 6"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32" name="AutoShape 8"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34" name="AutoShape 10"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 name="ZoneTexte 9"/>
          <p:cNvSpPr txBox="1"/>
          <p:nvPr/>
        </p:nvSpPr>
        <p:spPr>
          <a:xfrm>
            <a:off x="838200" y="6096000"/>
            <a:ext cx="7344816" cy="246221"/>
          </a:xfrm>
          <a:prstGeom prst="rect">
            <a:avLst/>
          </a:prstGeom>
          <a:noFill/>
        </p:spPr>
        <p:txBody>
          <a:bodyPr wrap="square" rtlCol="0">
            <a:spAutoFit/>
          </a:bodyPr>
          <a:lstStyle/>
          <a:p>
            <a:pPr algn="ctr"/>
            <a:r>
              <a:rPr lang="fr-CA" sz="1000" dirty="0" smtClean="0"/>
              <a:t>Daniel Turp et François Xavier Saluden, Université de Montréal, Droit international public général, DRT-2100</a:t>
            </a:r>
            <a:r>
              <a:rPr lang="fr-FR" sz="1000" dirty="0" smtClean="0"/>
              <a:t> </a:t>
            </a:r>
            <a:r>
              <a:rPr lang="fr-CA" sz="1000" dirty="0" smtClean="0"/>
              <a:t> </a:t>
            </a:r>
            <a:r>
              <a:rPr lang="fr-CA" sz="1000" dirty="0"/>
              <a:t>Cours </a:t>
            </a:r>
            <a:r>
              <a:rPr lang="fr-CA" sz="1000" dirty="0" smtClean="0"/>
              <a:t>n° 12</a:t>
            </a:r>
            <a:endParaRPr lang="fr-CA" sz="1000" dirty="0"/>
          </a:p>
        </p:txBody>
      </p:sp>
      <p:pic>
        <p:nvPicPr>
          <p:cNvPr id="11" name="Image 10" descr="252e36e6cd.png"/>
          <p:cNvPicPr>
            <a:picLocks noChangeAspect="1"/>
          </p:cNvPicPr>
          <p:nvPr/>
        </p:nvPicPr>
        <p:blipFill>
          <a:blip r:embed="rId2"/>
          <a:stretch>
            <a:fillRect/>
          </a:stretch>
        </p:blipFill>
        <p:spPr>
          <a:xfrm>
            <a:off x="2819400" y="761999"/>
            <a:ext cx="3505200" cy="259703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305800" cy="533400"/>
          </a:xfrm>
        </p:spPr>
        <p:txBody>
          <a:bodyPr>
            <a:normAutofit fontScale="90000"/>
          </a:bodyPr>
          <a:lstStyle/>
          <a:p>
            <a:pPr algn="ctr"/>
            <a:r>
              <a:rPr lang="fr-FR" dirty="0" smtClean="0">
                <a:solidFill>
                  <a:srgbClr val="002060"/>
                </a:solidFill>
              </a:rPr>
              <a:t/>
            </a:r>
            <a:br>
              <a:rPr lang="fr-FR" dirty="0" smtClean="0">
                <a:solidFill>
                  <a:srgbClr val="002060"/>
                </a:solidFill>
              </a:rPr>
            </a:br>
            <a:r>
              <a:rPr lang="fr-FR" sz="2222" dirty="0" smtClean="0">
                <a:solidFill>
                  <a:srgbClr val="002060"/>
                </a:solidFill>
              </a:rPr>
              <a:t>Cours n° 12 : Les moyens de détermination du droit international </a:t>
            </a:r>
            <a:r>
              <a:rPr lang="fr-FR" sz="2000" dirty="0" smtClean="0">
                <a:solidFill>
                  <a:srgbClr val="002060"/>
                </a:solidFill>
              </a:rPr>
              <a:t>(2 avril 2015)</a:t>
            </a:r>
            <a:r>
              <a:rPr lang="fr-FR" dirty="0" smtClean="0">
                <a:solidFill>
                  <a:srgbClr val="002060"/>
                </a:solidFill>
              </a:rPr>
              <a:t/>
            </a:r>
            <a:br>
              <a:rPr lang="fr-FR" dirty="0" smtClean="0">
                <a:solidFill>
                  <a:srgbClr val="002060"/>
                </a:solidFill>
              </a:rPr>
            </a:br>
            <a:endParaRPr lang="fr-FR" dirty="0">
              <a:solidFill>
                <a:srgbClr val="002060"/>
              </a:solidFill>
            </a:endParaRPr>
          </a:p>
        </p:txBody>
      </p:sp>
      <p:sp>
        <p:nvSpPr>
          <p:cNvPr id="3" name="Espace réservé du contenu 2"/>
          <p:cNvSpPr>
            <a:spLocks noGrp="1"/>
          </p:cNvSpPr>
          <p:nvPr>
            <p:ph sz="quarter" idx="1"/>
          </p:nvPr>
        </p:nvSpPr>
        <p:spPr>
          <a:xfrm>
            <a:off x="457200" y="1143000"/>
            <a:ext cx="8229600" cy="5562600"/>
          </a:xfrm>
        </p:spPr>
        <p:txBody>
          <a:bodyPr>
            <a:normAutofit/>
          </a:bodyPr>
          <a:lstStyle/>
          <a:p>
            <a:pPr algn="ctr">
              <a:buNone/>
            </a:pPr>
            <a:r>
              <a:rPr sz="1400" b="1" dirty="0" smtClean="0"/>
              <a:t> PLAN DE COURS</a:t>
            </a:r>
            <a:br>
              <a:rPr sz="1400" b="1" dirty="0" smtClean="0"/>
            </a:br>
            <a:endParaRPr sz="1400" dirty="0" smtClean="0"/>
          </a:p>
          <a:p>
            <a:pPr>
              <a:buNone/>
            </a:pPr>
            <a:r>
              <a:rPr sz="1400" b="1" dirty="0" smtClean="0"/>
              <a:t>I- La jurisprudence</a:t>
            </a:r>
            <a:r>
              <a:rPr sz="1400" dirty="0" smtClean="0"/>
              <a:t/>
            </a:r>
            <a:br>
              <a:rPr sz="1400" dirty="0" smtClean="0"/>
            </a:br>
            <a:r>
              <a:rPr sz="1400" dirty="0" smtClean="0"/>
              <a:t/>
            </a:r>
            <a:br>
              <a:rPr sz="1400" dirty="0" smtClean="0"/>
            </a:br>
            <a:r>
              <a:rPr sz="1400" dirty="0" smtClean="0"/>
              <a:t>    A- Les arrêts et avis des juridictions internationales et nationales </a:t>
            </a:r>
            <a:br>
              <a:rPr sz="1400" dirty="0" smtClean="0"/>
            </a:br>
            <a:r>
              <a:rPr sz="1400" dirty="0" smtClean="0"/>
              <a:t>    B- L’autorité relative de la chose jugée</a:t>
            </a:r>
          </a:p>
          <a:p>
            <a:pPr>
              <a:buNone/>
            </a:pPr>
            <a:r>
              <a:rPr sz="1400" b="1" dirty="0" smtClean="0"/>
              <a:t>II- La doctrine</a:t>
            </a:r>
            <a:r>
              <a:rPr sz="1400" dirty="0" smtClean="0"/>
              <a:t/>
            </a:r>
            <a:br>
              <a:rPr sz="1400" dirty="0" smtClean="0"/>
            </a:br>
            <a:r>
              <a:rPr sz="1400" dirty="0" smtClean="0"/>
              <a:t/>
            </a:r>
            <a:br>
              <a:rPr sz="1400" dirty="0" smtClean="0"/>
            </a:br>
            <a:r>
              <a:rPr sz="1400" dirty="0" smtClean="0"/>
              <a:t>     A- La doctrine institutionnelle</a:t>
            </a:r>
            <a:br>
              <a:rPr sz="1400" dirty="0" smtClean="0"/>
            </a:br>
            <a:r>
              <a:rPr sz="1400" dirty="0" smtClean="0"/>
              <a:t>     B- La doctrine individuelle</a:t>
            </a:r>
            <a:endParaRPr lang="fr-CA" sz="1400" dirty="0" smtClean="0"/>
          </a:p>
          <a:p>
            <a:pPr>
              <a:buNone/>
            </a:pPr>
            <a:endParaRPr sz="1400" dirty="0" smtClean="0"/>
          </a:p>
          <a:p>
            <a:pPr algn="ctr">
              <a:buNone/>
            </a:pPr>
            <a:r>
              <a:rPr sz="1400" b="1" dirty="0" smtClean="0"/>
              <a:t>PROGRAMME DE LECTURES</a:t>
            </a:r>
            <a:endParaRPr lang="fr-CA" sz="1400" b="1" dirty="0" smtClean="0"/>
          </a:p>
          <a:p>
            <a:pPr algn="just">
              <a:buNone/>
            </a:pPr>
            <a:r>
              <a:rPr lang="fr-CA" sz="1400" b="1" i="1" dirty="0" smtClean="0"/>
              <a:t>      </a:t>
            </a:r>
            <a:r>
              <a:rPr sz="1400" i="1" dirty="0" smtClean="0"/>
              <a:t>Lectures obligatoires</a:t>
            </a:r>
            <a:r>
              <a:rPr sz="1400" dirty="0" smtClean="0"/>
              <a:t> :</a:t>
            </a:r>
          </a:p>
          <a:p>
            <a:pPr>
              <a:buNone/>
            </a:pPr>
            <a:r>
              <a:rPr lang="fr-CA" sz="1400" b="1" dirty="0" smtClean="0"/>
              <a:t>      </a:t>
            </a:r>
            <a:r>
              <a:rPr sz="1400" b="1" dirty="0" smtClean="0"/>
              <a:t>Document n</a:t>
            </a:r>
            <a:r>
              <a:rPr sz="1400" b="1" baseline="30000" dirty="0" smtClean="0"/>
              <a:t>o</a:t>
            </a:r>
            <a:r>
              <a:rPr sz="1400" b="1" dirty="0" smtClean="0"/>
              <a:t> 68 : </a:t>
            </a:r>
            <a:r>
              <a:rPr sz="1400" b="1" dirty="0" smtClean="0">
                <a:hlinkClick r:id="rId2"/>
              </a:rPr>
              <a:t>L.N. Caldeira Brant, « L'autorité de la chose jugée et [...] la CIJ »</a:t>
            </a:r>
            <a:r>
              <a:rPr sz="1400" b="1" dirty="0" smtClean="0"/>
              <a:t> (2003)</a:t>
            </a:r>
            <a:r>
              <a:rPr sz="1400" dirty="0" smtClean="0"/>
              <a:t/>
            </a:r>
            <a:br>
              <a:rPr sz="1400" dirty="0" smtClean="0"/>
            </a:br>
            <a:r>
              <a:rPr sz="1400" b="1" dirty="0" smtClean="0"/>
              <a:t>Document n</a:t>
            </a:r>
            <a:r>
              <a:rPr sz="1400" b="1" baseline="30000" dirty="0" smtClean="0"/>
              <a:t>o</a:t>
            </a:r>
            <a:r>
              <a:rPr sz="1400" b="1" dirty="0" smtClean="0"/>
              <a:t> 69</a:t>
            </a:r>
            <a:r>
              <a:rPr sz="1400" dirty="0" smtClean="0"/>
              <a:t> </a:t>
            </a:r>
            <a:r>
              <a:rPr sz="1400" dirty="0" smtClean="0">
                <a:hlinkClick r:id="rId3"/>
              </a:rPr>
              <a:t>:</a:t>
            </a:r>
            <a:r>
              <a:rPr sz="1400" i="1" dirty="0" smtClean="0">
                <a:hlinkClick r:id="rId3"/>
              </a:rPr>
              <a:t> </a:t>
            </a:r>
            <a:r>
              <a:rPr sz="1400" b="1" dirty="0" smtClean="0">
                <a:hlinkClick r:id="rId3"/>
              </a:rPr>
              <a:t>Robert Charvin, «</a:t>
            </a:r>
            <a:r>
              <a:rPr sz="1400" b="1" i="1" dirty="0" smtClean="0">
                <a:hlinkClick r:id="rId3"/>
              </a:rPr>
              <a:t> </a:t>
            </a:r>
            <a:r>
              <a:rPr sz="1400" b="1" dirty="0" smtClean="0">
                <a:hlinkClick r:id="rId3"/>
              </a:rPr>
              <a:t>‘’ La doctrine ‘’ [...] »</a:t>
            </a:r>
            <a:r>
              <a:rPr sz="1400" b="1" dirty="0" smtClean="0"/>
              <a:t> (2003)</a:t>
            </a:r>
            <a:endParaRPr sz="1400" dirty="0" smtClean="0"/>
          </a:p>
          <a:p>
            <a:pPr>
              <a:buNone/>
            </a:pPr>
            <a:r>
              <a:rPr lang="fr-CA" sz="1400" i="1" dirty="0" smtClean="0"/>
              <a:t>     </a:t>
            </a:r>
            <a:r>
              <a:rPr sz="1400" i="1" dirty="0" smtClean="0"/>
              <a:t>Lectures optionnelles</a:t>
            </a:r>
            <a:r>
              <a:rPr sz="1400" dirty="0" smtClean="0"/>
              <a:t> :</a:t>
            </a:r>
          </a:p>
          <a:p>
            <a:pPr>
              <a:buNone/>
            </a:pPr>
            <a:r>
              <a:rPr lang="fr-CA" sz="1400" b="1" dirty="0" smtClean="0"/>
              <a:t>      </a:t>
            </a:r>
            <a:r>
              <a:rPr sz="1400" b="1" dirty="0" smtClean="0"/>
              <a:t>Document n</a:t>
            </a:r>
            <a:r>
              <a:rPr sz="1400" b="1" baseline="30000" dirty="0" smtClean="0"/>
              <a:t>o</a:t>
            </a:r>
            <a:r>
              <a:rPr sz="1400" b="1" dirty="0" smtClean="0"/>
              <a:t> 70</a:t>
            </a:r>
            <a:r>
              <a:rPr sz="1400" dirty="0" smtClean="0"/>
              <a:t> : Noora Arajärvi, « </a:t>
            </a:r>
            <a:r>
              <a:rPr sz="1400" b="1" dirty="0" smtClean="0">
                <a:hlinkClick r:id="rId4"/>
              </a:rPr>
              <a:t>Le rôle du juge pénal international »</a:t>
            </a:r>
            <a:r>
              <a:rPr lang="fr-CA" sz="1400" b="1" dirty="0" smtClean="0"/>
              <a:t/>
            </a:r>
            <a:br>
              <a:rPr lang="fr-CA" sz="1400" b="1" dirty="0" smtClean="0"/>
            </a:br>
            <a:r>
              <a:rPr sz="1400" b="1" dirty="0" smtClean="0"/>
              <a:t>Document n</a:t>
            </a:r>
            <a:r>
              <a:rPr sz="1400" b="1" baseline="30000" dirty="0" smtClean="0"/>
              <a:t>o</a:t>
            </a:r>
            <a:r>
              <a:rPr sz="1400" b="1" dirty="0" smtClean="0"/>
              <a:t> 71</a:t>
            </a:r>
            <a:r>
              <a:rPr lang="fr-CA" sz="1400" b="1" dirty="0" smtClean="0"/>
              <a:t> : </a:t>
            </a:r>
            <a:r>
              <a:rPr sz="1400" dirty="0" smtClean="0"/>
              <a:t>Philippe Blacher, « </a:t>
            </a:r>
            <a:r>
              <a:rPr sz="1400" b="1" dirty="0" smtClean="0">
                <a:hlinkClick r:id="rId5"/>
              </a:rPr>
              <a:t>L’État dans la doctrine ‘’ progressiste ‘’ </a:t>
            </a:r>
            <a:r>
              <a:rPr sz="1400" dirty="0" smtClean="0"/>
              <a:t>» </a:t>
            </a:r>
            <a:r>
              <a:rPr sz="1400" b="1" dirty="0" smtClean="0"/>
              <a:t>(2004)</a:t>
            </a:r>
            <a:endParaRPr sz="1400" dirty="0" smtClean="0"/>
          </a:p>
          <a:p>
            <a:pPr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Daniel Turp et François Xavier Saluden, Université de Montréal, Droit international public général, DRT-2100</a:t>
            </a:r>
            <a:r>
              <a:rPr lang="fr-FR" sz="1100" dirty="0" smtClean="0"/>
              <a:t> </a:t>
            </a:r>
            <a:r>
              <a:rPr lang="fr-CA" sz="1100" dirty="0" smtClean="0"/>
              <a:t> Cours n° 12</a:t>
            </a:r>
            <a:endParaRPr lang="fr-CA" sz="11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305800" cy="533400"/>
          </a:xfrm>
        </p:spPr>
        <p:txBody>
          <a:bodyPr>
            <a:normAutofit fontScale="90000"/>
          </a:bodyPr>
          <a:lstStyle/>
          <a:p>
            <a:r>
              <a:rPr lang="fr-FR" dirty="0" smtClean="0">
                <a:solidFill>
                  <a:srgbClr val="002060"/>
                </a:solidFill>
              </a:rPr>
              <a:t>I</a:t>
            </a:r>
            <a:r>
              <a:rPr lang="fr-FR" dirty="0" smtClean="0">
                <a:solidFill>
                  <a:srgbClr val="002060"/>
                </a:solidFill>
              </a:rPr>
              <a:t>- La jurisprudence </a:t>
            </a:r>
            <a:endParaRPr lang="fr-FR" dirty="0">
              <a:solidFill>
                <a:srgbClr val="002060"/>
              </a:solidFill>
            </a:endParaRPr>
          </a:p>
        </p:txBody>
      </p:sp>
      <p:sp>
        <p:nvSpPr>
          <p:cNvPr id="3" name="Espace réservé du contenu 2"/>
          <p:cNvSpPr>
            <a:spLocks noGrp="1"/>
          </p:cNvSpPr>
          <p:nvPr>
            <p:ph sz="quarter" idx="1"/>
          </p:nvPr>
        </p:nvSpPr>
        <p:spPr>
          <a:xfrm>
            <a:off x="457200" y="990600"/>
            <a:ext cx="8229600" cy="5715000"/>
          </a:xfrm>
        </p:spPr>
        <p:txBody>
          <a:bodyPr>
            <a:normAutofit fontScale="62500" lnSpcReduction="20000"/>
          </a:bodyPr>
          <a:lstStyle/>
          <a:p>
            <a:pPr algn="just">
              <a:buNone/>
            </a:pPr>
            <a:endParaRPr lang="fr-CA" sz="2909" dirty="0" smtClean="0"/>
          </a:p>
          <a:p>
            <a:pPr algn="just">
              <a:buNone/>
            </a:pPr>
            <a:r>
              <a:rPr lang="fr-CA" sz="2909" dirty="0" smtClean="0"/>
              <a:t>- </a:t>
            </a:r>
            <a:r>
              <a:rPr lang="fr-CA" sz="2909" dirty="0" smtClean="0"/>
              <a:t>L’article </a:t>
            </a:r>
            <a:r>
              <a:rPr lang="fr-CA" sz="2909" dirty="0" smtClean="0"/>
              <a:t>38 </a:t>
            </a:r>
            <a:r>
              <a:rPr lang="fr-FR" sz="2909" dirty="0" smtClean="0"/>
              <a:t>§ 1</a:t>
            </a:r>
            <a:r>
              <a:rPr lang="fr-CA" sz="2909" dirty="0" smtClean="0"/>
              <a:t> du </a:t>
            </a:r>
            <a:r>
              <a:rPr lang="fr-CA" sz="2909" i="1" dirty="0" smtClean="0"/>
              <a:t>Statut de la Cour internationale de </a:t>
            </a:r>
            <a:r>
              <a:rPr lang="fr-CA" sz="2909" i="1" dirty="0" smtClean="0"/>
              <a:t>Justice </a:t>
            </a:r>
            <a:r>
              <a:rPr lang="fr-CA" sz="2909" dirty="0" smtClean="0"/>
              <a:t>prévoit que :</a:t>
            </a:r>
            <a:r>
              <a:rPr lang="fr-CA" sz="2909" dirty="0" smtClean="0"/>
              <a:t/>
            </a:r>
            <a:br>
              <a:rPr lang="fr-CA" sz="2909" dirty="0" smtClean="0"/>
            </a:br>
            <a:r>
              <a:rPr lang="fr-CA" sz="2909" dirty="0" smtClean="0"/>
              <a:t/>
            </a:r>
            <a:br>
              <a:rPr lang="fr-CA" sz="2909" dirty="0" smtClean="0"/>
            </a:br>
            <a:r>
              <a:rPr lang="fr-CA" sz="2240" dirty="0" smtClean="0"/>
              <a:t>« [l]a Cour, dont la mission est de régler conformément au droit international les différends qui lui sont soumis, applique […],</a:t>
            </a:r>
            <a:r>
              <a:rPr lang="fr-CA" sz="2240" dirty="0" smtClean="0"/>
              <a:t> </a:t>
            </a:r>
          </a:p>
          <a:p>
            <a:pPr algn="just">
              <a:buNone/>
            </a:pPr>
            <a:r>
              <a:rPr lang="fr-CA" sz="2240" dirty="0" smtClean="0"/>
              <a:t>	d) les décisions judiciaires et la doctrine des publicistes les plus qualifiés des différentes nations, comme moyen auxiliaire de détermination des règles de droit »</a:t>
            </a:r>
            <a:r>
              <a:rPr lang="fr-CA" sz="2909" dirty="0" smtClean="0"/>
              <a:t>.</a:t>
            </a:r>
          </a:p>
          <a:p>
            <a:pPr algn="just">
              <a:buNone/>
            </a:pPr>
            <a:endParaRPr lang="fr-CA" sz="2909" dirty="0" smtClean="0"/>
          </a:p>
          <a:p>
            <a:pPr algn="just">
              <a:buFontTx/>
              <a:buChar char="-"/>
            </a:pPr>
            <a:r>
              <a:rPr lang="fr-CA" sz="2909" dirty="0" smtClean="0"/>
              <a:t>Les moyens de détermination se distinguent des sources de </a:t>
            </a:r>
            <a:r>
              <a:rPr lang="fr-CA" sz="2909" dirty="0" smtClean="0"/>
              <a:t>création du droit </a:t>
            </a:r>
            <a:r>
              <a:rPr lang="fr-CA" sz="2909" dirty="0" smtClean="0"/>
              <a:t>en ce qu’ils ne créent pas de droit;</a:t>
            </a:r>
          </a:p>
          <a:p>
            <a:pPr algn="just">
              <a:buFontTx/>
              <a:buChar char="-"/>
            </a:pPr>
            <a:endParaRPr lang="fr-CA" sz="2909" dirty="0" smtClean="0"/>
          </a:p>
          <a:p>
            <a:pPr algn="just">
              <a:buFontTx/>
              <a:buChar char="-"/>
            </a:pPr>
            <a:r>
              <a:rPr lang="fr-CA" sz="2909" dirty="0" smtClean="0"/>
              <a:t>Cette différence ressort très clairement de la terminologie employée : les moyens auxiliaires servent à déterminer, et l’on ne peut déterminer que ce qui existe déjà; </a:t>
            </a:r>
          </a:p>
          <a:p>
            <a:pPr algn="just">
              <a:buFontTx/>
              <a:buChar char="-"/>
            </a:pPr>
            <a:endParaRPr lang="fr-CA" sz="2909" dirty="0" smtClean="0"/>
          </a:p>
          <a:p>
            <a:pPr algn="just">
              <a:buFontTx/>
              <a:buChar char="-"/>
            </a:pPr>
            <a:r>
              <a:rPr lang="fr-CA" sz="2909" dirty="0" smtClean="0"/>
              <a:t>Leur utilité n’en est pas moins importante, car ils servent </a:t>
            </a:r>
            <a:r>
              <a:rPr lang="fr-CA" sz="2909" dirty="0" smtClean="0"/>
              <a:t>à prouver l’existence et identifier </a:t>
            </a:r>
            <a:r>
              <a:rPr lang="fr-CA" sz="2909" dirty="0" smtClean="0"/>
              <a:t>une</a:t>
            </a:r>
            <a:r>
              <a:rPr lang="fr-CA" sz="2909" dirty="0" smtClean="0"/>
              <a:t> </a:t>
            </a:r>
            <a:r>
              <a:rPr lang="fr-CA" sz="2909" dirty="0" smtClean="0"/>
              <a:t>règle</a:t>
            </a:r>
            <a:r>
              <a:rPr lang="fr-CA" sz="2909" dirty="0" smtClean="0"/>
              <a:t> </a:t>
            </a:r>
            <a:r>
              <a:rPr lang="fr-CA" sz="2909" dirty="0" smtClean="0"/>
              <a:t>de droit</a:t>
            </a:r>
            <a:r>
              <a:rPr lang="fr-CA" sz="2909" dirty="0" smtClean="0"/>
              <a:t>, et en particulier une règle de droit coutumier ou un principe général de droit ou </a:t>
            </a:r>
            <a:r>
              <a:rPr lang="fr-CA" sz="2909" dirty="0" smtClean="0"/>
              <a:t>préciser l’interprétation,</a:t>
            </a:r>
            <a:r>
              <a:rPr lang="fr-CA" sz="2909" dirty="0" smtClean="0"/>
              <a:t> particulièrement lorsqu’il s’agit des traités et des décisions internationales.</a:t>
            </a:r>
            <a:r>
              <a:rPr sz="2800" dirty="0" smtClean="0"/>
              <a:t/>
            </a:r>
            <a:br>
              <a:rPr sz="2800" dirty="0" smtClean="0"/>
            </a:br>
            <a:r>
              <a:rPr sz="2800" dirty="0" smtClean="0"/>
              <a:t>   </a:t>
            </a:r>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3</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Daniel Turp et François Xavier Saluden, Université de Montréal, Droit international public général, DRT-2100</a:t>
            </a:r>
            <a:r>
              <a:rPr lang="fr-FR" sz="1100" dirty="0" smtClean="0"/>
              <a:t> </a:t>
            </a:r>
            <a:r>
              <a:rPr lang="fr-CA" sz="1100" dirty="0" smtClean="0"/>
              <a:t> Cours n° 12</a:t>
            </a:r>
            <a:endParaRPr lang="fr-CA" sz="11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9600" cy="457200"/>
          </a:xfrm>
        </p:spPr>
        <p:txBody>
          <a:bodyPr>
            <a:normAutofit/>
          </a:bodyPr>
          <a:lstStyle/>
          <a:p>
            <a:r>
              <a:rPr lang="fr-CA" sz="2400" dirty="0" smtClean="0"/>
              <a:t>I-  La </a:t>
            </a:r>
            <a:r>
              <a:rPr lang="fr-CA" sz="2400" dirty="0" smtClean="0"/>
              <a:t>jurisprudence (suite)</a:t>
            </a:r>
            <a:endParaRPr lang="fr-FR" sz="2400" dirty="0" smtClean="0">
              <a:solidFill>
                <a:schemeClr val="tx1"/>
              </a:solidFill>
            </a:endParaRPr>
          </a:p>
        </p:txBody>
      </p:sp>
      <p:sp>
        <p:nvSpPr>
          <p:cNvPr id="3" name="Espace réservé du contenu 2"/>
          <p:cNvSpPr>
            <a:spLocks noGrp="1"/>
          </p:cNvSpPr>
          <p:nvPr>
            <p:ph sz="quarter" idx="1"/>
          </p:nvPr>
        </p:nvSpPr>
        <p:spPr/>
        <p:txBody>
          <a:bodyPr>
            <a:normAutofit/>
          </a:bodyPr>
          <a:lstStyle/>
          <a:p>
            <a:pPr algn="just">
              <a:buNone/>
            </a:pPr>
            <a:r>
              <a:rPr sz="1400" b="1" dirty="0" smtClean="0"/>
              <a:t>A</a:t>
            </a:r>
            <a:r>
              <a:rPr sz="1400" b="1" dirty="0" smtClean="0"/>
              <a:t>- Les arrêts et avis des juridictions internationales et nationales</a:t>
            </a:r>
            <a:endParaRPr lang="fr-CA" sz="1400" b="1" dirty="0" smtClean="0"/>
          </a:p>
          <a:p>
            <a:pPr algn="just">
              <a:buNone/>
            </a:pPr>
            <a:endParaRPr lang="fr-CA" sz="1400" dirty="0" smtClean="0"/>
          </a:p>
          <a:p>
            <a:pPr algn="just"/>
            <a:r>
              <a:rPr lang="fr-CA" sz="1400" dirty="0" smtClean="0"/>
              <a:t>L’article 38 du </a:t>
            </a:r>
            <a:r>
              <a:rPr lang="fr-CA" sz="1400" i="1" dirty="0" smtClean="0"/>
              <a:t>Statut de la Cour internationale de Justice </a:t>
            </a:r>
            <a:r>
              <a:rPr lang="fr-CA" sz="1400" dirty="0" smtClean="0"/>
              <a:t>vise la jurisprudence en utilisant l’expression « décisions judiciaires »</a:t>
            </a:r>
            <a:r>
              <a:rPr lang="fr-CA" sz="1400" dirty="0" smtClean="0"/>
              <a:t> définie comme </a:t>
            </a:r>
            <a:r>
              <a:rPr lang="fr-CA" sz="1400" dirty="0" smtClean="0"/>
              <a:t>« [l’e]</a:t>
            </a:r>
            <a:r>
              <a:rPr lang="fr-CA" sz="1400" dirty="0" smtClean="0"/>
              <a:t>nsemble</a:t>
            </a:r>
            <a:r>
              <a:rPr lang="fr-CA" sz="1400" dirty="0" smtClean="0"/>
              <a:t> des décisions rendues par une juridiction déterminée et réunies dans une collection </a:t>
            </a:r>
            <a:r>
              <a:rPr lang="fr-CA" sz="1400" dirty="0" smtClean="0"/>
              <a:t>» (Jean SALMON </a:t>
            </a:r>
            <a:r>
              <a:rPr lang="fr-CA" sz="1400" i="1" dirty="0" smtClean="0"/>
              <a:t>et al</a:t>
            </a:r>
            <a:r>
              <a:rPr lang="fr-CA" sz="1400" dirty="0" smtClean="0"/>
              <a:t>., </a:t>
            </a:r>
            <a:r>
              <a:rPr lang="fr-CA" sz="1400" i="1" dirty="0" smtClean="0"/>
              <a:t>Dictionnaire du droit international public</a:t>
            </a:r>
            <a:r>
              <a:rPr lang="fr-CA" sz="1400" dirty="0" smtClean="0"/>
              <a:t>)     </a:t>
            </a:r>
          </a:p>
          <a:p>
            <a:pPr algn="just">
              <a:buFontTx/>
              <a:buChar char="-"/>
            </a:pPr>
            <a:r>
              <a:rPr lang="fr-CA" sz="1400" dirty="0" smtClean="0"/>
              <a:t>Il s’agit donc des arrêts et avis consultatifs rendus par une juridiction internationale, et en particulier par les juridictions suivantes  :</a:t>
            </a:r>
          </a:p>
          <a:p>
            <a:pPr algn="just">
              <a:buNone/>
            </a:pPr>
            <a:r>
              <a:rPr lang="fr-CA" sz="1200" dirty="0" smtClean="0"/>
              <a:t>- </a:t>
            </a:r>
            <a:r>
              <a:rPr lang="fr-CA" sz="1200" dirty="0" smtClean="0"/>
              <a:t>Cour </a:t>
            </a:r>
            <a:r>
              <a:rPr lang="fr-CA" sz="1200" dirty="0" smtClean="0"/>
              <a:t>internationale de </a:t>
            </a:r>
            <a:r>
              <a:rPr lang="fr-CA" sz="1200" dirty="0" smtClean="0"/>
              <a:t>Justice (CIJ), est sa </a:t>
            </a:r>
            <a:r>
              <a:rPr lang="fr-CA" sz="1200" dirty="0" err="1" smtClean="0"/>
              <a:t>prédécesseure</a:t>
            </a:r>
            <a:r>
              <a:rPr lang="fr-CA" sz="1200" dirty="0" smtClean="0"/>
              <a:t> la Cour permanente de Justice internationale (CPJI);</a:t>
            </a:r>
          </a:p>
          <a:p>
            <a:pPr algn="just">
              <a:buNone/>
            </a:pPr>
            <a:r>
              <a:rPr lang="fr-CA" sz="1200" dirty="0" smtClean="0"/>
              <a:t>- Tribunal </a:t>
            </a:r>
            <a:r>
              <a:rPr lang="fr-CA" sz="1200" dirty="0" smtClean="0"/>
              <a:t>international du droit de la </a:t>
            </a:r>
            <a:r>
              <a:rPr lang="fr-CA" sz="1200" dirty="0" smtClean="0"/>
              <a:t>mer ( </a:t>
            </a:r>
            <a:r>
              <a:rPr lang="fr-CA" sz="1200" dirty="0" smtClean="0"/>
              <a:t>institué par l’annexe VI de la </a:t>
            </a:r>
            <a:r>
              <a:rPr lang="fr-CA" sz="1200" i="1" dirty="0" smtClean="0"/>
              <a:t>Convention des Nations Unies sur le droit de la </a:t>
            </a:r>
            <a:r>
              <a:rPr lang="fr-CA" sz="1200" i="1" dirty="0" smtClean="0"/>
              <a:t>mer</a:t>
            </a:r>
            <a:r>
              <a:rPr lang="fr-CA" sz="1200" dirty="0" smtClean="0"/>
              <a:t>);</a:t>
            </a:r>
          </a:p>
          <a:p>
            <a:pPr algn="just">
              <a:buFontTx/>
              <a:buChar char="-"/>
            </a:pPr>
            <a:r>
              <a:rPr lang="fr-CA" sz="1200" dirty="0" smtClean="0"/>
              <a:t> Organe des règlement des différends de l’Organisations mondiale du Commerce (ORD);</a:t>
            </a:r>
          </a:p>
          <a:p>
            <a:pPr algn="just">
              <a:buFontTx/>
              <a:buChar char="-"/>
            </a:pPr>
            <a:r>
              <a:rPr lang="fr-CA" sz="1200" dirty="0" smtClean="0"/>
              <a:t>- Centre international de règlement des différends en matière d’investissements (CIRDI);</a:t>
            </a:r>
          </a:p>
          <a:p>
            <a:pPr algn="just">
              <a:buFontTx/>
              <a:buChar char="-"/>
            </a:pPr>
            <a:r>
              <a:rPr lang="fr-CA" sz="1200" dirty="0" smtClean="0"/>
              <a:t>- Cour européenne des droits de l’homme, Cour interaméricaine des droits de l’homme, Cour africaine des droits de l’homme et des peuples;</a:t>
            </a:r>
          </a:p>
          <a:p>
            <a:pPr algn="just">
              <a:buFontTx/>
              <a:buChar char="-"/>
            </a:pPr>
            <a:r>
              <a:rPr lang="fr-CA" sz="1200" dirty="0" smtClean="0"/>
              <a:t>- Cour de Justice de l’Union européenne, Cour africaine de Justice, Cour de justice de la CEDEAO;</a:t>
            </a:r>
          </a:p>
          <a:p>
            <a:pPr algn="just">
              <a:buFontTx/>
              <a:buChar char="-"/>
            </a:pPr>
            <a:r>
              <a:rPr lang="fr-CA" sz="1200" dirty="0" smtClean="0"/>
              <a:t>- Cour permanente d’arbitrage (CPA) et tribunaux arbitraux institués par des accords de libre échange (ALÉNA, future AECG) et des accords de garantie d’investissements)</a:t>
            </a:r>
            <a:r>
              <a:rPr lang="fr-CA" sz="1100" dirty="0" smtClean="0"/>
              <a:t>  </a:t>
            </a:r>
          </a:p>
          <a:p>
            <a:pPr algn="just">
              <a:buNone/>
            </a:pPr>
            <a:r>
              <a:rPr lang="fr-CA" sz="1400" dirty="0" smtClean="0"/>
              <a:t>- Il peut aussi s’agir de décisions judiciaires nationales qui participent à la détermination du droit international (ex. : Cour supr</a:t>
            </a:r>
            <a:r>
              <a:rPr lang="fr-CA" sz="1400" dirty="0" smtClean="0"/>
              <a:t>ême du Canada dans </a:t>
            </a:r>
            <a:r>
              <a:rPr lang="fr-CA" sz="1400" i="1" dirty="0" smtClean="0"/>
              <a:t>le Renvoi relatif à la sécession du Qué</a:t>
            </a:r>
            <a:r>
              <a:rPr lang="fr-CA" sz="1400" dirty="0" smtClean="0"/>
              <a:t>bec)</a:t>
            </a:r>
            <a:r>
              <a:rPr lang="fr-CA" sz="1400" dirty="0" smtClean="0"/>
              <a:t> </a:t>
            </a:r>
          </a:p>
          <a:p>
            <a:pPr algn="just">
              <a:buNone/>
            </a:pPr>
            <a:endParaRPr lang="fr-FR" sz="1400"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4</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Daniel Turp et François Xavier </a:t>
            </a:r>
            <a:r>
              <a:rPr lang="fr-CA" sz="1100" dirty="0" smtClean="0"/>
              <a:t>Saluden</a:t>
            </a:r>
            <a:r>
              <a:rPr lang="fr-CA" sz="1100" dirty="0" smtClean="0"/>
              <a:t>, Université de Montréal, Droit international public général, DRT-2100</a:t>
            </a:r>
            <a:r>
              <a:rPr lang="fr-FR" sz="1100" dirty="0" smtClean="0"/>
              <a:t> </a:t>
            </a:r>
            <a:r>
              <a:rPr lang="fr-CA" sz="1100" dirty="0" smtClean="0"/>
              <a:t> Cours n° 12</a:t>
            </a:r>
            <a:endParaRPr lang="fr-CA" sz="1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9600" cy="457200"/>
          </a:xfrm>
        </p:spPr>
        <p:txBody>
          <a:bodyPr>
            <a:normAutofit/>
          </a:bodyPr>
          <a:lstStyle/>
          <a:p>
            <a:r>
              <a:rPr lang="fr-CA" sz="2400" dirty="0" smtClean="0"/>
              <a:t>I- La jurisprudence (suite)</a:t>
            </a:r>
            <a:endParaRPr lang="fr-FR" sz="2400" dirty="0" smtClean="0">
              <a:solidFill>
                <a:schemeClr val="tx1"/>
              </a:solidFill>
            </a:endParaRPr>
          </a:p>
        </p:txBody>
      </p:sp>
      <p:sp>
        <p:nvSpPr>
          <p:cNvPr id="3" name="Espace réservé du contenu 2"/>
          <p:cNvSpPr>
            <a:spLocks noGrp="1"/>
          </p:cNvSpPr>
          <p:nvPr>
            <p:ph sz="quarter" idx="1"/>
          </p:nvPr>
        </p:nvSpPr>
        <p:spPr/>
        <p:txBody>
          <a:bodyPr>
            <a:normAutofit fontScale="92500" lnSpcReduction="10000"/>
          </a:bodyPr>
          <a:lstStyle/>
          <a:p>
            <a:pPr algn="just">
              <a:buNone/>
            </a:pPr>
            <a:r>
              <a:rPr sz="1514" b="1" dirty="0" smtClean="0"/>
              <a:t>B</a:t>
            </a:r>
            <a:r>
              <a:rPr sz="1514" b="1" dirty="0" smtClean="0"/>
              <a:t>- L’autorité relative de la chose </a:t>
            </a:r>
            <a:r>
              <a:rPr sz="1514" b="1" dirty="0" smtClean="0"/>
              <a:t>jugée</a:t>
            </a:r>
            <a:endParaRPr lang="fr-CA" sz="1514" b="1" dirty="0" smtClean="0"/>
          </a:p>
          <a:p>
            <a:pPr algn="just">
              <a:buNone/>
            </a:pPr>
            <a:endParaRPr lang="fr-CA" sz="1400" dirty="0" smtClean="0"/>
          </a:p>
          <a:p>
            <a:pPr algn="just">
              <a:buFontTx/>
              <a:buChar char="-"/>
            </a:pPr>
            <a:r>
              <a:rPr lang="fr-FR" sz="1400" i="1" dirty="0" smtClean="0"/>
              <a:t>Le Statut de la Cour internationale de Justice </a:t>
            </a:r>
            <a:r>
              <a:rPr lang="fr-FR" sz="1400" dirty="0" smtClean="0"/>
              <a:t>consacre cette règle : </a:t>
            </a:r>
          </a:p>
          <a:p>
            <a:pPr algn="ctr">
              <a:buNone/>
            </a:pPr>
            <a:r>
              <a:rPr lang="fr-FR" sz="1400" dirty="0" smtClean="0"/>
              <a:t>Article 59 </a:t>
            </a:r>
          </a:p>
          <a:p>
            <a:pPr algn="ctr">
              <a:buNone/>
            </a:pPr>
            <a:r>
              <a:rPr lang="fr-FR" sz="1400" dirty="0" smtClean="0"/>
              <a:t>La </a:t>
            </a:r>
            <a:r>
              <a:rPr lang="fr-FR" sz="1400" dirty="0" smtClean="0"/>
              <a:t>décision de la Cour n'est obligatoire que pour les parties en litige et dans le cas qui a été décidé</a:t>
            </a:r>
            <a:r>
              <a:rPr lang="fr-FR" sz="1400" dirty="0" smtClean="0"/>
              <a:t>.</a:t>
            </a:r>
          </a:p>
          <a:p>
            <a:pPr algn="ctr">
              <a:buNone/>
            </a:pPr>
            <a:endParaRPr lang="fr-CA" sz="1400" dirty="0" smtClean="0"/>
          </a:p>
          <a:p>
            <a:pPr algn="just">
              <a:buFontTx/>
              <a:buChar char="-"/>
            </a:pPr>
            <a:r>
              <a:rPr lang="fr-CA" sz="1400" dirty="0" smtClean="0"/>
              <a:t>L’autorité de </a:t>
            </a:r>
            <a:r>
              <a:rPr lang="fr-CA" sz="1400" dirty="0" smtClean="0"/>
              <a:t>la chose jugée est le trait spécifique de l’acte juridictionnel. Elle appartient aux arrêts de la Cour de La Haye et, de façon générale, à tous les jugements définitifs et sans recours rendus par les juridictions internationales. Elle n’appartient pas aux décisions d’</a:t>
            </a:r>
            <a:r>
              <a:rPr lang="fr-CA" sz="1400" dirty="0" smtClean="0"/>
              <a:t>avant-dire</a:t>
            </a:r>
            <a:r>
              <a:rPr lang="fr-CA" sz="1400" dirty="0" smtClean="0"/>
              <a:t> droit, telles que celles destinées, soit à protéger les intérêts des parties en cours d’instance, soit à faciliter l’instruction du procès. De telles décisions qui, à La Haye, revêtent le plus souvent la forme d’ordonnances, ne décident pas avec force « obligatoire » (art. 59 du Statut) et avec effet « définitif » (art. 60) le fond du différend déféré à la Cour (Charles de </a:t>
            </a:r>
            <a:r>
              <a:rPr lang="fr-CA" sz="1400" dirty="0" smtClean="0"/>
              <a:t>Visscher</a:t>
            </a:r>
            <a:r>
              <a:rPr lang="fr-CA" sz="1400" dirty="0" smtClean="0"/>
              <a:t>, « La chose jugée devant la Cour internationale de la Haye </a:t>
            </a:r>
            <a:r>
              <a:rPr lang="fr-CA" sz="1400" dirty="0" smtClean="0"/>
              <a:t>», (1965) 1 </a:t>
            </a:r>
            <a:r>
              <a:rPr lang="fr-FR" sz="1400" i="1" dirty="0" smtClean="0"/>
              <a:t>Revue belge de droit international </a:t>
            </a:r>
            <a:r>
              <a:rPr lang="fr-CA" sz="1400" dirty="0" smtClean="0"/>
              <a:t>5, à la p. 5).</a:t>
            </a:r>
          </a:p>
          <a:p>
            <a:pPr algn="just">
              <a:buNone/>
            </a:pPr>
            <a:r>
              <a:rPr lang="fr-CA" sz="1400" dirty="0" smtClean="0"/>
              <a:t>- La chose jugée n’est pas sans importance dans la mesure où l’article 60 du </a:t>
            </a:r>
            <a:r>
              <a:rPr lang="fr-CA" sz="1400" i="1" dirty="0" smtClean="0"/>
              <a:t>Statut de la Cour internationale de Justice </a:t>
            </a:r>
            <a:r>
              <a:rPr lang="fr-CA" sz="1400" dirty="0" smtClean="0"/>
              <a:t>prévoit qu’un «</a:t>
            </a:r>
            <a:r>
              <a:rPr lang="fr-FR" sz="1400" b="1" dirty="0" smtClean="0"/>
              <a:t> </a:t>
            </a:r>
            <a:r>
              <a:rPr lang="fr-FR" sz="1400" dirty="0" smtClean="0"/>
              <a:t>arrêt </a:t>
            </a:r>
            <a:r>
              <a:rPr lang="fr-FR" sz="1400" dirty="0" smtClean="0"/>
              <a:t>est définitif et sans </a:t>
            </a:r>
            <a:r>
              <a:rPr lang="fr-FR" sz="1400" dirty="0" smtClean="0"/>
              <a:t>recours » et que, selon l’article 94 de la </a:t>
            </a:r>
            <a:r>
              <a:rPr lang="fr-FR" sz="1400" i="1" dirty="0" smtClean="0"/>
              <a:t>Charte des Nations Unies </a:t>
            </a:r>
            <a:r>
              <a:rPr lang="fr-FR" sz="1400" dirty="0" smtClean="0"/>
              <a:t>« [c]</a:t>
            </a:r>
            <a:r>
              <a:rPr sz="1400" dirty="0" smtClean="0"/>
              <a:t>haque </a:t>
            </a:r>
            <a:r>
              <a:rPr sz="1400" dirty="0" smtClean="0"/>
              <a:t>Membre des Nations Unies s'engage à se conformer à la décision de la Cour internationale de Justice dans tout litige auquel il est </a:t>
            </a:r>
            <a:r>
              <a:rPr sz="1400" dirty="0" smtClean="0"/>
              <a:t>partie</a:t>
            </a:r>
            <a:r>
              <a:rPr lang="fr-CA" sz="1400" dirty="0" smtClean="0"/>
              <a:t> » et que, « [s]</a:t>
            </a:r>
            <a:r>
              <a:rPr sz="1400" dirty="0" smtClean="0"/>
              <a:t>i </a:t>
            </a:r>
            <a:r>
              <a:rPr sz="1400" dirty="0" smtClean="0"/>
              <a:t>une partie à un litige ne satisfait pas aux obligations qui lui incombent en vertu d'un arrêt rendu par la Cour, l'autre partie peut recourir au Conseil de sécurité et celui-ci, s'il le juge nécessaire, peut faire </a:t>
            </a:r>
            <a:r>
              <a:rPr sz="1400" dirty="0" smtClean="0"/>
              <a:t>de</a:t>
            </a:r>
            <a:r>
              <a:rPr lang="fr-CA" sz="1400" dirty="0" smtClean="0"/>
              <a:t>s</a:t>
            </a:r>
            <a:r>
              <a:rPr sz="1400" dirty="0" smtClean="0"/>
              <a:t>recommandations </a:t>
            </a:r>
            <a:r>
              <a:rPr sz="1400" dirty="0" smtClean="0"/>
              <a:t>ou </a:t>
            </a:r>
            <a:r>
              <a:rPr sz="1400" b="1" i="1" dirty="0" smtClean="0"/>
              <a:t>décider</a:t>
            </a:r>
            <a:r>
              <a:rPr sz="1400" dirty="0" smtClean="0"/>
              <a:t> des mesures à prendre pour faire exécuter </a:t>
            </a:r>
            <a:r>
              <a:rPr sz="1400" dirty="0" smtClean="0"/>
              <a:t>l'arrêt</a:t>
            </a:r>
            <a:r>
              <a:rPr lang="fr-CA" sz="1400" dirty="0" smtClean="0"/>
              <a:t> ».</a:t>
            </a:r>
            <a:endParaRPr sz="1400" dirty="0" smtClean="0"/>
          </a:p>
          <a:p>
            <a:pPr algn="just">
              <a:buFontTx/>
              <a:buChar char="-"/>
            </a:pPr>
            <a:r>
              <a:rPr lang="fr-FR" sz="1400" b="1" dirty="0" smtClean="0"/>
              <a:t> </a:t>
            </a:r>
            <a:endParaRPr lang="fr-FR" sz="1400"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5</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Daniel Turp et François Xavier </a:t>
            </a:r>
            <a:r>
              <a:rPr lang="fr-CA" sz="1100" dirty="0" smtClean="0"/>
              <a:t>Saluden</a:t>
            </a:r>
            <a:r>
              <a:rPr lang="fr-CA" sz="1100" dirty="0" smtClean="0"/>
              <a:t>, Université de Montréal, Droit international public général, DRT-2100</a:t>
            </a:r>
            <a:r>
              <a:rPr lang="fr-FR" sz="1100" dirty="0" smtClean="0"/>
              <a:t> </a:t>
            </a:r>
            <a:r>
              <a:rPr lang="fr-CA" sz="1100" dirty="0" smtClean="0"/>
              <a:t> Cours n° 12</a:t>
            </a:r>
            <a:endParaRPr lang="fr-CA" sz="11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57200"/>
            <a:ext cx="8229600" cy="533400"/>
          </a:xfrm>
        </p:spPr>
        <p:txBody>
          <a:bodyPr>
            <a:normAutofit fontScale="90000"/>
          </a:bodyPr>
          <a:lstStyle/>
          <a:p>
            <a:r>
              <a:rPr lang="fr-FR" dirty="0" smtClean="0">
                <a:solidFill>
                  <a:schemeClr val="tx1"/>
                </a:solidFill>
              </a:rPr>
              <a:t>II- La doctrine</a:t>
            </a:r>
          </a:p>
        </p:txBody>
      </p:sp>
      <p:sp>
        <p:nvSpPr>
          <p:cNvPr id="3" name="Espace réservé du contenu 2"/>
          <p:cNvSpPr>
            <a:spLocks noGrp="1"/>
          </p:cNvSpPr>
          <p:nvPr>
            <p:ph sz="quarter" idx="1"/>
          </p:nvPr>
        </p:nvSpPr>
        <p:spPr/>
        <p:txBody>
          <a:bodyPr>
            <a:noAutofit/>
          </a:bodyPr>
          <a:lstStyle/>
          <a:p>
            <a:pPr algn="just">
              <a:buNone/>
            </a:pPr>
            <a:r>
              <a:rPr lang="fr-CA" sz="1200" dirty="0" smtClean="0"/>
              <a:t>- L’article </a:t>
            </a:r>
            <a:r>
              <a:rPr lang="fr-CA" sz="1200" dirty="0" smtClean="0"/>
              <a:t>38 du Statut</a:t>
            </a:r>
            <a:r>
              <a:rPr lang="fr-CA" sz="1200" dirty="0" smtClean="0"/>
              <a:t> de la Cour internationale de Justice fait référence à </a:t>
            </a:r>
            <a:r>
              <a:rPr lang="fr-CA" sz="1200" dirty="0" smtClean="0"/>
              <a:t>la doctrine</a:t>
            </a:r>
            <a:r>
              <a:rPr lang="fr-CA" sz="1200" dirty="0" smtClean="0"/>
              <a:t> comme moyen auxiliaire de détermination du droit en </a:t>
            </a:r>
            <a:r>
              <a:rPr lang="fr-CA" sz="1200" dirty="0" smtClean="0"/>
              <a:t>utilisant l’expression « doctrine des publicistes les plus qualifiés des différentes nations »</a:t>
            </a:r>
            <a:endParaRPr lang="fr-CA" sz="1200" dirty="0" smtClean="0"/>
          </a:p>
          <a:p>
            <a:pPr algn="just">
              <a:buFontTx/>
              <a:buChar char="-"/>
            </a:pPr>
            <a:r>
              <a:rPr lang="fr-CA" sz="1200" dirty="0" smtClean="0"/>
              <a:t>Définition : « L[’</a:t>
            </a:r>
            <a:r>
              <a:rPr lang="fr-CA" sz="1200" dirty="0" smtClean="0"/>
              <a:t>e]</a:t>
            </a:r>
            <a:r>
              <a:rPr lang="fr-CA" sz="1200" dirty="0" smtClean="0"/>
              <a:t>nseignement</a:t>
            </a:r>
            <a:r>
              <a:rPr lang="fr-CA" sz="1200" dirty="0" smtClean="0"/>
              <a:t> des auteurs de droit international </a:t>
            </a:r>
            <a:r>
              <a:rPr lang="fr-CA" sz="1200" dirty="0" smtClean="0"/>
              <a:t>»</a:t>
            </a:r>
            <a:r>
              <a:rPr lang="fr-CA" sz="1200" dirty="0" smtClean="0"/>
              <a:t> </a:t>
            </a:r>
            <a:r>
              <a:rPr lang="fr-CA" sz="1200" dirty="0" smtClean="0"/>
              <a:t>(Jean SALMON et al.</a:t>
            </a:r>
            <a:r>
              <a:rPr lang="fr-CA" sz="1200" i="1" dirty="0" smtClean="0"/>
              <a:t>, Dictionnaire </a:t>
            </a:r>
            <a:r>
              <a:rPr lang="fr-CA" sz="1200" i="1" dirty="0" smtClean="0"/>
              <a:t>de droit international </a:t>
            </a:r>
            <a:r>
              <a:rPr lang="fr-CA" sz="1200" i="1" dirty="0" smtClean="0"/>
              <a:t>public</a:t>
            </a:r>
            <a:r>
              <a:rPr lang="fr-CA" sz="1200" dirty="0" smtClean="0"/>
              <a:t>),</a:t>
            </a:r>
          </a:p>
          <a:p>
            <a:pPr algn="just">
              <a:buNone/>
            </a:pPr>
            <a:r>
              <a:rPr sz="1200" b="1" dirty="0" smtClean="0"/>
              <a:t>A</a:t>
            </a:r>
            <a:r>
              <a:rPr sz="1200" b="1" dirty="0" smtClean="0"/>
              <a:t>- La doctrine institutionnelle</a:t>
            </a:r>
            <a:r>
              <a:rPr lang="fr-CA" sz="1200" dirty="0" smtClean="0"/>
              <a:t> </a:t>
            </a:r>
          </a:p>
          <a:p>
            <a:pPr algn="just">
              <a:buFontTx/>
              <a:buChar char="-"/>
            </a:pPr>
            <a:r>
              <a:rPr lang="fr-CA" sz="1200" dirty="0" smtClean="0"/>
              <a:t>Travaux de la Commission du droit international et de ses rapporteurs;</a:t>
            </a:r>
          </a:p>
          <a:p>
            <a:pPr algn="just">
              <a:buFontTx/>
              <a:buChar char="-"/>
            </a:pPr>
            <a:r>
              <a:rPr lang="fr-CA" sz="1200" dirty="0" smtClean="0"/>
              <a:t> Travaux des sociétés savantes s’intéressant au droit international, à sa codification et son développement progressif :</a:t>
            </a:r>
          </a:p>
          <a:p>
            <a:pPr lvl="1" algn="just">
              <a:buFontTx/>
              <a:buChar char="-"/>
            </a:pPr>
            <a:r>
              <a:rPr lang="fr-CA" sz="1200" dirty="0" smtClean="0"/>
              <a:t>- Institut de droit international;</a:t>
            </a:r>
          </a:p>
          <a:p>
            <a:pPr lvl="1" algn="just">
              <a:buFontTx/>
              <a:buChar char="-"/>
            </a:pPr>
            <a:r>
              <a:rPr lang="fr-CA" sz="1200" dirty="0" smtClean="0"/>
              <a:t>- Association de droit international (International Law Association) et ses sections nationales;</a:t>
            </a:r>
          </a:p>
          <a:p>
            <a:pPr lvl="1" algn="just">
              <a:buFontTx/>
              <a:buChar char="-"/>
            </a:pPr>
            <a:r>
              <a:rPr lang="fr-CA" sz="1200" dirty="0" smtClean="0"/>
              <a:t> Société régionales : Société européenne de droit international. Société africaine pour le droit international;</a:t>
            </a:r>
          </a:p>
          <a:p>
            <a:pPr lvl="1" algn="just">
              <a:buFontTx/>
              <a:buChar char="-"/>
            </a:pPr>
            <a:r>
              <a:rPr lang="fr-CA" sz="1200" dirty="0" smtClean="0"/>
              <a:t> Sociétés nationales : American Society of International Law, British , Société française pour le droit internationale, Société belge de droit international, Société suisse de droit international, Conseil canadien de droit international, Société québécoise de droit</a:t>
            </a:r>
          </a:p>
          <a:p>
            <a:pPr algn="just">
              <a:buFontTx/>
              <a:buChar char="-"/>
            </a:pPr>
            <a:r>
              <a:rPr lang="fr-CA" sz="1200" dirty="0" smtClean="0"/>
              <a:t>Opinions individuelles et dissidentes des juges de la Cour internationale de Justic</a:t>
            </a:r>
            <a:r>
              <a:rPr lang="fr-CA" sz="1200" dirty="0" smtClean="0"/>
              <a:t>e et des autres juridictions internationales</a:t>
            </a:r>
          </a:p>
          <a:p>
            <a:pPr algn="just">
              <a:buNone/>
            </a:pPr>
            <a:r>
              <a:rPr lang="fr-CA" sz="1200" b="1" dirty="0" smtClean="0"/>
              <a:t>B- La doctrine individuelle </a:t>
            </a:r>
          </a:p>
          <a:p>
            <a:pPr algn="just">
              <a:buNone/>
            </a:pPr>
            <a:r>
              <a:rPr lang="fr-CA" sz="1200" dirty="0" smtClean="0"/>
              <a:t>- Monographies sous forme de traités, précis et manuels de droit international et articles de périodiques de droit international (</a:t>
            </a:r>
            <a:r>
              <a:rPr lang="fr-CA" sz="1200" dirty="0" smtClean="0"/>
              <a:t>American Journal of International Law, Annuaire canadien de droit international, Annuaire français de droit international, Revue générale de droit international public, Revue belge de droit internationale, Revue québécoise de droit international, Revue suisse de droit international et européen)-</a:t>
            </a:r>
          </a:p>
          <a:p>
            <a:pPr algn="just">
              <a:buNone/>
            </a:pPr>
            <a:r>
              <a:rPr lang="fr-CA" sz="1200" dirty="0" smtClean="0"/>
              <a:t>- Représentant </a:t>
            </a:r>
            <a:r>
              <a:rPr lang="fr-CA" sz="1200" dirty="0" smtClean="0"/>
              <a:t>et n’écrivant que pour eux-mêmes,</a:t>
            </a:r>
            <a:r>
              <a:rPr lang="fr-CA" sz="1200" dirty="0" smtClean="0"/>
              <a:t> les publicistes font souvent œuvre d’approfondissement intellectuel ou preuve d’un </a:t>
            </a:r>
            <a:r>
              <a:rPr lang="fr-CA" sz="1200" dirty="0" smtClean="0"/>
              <a:t>militantisme juridique</a:t>
            </a:r>
            <a:r>
              <a:rPr lang="fr-CA" sz="1200" dirty="0" smtClean="0"/>
              <a:t> qui </a:t>
            </a:r>
            <a:r>
              <a:rPr lang="fr-CA" sz="1200" dirty="0" smtClean="0"/>
              <a:t>les fait quitter l’étude du droit positif.</a:t>
            </a:r>
            <a:r>
              <a:rPr lang="fr-CA" sz="1200" dirty="0" smtClean="0"/>
              <a:t> </a:t>
            </a:r>
          </a:p>
          <a:p>
            <a:pPr algn="just">
              <a:buNone/>
            </a:pPr>
            <a:r>
              <a:rPr sz="1200" dirty="0" smtClean="0"/>
              <a:t/>
            </a:r>
            <a:br>
              <a:rPr sz="1200" dirty="0" smtClean="0"/>
            </a:br>
            <a:r>
              <a:rPr sz="1200" dirty="0" smtClean="0"/>
              <a:t>    </a:t>
            </a:r>
            <a:endParaRPr lang="fr-CA" sz="1200" dirty="0" smtClean="0"/>
          </a:p>
          <a:p>
            <a:pPr algn="just">
              <a:buNone/>
            </a:pPr>
            <a:endParaRPr lang="fr-FR" sz="1200"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6</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Daniel Turp et François Xavier </a:t>
            </a:r>
            <a:r>
              <a:rPr lang="fr-CA" sz="1100" dirty="0" smtClean="0"/>
              <a:t>Saluden</a:t>
            </a:r>
            <a:r>
              <a:rPr lang="fr-CA" sz="1100" dirty="0" smtClean="0"/>
              <a:t>, Université de Montréal, Droit international public général, DRT-2100</a:t>
            </a:r>
            <a:r>
              <a:rPr lang="fr-FR" sz="1100" dirty="0" smtClean="0"/>
              <a:t> </a:t>
            </a:r>
            <a:r>
              <a:rPr lang="fr-CA" sz="1100" dirty="0" smtClean="0"/>
              <a:t> Cours n° 12</a:t>
            </a:r>
            <a:endParaRPr lang="fr-CA" sz="11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305800" cy="533400"/>
          </a:xfrm>
        </p:spPr>
        <p:txBody>
          <a:bodyPr>
            <a:normAutofit fontScale="90000"/>
          </a:bodyPr>
          <a:lstStyle/>
          <a:p>
            <a:pPr algn="ctr"/>
            <a:r>
              <a:rPr lang="fr-FR" dirty="0" smtClean="0">
                <a:solidFill>
                  <a:srgbClr val="002060"/>
                </a:solidFill>
              </a:rPr>
              <a:t/>
            </a:r>
            <a:br>
              <a:rPr lang="fr-FR" dirty="0" smtClean="0">
                <a:solidFill>
                  <a:srgbClr val="002060"/>
                </a:solidFill>
              </a:rPr>
            </a:br>
            <a:r>
              <a:rPr lang="fr-FR" sz="2222" dirty="0" smtClean="0">
                <a:solidFill>
                  <a:srgbClr val="002060"/>
                </a:solidFill>
              </a:rPr>
              <a:t>Cours n° 13 : Conclusion </a:t>
            </a:r>
            <a:r>
              <a:rPr lang="fr-FR" sz="2000" dirty="0" smtClean="0">
                <a:solidFill>
                  <a:srgbClr val="002060"/>
                </a:solidFill>
              </a:rPr>
              <a:t>(9 avril 2015)</a:t>
            </a:r>
            <a:r>
              <a:rPr lang="fr-FR" dirty="0" smtClean="0">
                <a:solidFill>
                  <a:srgbClr val="002060"/>
                </a:solidFill>
              </a:rPr>
              <a:t/>
            </a:r>
            <a:br>
              <a:rPr lang="fr-FR" dirty="0" smtClean="0">
                <a:solidFill>
                  <a:srgbClr val="002060"/>
                </a:solidFill>
              </a:rPr>
            </a:br>
            <a:endParaRPr lang="fr-FR" dirty="0">
              <a:solidFill>
                <a:srgbClr val="002060"/>
              </a:solidFill>
            </a:endParaRPr>
          </a:p>
        </p:txBody>
      </p:sp>
      <p:sp>
        <p:nvSpPr>
          <p:cNvPr id="3" name="Espace réservé du contenu 2"/>
          <p:cNvSpPr>
            <a:spLocks noGrp="1"/>
          </p:cNvSpPr>
          <p:nvPr>
            <p:ph sz="quarter" idx="1"/>
          </p:nvPr>
        </p:nvSpPr>
        <p:spPr>
          <a:xfrm>
            <a:off x="457200" y="990600"/>
            <a:ext cx="8229600" cy="5715000"/>
          </a:xfrm>
        </p:spPr>
        <p:txBody>
          <a:bodyPr>
            <a:normAutofit fontScale="85000" lnSpcReduction="20000"/>
          </a:bodyPr>
          <a:lstStyle/>
          <a:p>
            <a:pPr algn="ctr">
              <a:buNone/>
            </a:pPr>
            <a:r>
              <a:rPr sz="1400" dirty="0" smtClean="0"/>
              <a:t> </a:t>
            </a:r>
            <a:r>
              <a:rPr sz="1400" b="1" dirty="0" smtClean="0"/>
              <a:t>PLAN DE COURS</a:t>
            </a:r>
            <a:endParaRPr lang="fr-CA" sz="1400" b="1" dirty="0" smtClean="0"/>
          </a:p>
          <a:p>
            <a:pPr algn="ctr">
              <a:buNone/>
            </a:pPr>
            <a:r>
              <a:rPr lang="fr-FR" sz="1400" dirty="0" smtClean="0"/>
              <a:t> L'AVENIR DES SUJETS, ACTEURS, SOURCES ET MOYENS DU DROIT INTERNATIONAL</a:t>
            </a:r>
            <a:br>
              <a:rPr lang="fr-FR" sz="1400" dirty="0" smtClean="0"/>
            </a:br>
            <a:endParaRPr lang="fr-FR" sz="1400" dirty="0" smtClean="0"/>
          </a:p>
          <a:p>
            <a:pPr algn="just">
              <a:buNone/>
            </a:pPr>
            <a:r>
              <a:rPr lang="fr-FR" sz="1400" b="1" dirty="0" smtClean="0"/>
              <a:t>I- L’AVENIR DES SUJETS ET ACTEURS DU DROIT INTERNATIONAL</a:t>
            </a:r>
            <a:r>
              <a:rPr lang="fr-FR" sz="1400" dirty="0" smtClean="0"/>
              <a:t>    A- La persévérance des sujets actuels du droit international</a:t>
            </a:r>
            <a:br>
              <a:rPr lang="fr-FR" sz="1400" dirty="0" smtClean="0"/>
            </a:br>
            <a:r>
              <a:rPr lang="fr-FR" sz="1400" dirty="0" smtClean="0"/>
              <a:t>        1) La pérennité des États et des organisations internationales         2) Le renforcement du statut des personnes et des collectivités    B- De l’émergence de nouveaux acteurs du droit international        </a:t>
            </a:r>
            <a:br>
              <a:rPr lang="fr-FR" sz="1400" dirty="0" smtClean="0"/>
            </a:br>
            <a:r>
              <a:rPr lang="fr-FR" sz="1400" dirty="0" smtClean="0"/>
              <a:t>      1) La Communauté internationale       2) L’Humanité</a:t>
            </a:r>
            <a:br>
              <a:rPr lang="fr-FR" sz="1400" dirty="0" smtClean="0"/>
            </a:br>
            <a:endParaRPr lang="fr-FR" sz="1400" dirty="0" smtClean="0"/>
          </a:p>
          <a:p>
            <a:pPr algn="just">
              <a:buNone/>
            </a:pPr>
            <a:r>
              <a:rPr lang="fr-FR" sz="1400" b="1" dirty="0" smtClean="0"/>
              <a:t>II- L’AVENIR DES SOURCES ET MOYENS DU DROIT INTERNATIONAL     </a:t>
            </a:r>
            <a:br>
              <a:rPr lang="fr-FR" sz="1400" b="1" dirty="0" smtClean="0"/>
            </a:br>
            <a:r>
              <a:rPr lang="fr-FR" sz="1400" dirty="0" smtClean="0"/>
              <a:t/>
            </a:r>
            <a:br>
              <a:rPr lang="fr-FR" sz="1400" dirty="0" smtClean="0"/>
            </a:br>
            <a:r>
              <a:rPr lang="fr-FR" sz="1400" dirty="0" smtClean="0"/>
              <a:t>   A- Les sources et moyens prééminents du droit international</a:t>
            </a:r>
            <a:br>
              <a:rPr lang="fr-FR" sz="1400" dirty="0" smtClean="0"/>
            </a:br>
            <a:r>
              <a:rPr lang="fr-FR" sz="1400" dirty="0" smtClean="0"/>
              <a:t>           1) Le règne continu des traités et le rôle nouveau des décisions internationales           2) L’importance croissante de la jurisprudence internationale      </a:t>
            </a:r>
            <a:br>
              <a:rPr lang="fr-FR" sz="1400" dirty="0" smtClean="0"/>
            </a:br>
            <a:r>
              <a:rPr lang="fr-FR" sz="1400" dirty="0" smtClean="0"/>
              <a:t/>
            </a:r>
            <a:br>
              <a:rPr lang="fr-FR" sz="1400" dirty="0" smtClean="0"/>
            </a:br>
            <a:r>
              <a:rPr lang="fr-FR" sz="1400" dirty="0" smtClean="0"/>
              <a:t>    B- Des sources constitutionnelles pour le droit international           </a:t>
            </a:r>
            <a:br>
              <a:rPr lang="fr-FR" sz="1400" dirty="0" smtClean="0"/>
            </a:br>
            <a:r>
              <a:rPr lang="fr-FR" sz="1400" dirty="0" smtClean="0"/>
              <a:t>          1) La constitutionnalisation du droit international</a:t>
            </a:r>
          </a:p>
          <a:p>
            <a:pPr algn="just">
              <a:buNone/>
            </a:pPr>
            <a:r>
              <a:rPr lang="fr-FR" sz="1400" dirty="0" smtClean="0"/>
              <a:t>                 2) Une Charte de la Communauté internationale ou une Constitution de l’Humanité</a:t>
            </a:r>
            <a:br>
              <a:rPr lang="fr-FR" sz="1400" dirty="0" smtClean="0"/>
            </a:br>
            <a:endParaRPr lang="fr-FR" sz="1400" dirty="0" smtClean="0"/>
          </a:p>
          <a:p>
            <a:pPr algn="ctr">
              <a:buNone/>
            </a:pPr>
            <a:r>
              <a:rPr lang="fr-FR" sz="1400" b="1" dirty="0" smtClean="0"/>
              <a:t>PROGRAMME DELECTURES</a:t>
            </a:r>
          </a:p>
          <a:p>
            <a:pPr algn="just">
              <a:buNone/>
            </a:pPr>
            <a:r>
              <a:rPr lang="fr-FR" sz="1400" b="1" dirty="0" smtClean="0"/>
              <a:t>Lecture exceptionnelle :</a:t>
            </a:r>
            <a:br>
              <a:rPr lang="fr-FR" sz="1400" b="1" dirty="0" smtClean="0"/>
            </a:br>
            <a:r>
              <a:rPr lang="fr-FR" sz="1400" b="1" dirty="0" smtClean="0"/>
              <a:t/>
            </a:r>
            <a:br>
              <a:rPr lang="fr-FR" sz="1400" b="1" dirty="0" smtClean="0"/>
            </a:br>
            <a:r>
              <a:rPr lang="fr-FR" sz="1400" b="1" dirty="0" smtClean="0"/>
              <a:t>Document n</a:t>
            </a:r>
            <a:r>
              <a:rPr lang="fr-FR" sz="1400" b="1" baseline="30000" dirty="0" smtClean="0"/>
              <a:t>o</a:t>
            </a:r>
            <a:r>
              <a:rPr lang="fr-FR" sz="1400" b="1" dirty="0" smtClean="0"/>
              <a:t> 72 </a:t>
            </a:r>
            <a:r>
              <a:rPr lang="fr-FR" sz="1400" b="1" i="1" dirty="0" smtClean="0"/>
              <a:t>: </a:t>
            </a:r>
            <a:r>
              <a:rPr lang="fr-FR" sz="1400" b="1" i="1" dirty="0" smtClean="0">
                <a:hlinkClick r:id="rId2"/>
              </a:rPr>
              <a:t>F. Châteauraynaud, « Note sur [...] la communauté internationale » (2002) </a:t>
            </a:r>
            <a:r>
              <a:rPr sz="1400" b="1" dirty="0" smtClean="0"/>
              <a:t/>
            </a:r>
            <a:br>
              <a:rPr sz="1400" b="1" dirty="0" smtClean="0"/>
            </a:br>
            <a:endParaRPr sz="1400" dirty="0" smtClean="0"/>
          </a:p>
          <a:p>
            <a:pPr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7</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Daniel Turp et François Xavier Saluden, Université de Montréal, Droit international public général, DRT-2100</a:t>
            </a:r>
            <a:r>
              <a:rPr lang="fr-FR" sz="1100" dirty="0" smtClean="0"/>
              <a:t> </a:t>
            </a:r>
            <a:r>
              <a:rPr lang="fr-CA" sz="1100" dirty="0" smtClean="0"/>
              <a:t> Cours n° 12</a:t>
            </a:r>
            <a:endParaRPr lang="fr-CA" sz="11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3288</TotalTime>
  <Words>1805</Words>
  <Application>Microsoft Office PowerPoint</Application>
  <PresentationFormat>Présentation à l'écran (4:3)</PresentationFormat>
  <Paragraphs>82</Paragraphs>
  <Slides>7</Slides>
  <Notes>0</Notes>
  <HiddenSlides>0</HiddenSlides>
  <MMClips>0</MMClips>
  <ScaleCrop>false</ScaleCrop>
  <HeadingPairs>
    <vt:vector size="4" baseType="variant">
      <vt:variant>
        <vt:lpstr>Modèle de conception</vt:lpstr>
      </vt:variant>
      <vt:variant>
        <vt:i4>1</vt:i4>
      </vt:variant>
      <vt:variant>
        <vt:lpstr>Titres des diapositives</vt:lpstr>
      </vt:variant>
      <vt:variant>
        <vt:i4>7</vt:i4>
      </vt:variant>
    </vt:vector>
  </HeadingPairs>
  <TitlesOfParts>
    <vt:vector size="8" baseType="lpstr">
      <vt:lpstr>Origine</vt:lpstr>
      <vt:lpstr> Cours n° 12 Les moyens de détermination du droit international</vt:lpstr>
      <vt:lpstr> Cours n° 12 : Les moyens de détermination du droit international (2 avril 2015) </vt:lpstr>
      <vt:lpstr>I- La jurisprudence </vt:lpstr>
      <vt:lpstr>I-  La jurisprudence (suite)</vt:lpstr>
      <vt:lpstr>I- La jurisprudence (suite)</vt:lpstr>
      <vt:lpstr>II- La doctrine</vt:lpstr>
      <vt:lpstr> Cours n° 13 : Conclusion (9 avril 2015)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international et intervention</dc:title>
  <dc:creator>François X</dc:creator>
  <cp:lastModifiedBy>Daniel Turp</cp:lastModifiedBy>
  <cp:revision>536</cp:revision>
  <dcterms:created xsi:type="dcterms:W3CDTF">2015-04-02T08:59:08Z</dcterms:created>
  <dcterms:modified xsi:type="dcterms:W3CDTF">2015-04-02T11:33:01Z</dcterms:modified>
</cp:coreProperties>
</file>