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80.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0"/>
  </p:notesMasterIdLst>
  <p:sldIdLst>
    <p:sldId id="256" r:id="rId2"/>
    <p:sldId id="257" r:id="rId3"/>
    <p:sldId id="258" r:id="rId4"/>
    <p:sldId id="259" r:id="rId5"/>
    <p:sldId id="265" r:id="rId6"/>
    <p:sldId id="260" r:id="rId7"/>
    <p:sldId id="261" r:id="rId8"/>
    <p:sldId id="262" r:id="rId9"/>
    <p:sldId id="263" r:id="rId10"/>
    <p:sldId id="264" r:id="rId11"/>
    <p:sldId id="283" r:id="rId12"/>
    <p:sldId id="266" r:id="rId13"/>
    <p:sldId id="267" r:id="rId14"/>
    <p:sldId id="276" r:id="rId15"/>
    <p:sldId id="277" r:id="rId16"/>
    <p:sldId id="278" r:id="rId17"/>
    <p:sldId id="280" r:id="rId18"/>
    <p:sldId id="279" r:id="rId19"/>
    <p:sldId id="281" r:id="rId20"/>
    <p:sldId id="269" r:id="rId21"/>
    <p:sldId id="282" r:id="rId22"/>
    <p:sldId id="268" r:id="rId23"/>
    <p:sldId id="287" r:id="rId24"/>
    <p:sldId id="288" r:id="rId25"/>
    <p:sldId id="289" r:id="rId26"/>
    <p:sldId id="290" r:id="rId27"/>
    <p:sldId id="270" r:id="rId28"/>
    <p:sldId id="291" r:id="rId29"/>
    <p:sldId id="292" r:id="rId30"/>
    <p:sldId id="293" r:id="rId31"/>
    <p:sldId id="294" r:id="rId32"/>
    <p:sldId id="295" r:id="rId33"/>
    <p:sldId id="296" r:id="rId34"/>
    <p:sldId id="297" r:id="rId35"/>
    <p:sldId id="298" r:id="rId36"/>
    <p:sldId id="299" r:id="rId37"/>
    <p:sldId id="301" r:id="rId38"/>
    <p:sldId id="300" r:id="rId39"/>
    <p:sldId id="302" r:id="rId40"/>
    <p:sldId id="303" r:id="rId41"/>
    <p:sldId id="271" r:id="rId42"/>
    <p:sldId id="286" r:id="rId43"/>
    <p:sldId id="273" r:id="rId44"/>
    <p:sldId id="304" r:id="rId45"/>
    <p:sldId id="274" r:id="rId46"/>
    <p:sldId id="285" r:id="rId47"/>
    <p:sldId id="275" r:id="rId48"/>
    <p:sldId id="284"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00" autoAdjust="0"/>
  </p:normalViewPr>
  <p:slideViewPr>
    <p:cSldViewPr>
      <p:cViewPr varScale="1">
        <p:scale>
          <a:sx n="64" d="100"/>
          <a:sy n="64" d="100"/>
        </p:scale>
        <p:origin x="-13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A5F147-7605-4B07-AFFF-C439E59724B3}" type="datetimeFigureOut">
              <a:rPr lang="fr-CA" smtClean="0"/>
              <a:pPr/>
              <a:t>2014-06-09</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2E1438-FA54-4EA7-83D0-D3EDA1869097}" type="slidenum">
              <a:rPr lang="fr-CA" smtClean="0"/>
              <a:pPr/>
              <a:t>‹N°›</a:t>
            </a:fld>
            <a:endParaRPr lang="fr-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F42E1438-FA54-4EA7-83D0-D3EDA1869097}" type="slidenum">
              <a:rPr lang="fr-CA" smtClean="0"/>
              <a:pPr/>
              <a:t>26</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Art.</a:t>
            </a:r>
            <a:r>
              <a:rPr lang="fr-CA" baseline="0" dirty="0" smtClean="0"/>
              <a:t> 33 </a:t>
            </a:r>
            <a:r>
              <a:rPr lang="fr-CA" baseline="0" dirty="0" err="1" smtClean="0"/>
              <a:t>C.c.Q</a:t>
            </a:r>
            <a:r>
              <a:rPr lang="fr-CA" baseline="0" dirty="0" smtClean="0"/>
              <a:t>. la règle est reconnue depuis longtemps, il faut la constitutionnaliser. </a:t>
            </a:r>
            <a:endParaRPr lang="fr-FR" dirty="0"/>
          </a:p>
        </p:txBody>
      </p:sp>
      <p:sp>
        <p:nvSpPr>
          <p:cNvPr id="4" name="Espace réservé du numéro de diapositive 3"/>
          <p:cNvSpPr>
            <a:spLocks noGrp="1"/>
          </p:cNvSpPr>
          <p:nvPr>
            <p:ph type="sldNum" sz="quarter" idx="10"/>
          </p:nvPr>
        </p:nvSpPr>
        <p:spPr/>
        <p:txBody>
          <a:bodyPr/>
          <a:lstStyle/>
          <a:p>
            <a:fld id="{F42E1438-FA54-4EA7-83D0-D3EDA1869097}" type="slidenum">
              <a:rPr lang="fr-CA" smtClean="0"/>
              <a:pPr/>
              <a:t>28</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Art. 47 est discutable. Il est</a:t>
            </a:r>
            <a:r>
              <a:rPr lang="fr-CA" baseline="0" dirty="0" smtClean="0"/>
              <a:t> calqué sur la constitution italienne. Égalité des chances. Un devoir de plus de donner accès aux études supérieurs aux gens qui le mérite, et non juste à ceux qui y ont les moyens. </a:t>
            </a:r>
            <a:endParaRPr lang="fr-FR" dirty="0"/>
          </a:p>
        </p:txBody>
      </p:sp>
      <p:sp>
        <p:nvSpPr>
          <p:cNvPr id="4" name="Espace réservé du numéro de diapositive 3"/>
          <p:cNvSpPr>
            <a:spLocks noGrp="1"/>
          </p:cNvSpPr>
          <p:nvPr>
            <p:ph type="sldNum" sz="quarter" idx="10"/>
          </p:nvPr>
        </p:nvSpPr>
        <p:spPr/>
        <p:txBody>
          <a:bodyPr/>
          <a:lstStyle/>
          <a:p>
            <a:fld id="{F42E1438-FA54-4EA7-83D0-D3EDA1869097}" type="slidenum">
              <a:rPr lang="fr-CA" smtClean="0"/>
              <a:pPr/>
              <a:t>30</a:t>
            </a:fld>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État</a:t>
            </a:r>
            <a:r>
              <a:rPr lang="fr-CA" baseline="0" dirty="0" smtClean="0"/>
              <a:t>-nation de Mills. </a:t>
            </a:r>
          </a:p>
          <a:p>
            <a:endParaRPr lang="fr-CA" baseline="0" dirty="0" smtClean="0"/>
          </a:p>
          <a:p>
            <a:r>
              <a:rPr lang="fr-CA" baseline="0" dirty="0" smtClean="0"/>
              <a:t>En vertu du principe l’égalité du droit des peuples et de leur droit à disposer d’eux-mêmes. Reconnue par la charte des nations unies. </a:t>
            </a:r>
          </a:p>
          <a:p>
            <a:endParaRPr lang="fr-CA" baseline="0" dirty="0" smtClean="0"/>
          </a:p>
          <a:p>
            <a:r>
              <a:rPr lang="fr-CA" baseline="0" dirty="0" smtClean="0"/>
              <a:t>Tous les peuples ont droit de déterminer, en toute liberté, de ce qu’il veulent et comment il le veulent. Leur statut politique, leur instances, etc. </a:t>
            </a:r>
          </a:p>
          <a:p>
            <a:r>
              <a:rPr lang="fr-CA" baseline="0" dirty="0" smtClean="0"/>
              <a:t>Droit autochtone par exemple.</a:t>
            </a:r>
          </a:p>
          <a:p>
            <a:r>
              <a:rPr lang="fr-CA" baseline="0" dirty="0" smtClean="0"/>
              <a:t> </a:t>
            </a:r>
          </a:p>
          <a:p>
            <a:r>
              <a:rPr lang="fr-CA" baseline="0" dirty="0" smtClean="0"/>
              <a:t>Pour ne plus limité l’auto détermination aux États mais bien au peuples-nations. </a:t>
            </a:r>
            <a:endParaRPr lang="fr-FR" dirty="0"/>
          </a:p>
        </p:txBody>
      </p:sp>
      <p:sp>
        <p:nvSpPr>
          <p:cNvPr id="4" name="Espace réservé du numéro de diapositive 3"/>
          <p:cNvSpPr>
            <a:spLocks noGrp="1"/>
          </p:cNvSpPr>
          <p:nvPr>
            <p:ph type="sldNum" sz="quarter" idx="10"/>
          </p:nvPr>
        </p:nvSpPr>
        <p:spPr/>
        <p:txBody>
          <a:bodyPr/>
          <a:lstStyle/>
          <a:p>
            <a:fld id="{F42E1438-FA54-4EA7-83D0-D3EDA1869097}" type="slidenum">
              <a:rPr lang="fr-CA" smtClean="0"/>
              <a:pPr/>
              <a:t>38</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752B0EF4-3881-4CD9-95DF-0768026D5C75}" type="datetimeFigureOut">
              <a:rPr lang="fr-CA" smtClean="0"/>
              <a:pPr/>
              <a:t>2014-06-09</a:t>
            </a:fld>
            <a:endParaRPr lang="fr-CA"/>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CA"/>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1E8DA850-3009-4F0D-8BE9-5A6FB6496573}"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E8DA850-3009-4F0D-8BE9-5A6FB6496573}"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E8DA850-3009-4F0D-8BE9-5A6FB6496573}"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E8DA850-3009-4F0D-8BE9-5A6FB6496573}" type="slidenum">
              <a:rPr lang="fr-CA" smtClean="0"/>
              <a:pPr/>
              <a:t>‹N°›</a:t>
            </a:fld>
            <a:endParaRPr lang="fr-CA"/>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E8DA850-3009-4F0D-8BE9-5A6FB6496573}" type="slidenum">
              <a:rPr lang="fr-CA" smtClean="0"/>
              <a:pPr/>
              <a:t>‹N°›</a:t>
            </a:fld>
            <a:endParaRPr lang="fr-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1E8DA850-3009-4F0D-8BE9-5A6FB6496573}" type="slidenum">
              <a:rPr lang="fr-CA" smtClean="0"/>
              <a:pPr/>
              <a:t>‹N°›</a:t>
            </a:fld>
            <a:endParaRPr lang="fr-CA"/>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8" name="Espace réservé du pied de page 7"/>
          <p:cNvSpPr>
            <a:spLocks noGrp="1"/>
          </p:cNvSpPr>
          <p:nvPr>
            <p:ph type="ftr" sz="quarter" idx="11"/>
          </p:nvPr>
        </p:nvSpPr>
        <p:spPr/>
        <p:txBody>
          <a:bodyPr/>
          <a:lstStyle>
            <a:extLst/>
          </a:lstStyle>
          <a:p>
            <a:endParaRPr lang="fr-CA"/>
          </a:p>
        </p:txBody>
      </p:sp>
      <p:sp>
        <p:nvSpPr>
          <p:cNvPr id="9" name="Espace réservé du numéro de diapositive 8"/>
          <p:cNvSpPr>
            <a:spLocks noGrp="1"/>
          </p:cNvSpPr>
          <p:nvPr>
            <p:ph type="sldNum" sz="quarter" idx="12"/>
          </p:nvPr>
        </p:nvSpPr>
        <p:spPr/>
        <p:txBody>
          <a:bodyPr/>
          <a:lstStyle>
            <a:extLst/>
          </a:lstStyle>
          <a:p>
            <a:fld id="{1E8DA850-3009-4F0D-8BE9-5A6FB6496573}" type="slidenum">
              <a:rPr lang="fr-CA" smtClean="0"/>
              <a:pPr/>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4" name="Espace réservé du pied de page 3"/>
          <p:cNvSpPr>
            <a:spLocks noGrp="1"/>
          </p:cNvSpPr>
          <p:nvPr>
            <p:ph type="ftr" sz="quarter" idx="11"/>
          </p:nvPr>
        </p:nvSpPr>
        <p:spPr/>
        <p:txBody>
          <a:bodyPr/>
          <a:lstStyle>
            <a:extLst/>
          </a:lstStyle>
          <a:p>
            <a:endParaRPr lang="fr-CA"/>
          </a:p>
        </p:txBody>
      </p:sp>
      <p:sp>
        <p:nvSpPr>
          <p:cNvPr id="5" name="Espace réservé du numéro de diapositive 4"/>
          <p:cNvSpPr>
            <a:spLocks noGrp="1"/>
          </p:cNvSpPr>
          <p:nvPr>
            <p:ph type="sldNum" sz="quarter" idx="12"/>
          </p:nvPr>
        </p:nvSpPr>
        <p:spPr/>
        <p:txBody>
          <a:bodyPr/>
          <a:lstStyle>
            <a:extLst/>
          </a:lstStyle>
          <a:p>
            <a:fld id="{1E8DA850-3009-4F0D-8BE9-5A6FB6496573}" type="slidenum">
              <a:rPr lang="fr-CA" smtClean="0"/>
              <a:pPr/>
              <a:t>‹N°›</a:t>
            </a:fld>
            <a:endParaRPr lang="fr-CA"/>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752B0EF4-3881-4CD9-95DF-0768026D5C75}" type="datetimeFigureOut">
              <a:rPr lang="fr-CA" smtClean="0"/>
              <a:pPr/>
              <a:t>2014-06-09</a:t>
            </a:fld>
            <a:endParaRPr lang="fr-CA"/>
          </a:p>
        </p:txBody>
      </p:sp>
      <p:sp>
        <p:nvSpPr>
          <p:cNvPr id="3" name="Espace réservé du pied de page 2"/>
          <p:cNvSpPr>
            <a:spLocks noGrp="1"/>
          </p:cNvSpPr>
          <p:nvPr>
            <p:ph type="ftr" sz="quarter" idx="11"/>
          </p:nvPr>
        </p:nvSpPr>
        <p:spPr/>
        <p:txBody>
          <a:bodyPr/>
          <a:lstStyle>
            <a:extLst/>
          </a:lstStyle>
          <a:p>
            <a:endParaRPr lang="fr-CA"/>
          </a:p>
        </p:txBody>
      </p:sp>
      <p:sp>
        <p:nvSpPr>
          <p:cNvPr id="4" name="Espace réservé du numéro de diapositive 3"/>
          <p:cNvSpPr>
            <a:spLocks noGrp="1"/>
          </p:cNvSpPr>
          <p:nvPr>
            <p:ph type="sldNum" sz="quarter" idx="12"/>
          </p:nvPr>
        </p:nvSpPr>
        <p:spPr/>
        <p:txBody>
          <a:bodyPr/>
          <a:lstStyle>
            <a:extLst/>
          </a:lstStyle>
          <a:p>
            <a:fld id="{1E8DA850-3009-4F0D-8BE9-5A6FB6496573}"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752B0EF4-3881-4CD9-95DF-0768026D5C75}" type="datetimeFigureOut">
              <a:rPr lang="fr-CA" smtClean="0"/>
              <a:pPr/>
              <a:t>2014-06-09</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1E8DA850-3009-4F0D-8BE9-5A6FB6496573}" type="slidenum">
              <a:rPr lang="fr-CA" smtClean="0"/>
              <a:pPr/>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752B0EF4-3881-4CD9-95DF-0768026D5C75}" type="datetimeFigureOut">
              <a:rPr lang="fr-CA" smtClean="0"/>
              <a:pPr/>
              <a:t>2014-06-09</a:t>
            </a:fld>
            <a:endParaRPr lang="fr-CA"/>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CA"/>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1E8DA850-3009-4F0D-8BE9-5A6FB6496573}" type="slidenum">
              <a:rPr lang="fr-CA" smtClean="0"/>
              <a:pPr/>
              <a:t>‹N°›</a:t>
            </a:fld>
            <a:endParaRPr lang="fr-CA"/>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52B0EF4-3881-4CD9-95DF-0768026D5C75}" type="datetimeFigureOut">
              <a:rPr lang="fr-CA" smtClean="0"/>
              <a:pPr/>
              <a:t>2014-06-09</a:t>
            </a:fld>
            <a:endParaRPr lang="fr-CA"/>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CA"/>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E8DA850-3009-4F0D-8BE9-5A6FB6496573}"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1.xml"/></Relationships>
</file>

<file path=ppt/slides/_rels/slide2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3.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8.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notesSlide" Target="../notesSlides/notesSlide4.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tags" Target="../tags/tag7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5.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7.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9.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1.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323528" y="980728"/>
            <a:ext cx="8424936" cy="3096344"/>
          </a:xfrm>
        </p:spPr>
        <p:txBody>
          <a:bodyPr>
            <a:normAutofit/>
          </a:bodyPr>
          <a:lstStyle/>
          <a:p>
            <a:r>
              <a:rPr lang="fr-CA" sz="2800" dirty="0" smtClean="0"/>
              <a:t>Séminaire Constitution Québécoise, </a:t>
            </a:r>
            <a:r>
              <a:rPr lang="fr-CA" sz="2800" dirty="0" err="1" smtClean="0"/>
              <a:t>Drt</a:t>
            </a:r>
            <a:r>
              <a:rPr lang="fr-CA" sz="2800" dirty="0" smtClean="0"/>
              <a:t>-2302</a:t>
            </a:r>
            <a:br>
              <a:rPr lang="fr-CA" sz="2800" dirty="0" smtClean="0"/>
            </a:br>
            <a:r>
              <a:rPr lang="fr-CA" sz="2800" dirty="0" smtClean="0"/>
              <a:t>9 juin 2014</a:t>
            </a:r>
            <a:br>
              <a:rPr lang="fr-CA" sz="2800" dirty="0" smtClean="0"/>
            </a:br>
            <a:r>
              <a:rPr lang="fr-CA" sz="2800" dirty="0" smtClean="0"/>
              <a:t/>
            </a:r>
            <a:br>
              <a:rPr lang="fr-CA" sz="2800" dirty="0" smtClean="0"/>
            </a:br>
            <a:r>
              <a:rPr lang="fr-CA" sz="2800" dirty="0" smtClean="0"/>
              <a:t>Projet de Constitution québécoise </a:t>
            </a:r>
            <a:br>
              <a:rPr lang="fr-CA" sz="2800" dirty="0" smtClean="0"/>
            </a:br>
            <a:r>
              <a:rPr lang="fr-CA" sz="2800" dirty="0" smtClean="0"/>
              <a:t> </a:t>
            </a:r>
            <a:r>
              <a:rPr lang="fr-CA" dirty="0" smtClean="0"/>
              <a:t/>
            </a:r>
            <a:br>
              <a:rPr lang="fr-CA" dirty="0" smtClean="0"/>
            </a:br>
            <a:r>
              <a:rPr lang="fr-CA" dirty="0" smtClean="0"/>
              <a:t>Droits Fondamentaux</a:t>
            </a:r>
            <a:endParaRPr lang="fr-CA" dirty="0"/>
          </a:p>
        </p:txBody>
      </p:sp>
      <p:sp>
        <p:nvSpPr>
          <p:cNvPr id="3" name="Sous-titre 2"/>
          <p:cNvSpPr>
            <a:spLocks noGrp="1"/>
          </p:cNvSpPr>
          <p:nvPr>
            <p:ph type="subTitle" idx="1"/>
            <p:custDataLst>
              <p:tags r:id="rId2"/>
            </p:custDataLst>
          </p:nvPr>
        </p:nvSpPr>
        <p:spPr>
          <a:xfrm>
            <a:off x="251520" y="5661248"/>
            <a:ext cx="6552728" cy="836712"/>
          </a:xfrm>
        </p:spPr>
        <p:txBody>
          <a:bodyPr/>
          <a:lstStyle/>
          <a:p>
            <a:r>
              <a:rPr lang="fr-CA" dirty="0" smtClean="0"/>
              <a:t>Stéphanie Asselin et Audrey Simard </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340768"/>
            <a:ext cx="8229600" cy="5328592"/>
          </a:xfrm>
        </p:spPr>
        <p:txBody>
          <a:bodyPr>
            <a:normAutofit fontScale="55000" lnSpcReduction="20000"/>
          </a:bodyPr>
          <a:lstStyle/>
          <a:p>
            <a:pPr marL="45720" indent="0" algn="just">
              <a:buNone/>
            </a:pPr>
            <a:r>
              <a:rPr lang="fr-CA" sz="3200" dirty="0" smtClean="0"/>
              <a:t>8. Toute personne a droit au respect de sa vie privée.</a:t>
            </a:r>
          </a:p>
          <a:p>
            <a:pPr marL="45720" indent="0" algn="just">
              <a:buNone/>
            </a:pPr>
            <a:endParaRPr lang="fr-CA" sz="3200" dirty="0" smtClean="0"/>
          </a:p>
          <a:p>
            <a:pPr marL="45720" indent="0" algn="just">
              <a:buNone/>
            </a:pPr>
            <a:r>
              <a:rPr lang="fr-CA" sz="3200" dirty="0" smtClean="0"/>
              <a:t>9. Toute personne a droit à la jouissance paisible et à la libre disposition de ses biens, sauf dans la mesure prévue par la loi.</a:t>
            </a:r>
          </a:p>
          <a:p>
            <a:pPr marL="45720" indent="0" algn="just">
              <a:buNone/>
            </a:pPr>
            <a:endParaRPr lang="fr-CA" sz="3200" dirty="0" smtClean="0"/>
          </a:p>
          <a:p>
            <a:pPr marL="45720" indent="0" algn="just">
              <a:buNone/>
            </a:pPr>
            <a:r>
              <a:rPr lang="fr-FR" sz="3200" dirty="0" smtClean="0"/>
              <a:t>10.  La demeure est inviolable.</a:t>
            </a:r>
          </a:p>
          <a:p>
            <a:pPr marL="45720" indent="0" algn="just">
              <a:buNone/>
            </a:pPr>
            <a:endParaRPr lang="fr-FR" sz="3200" dirty="0" smtClean="0"/>
          </a:p>
          <a:p>
            <a:pPr marL="45720" indent="0" algn="just">
              <a:buNone/>
            </a:pPr>
            <a:r>
              <a:rPr lang="fr-FR" sz="3200" dirty="0" smtClean="0"/>
              <a:t>Nul ne peut pénétrer chez autrui ni y prendre quoi que ce soit sans son consentement exprès ou tacite.</a:t>
            </a:r>
          </a:p>
          <a:p>
            <a:pPr marL="45720" indent="0" algn="just">
              <a:buNone/>
            </a:pPr>
            <a:endParaRPr lang="fr-FR" sz="3200" dirty="0" smtClean="0"/>
          </a:p>
          <a:p>
            <a:pPr marL="45720" indent="0" algn="just">
              <a:buNone/>
            </a:pPr>
            <a:r>
              <a:rPr lang="fr-FR" sz="3200" dirty="0" smtClean="0"/>
              <a:t>11.  Chacun a droit au respect du secret professionnel.</a:t>
            </a:r>
          </a:p>
          <a:p>
            <a:pPr marL="45720" indent="0" algn="just">
              <a:buNone/>
            </a:pPr>
            <a:endParaRPr lang="fr-FR" sz="3200" dirty="0" smtClean="0"/>
          </a:p>
          <a:p>
            <a:pPr marL="45720" indent="0" algn="just">
              <a:buNone/>
            </a:pPr>
            <a:r>
              <a:rPr lang="fr-FR" sz="3200" dirty="0" smtClean="0"/>
              <a:t>Toute personne tenue par la loi au secret professionnel et tout prêtre ou autre ministre du culte ne peuvent, même en justice, divulguer les renseignements confidentiels qui leur ont été révélés en raison de leur état ou profession, à moins qu'ils n'y soient autorisés par celui qui leur a fait ces confidences ou par une disposition expresse de la loi.</a:t>
            </a:r>
          </a:p>
          <a:p>
            <a:pPr marL="45720" indent="0" algn="just">
              <a:buNone/>
            </a:pPr>
            <a:r>
              <a:rPr lang="fr-FR" sz="3200" dirty="0" smtClean="0"/>
              <a:t>Le tribunal doit, d'office, assurer le respect du secret professionnel.</a:t>
            </a:r>
          </a:p>
          <a:p>
            <a:pPr marL="45720" indent="0" algn="just">
              <a:buNone/>
            </a:pPr>
            <a:endParaRPr lang="fr-FR" sz="2800" dirty="0" smtClean="0"/>
          </a:p>
          <a:p>
            <a:pPr marL="45720" indent="0" algn="just">
              <a:buNone/>
            </a:pPr>
            <a:r>
              <a:rPr lang="fr-FR" sz="2800" dirty="0" smtClean="0"/>
              <a:t>				Reprise des a. 6 à 9 de la </a:t>
            </a:r>
            <a:r>
              <a:rPr lang="fr-FR" sz="2800" i="1" dirty="0" smtClean="0"/>
              <a:t>Charte québécoise</a:t>
            </a:r>
            <a:r>
              <a:rPr lang="fr-FR" sz="2800" dirty="0" smtClean="0"/>
              <a:t>.</a:t>
            </a:r>
          </a:p>
        </p:txBody>
      </p:sp>
      <p:sp>
        <p:nvSpPr>
          <p:cNvPr id="3" name="Titre 2"/>
          <p:cNvSpPr>
            <a:spLocks noGrp="1"/>
          </p:cNvSpPr>
          <p:nvPr>
            <p:ph type="title"/>
            <p:custDataLst>
              <p:tags r:id="rId2"/>
            </p:custDataLst>
          </p:nvPr>
        </p:nvSpPr>
        <p:spPr/>
        <p:txBody>
          <a:bodyPr/>
          <a:lstStyle/>
          <a:p>
            <a:r>
              <a:rPr lang="fr-CA" dirty="0" smtClean="0"/>
              <a:t>Article 8 à 11</a:t>
            </a:r>
            <a:endParaRPr lang="fr-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179512" y="1481328"/>
            <a:ext cx="8507288" cy="5188032"/>
          </a:xfrm>
        </p:spPr>
        <p:txBody>
          <a:bodyPr>
            <a:normAutofit fontScale="32500" lnSpcReduction="20000"/>
          </a:bodyPr>
          <a:lstStyle/>
          <a:p>
            <a:pPr algn="just">
              <a:buNone/>
            </a:pPr>
            <a:r>
              <a:rPr lang="fr-CA" sz="7400" dirty="0" smtClean="0"/>
              <a:t>12. Les libertés et droits fondamentaux s'exercent dans le respect des valeurs démocratiques, de la laïcité et la neutralité religieuse, de l'ordre public et du bien-être général des citoyens du Québec</a:t>
            </a:r>
          </a:p>
          <a:p>
            <a:pPr algn="just">
              <a:buNone/>
            </a:pPr>
            <a:endParaRPr lang="fr-CA" sz="7400" dirty="0" smtClean="0"/>
          </a:p>
          <a:p>
            <a:pPr algn="just">
              <a:buNone/>
            </a:pPr>
            <a:r>
              <a:rPr lang="fr-CA" sz="7400" dirty="0" smtClean="0"/>
              <a:t>La loi peut, à cet égard, en fixer la portée et en aménager l'exercice</a:t>
            </a:r>
          </a:p>
          <a:p>
            <a:pPr algn="just">
              <a:buNone/>
            </a:pPr>
            <a:endParaRPr lang="fr-CA" sz="7400" dirty="0" smtClean="0"/>
          </a:p>
          <a:p>
            <a:pPr algn="just">
              <a:buNone/>
            </a:pPr>
            <a:r>
              <a:rPr lang="fr-CA" sz="7400" dirty="0" smtClean="0"/>
              <a:t>La laïcité et neutralité religieuse de l’État est le principe de séparation de l’État et de la religion en vertu duquel l’État ne favorise aucune religion et selon lequel les actes de L’État </a:t>
            </a:r>
            <a:r>
              <a:rPr lang="fr-CA" sz="7400" dirty="0" smtClean="0"/>
              <a:t>ne </a:t>
            </a:r>
            <a:r>
              <a:rPr lang="fr-CA" sz="7400" dirty="0" smtClean="0"/>
              <a:t>sont et n’apparaissent pas posés sous l’influence d’une religion* </a:t>
            </a:r>
          </a:p>
          <a:p>
            <a:pPr algn="just">
              <a:buNone/>
            </a:pPr>
            <a:endParaRPr lang="fr-CA" sz="3200" dirty="0" smtClean="0"/>
          </a:p>
          <a:p>
            <a:pPr algn="just">
              <a:buNone/>
            </a:pPr>
            <a:r>
              <a:rPr lang="fr-CA" sz="3200" dirty="0" smtClean="0"/>
              <a:t>* </a:t>
            </a:r>
            <a:r>
              <a:rPr lang="fr-CA" sz="4400" dirty="0" smtClean="0"/>
              <a:t>Reprise de la suggestion d’article 9.2 dans le Mémoire sur le projet de loi no. 60 soit la Charte affirmant les valeurs de laïcité et de neutralité religieuse de l’État ainsi que l’Égalité entre les femmes et les hommes et encadrant les demandes d’accommodement. </a:t>
            </a:r>
          </a:p>
        </p:txBody>
      </p:sp>
      <p:sp>
        <p:nvSpPr>
          <p:cNvPr id="3" name="Titre 2"/>
          <p:cNvSpPr>
            <a:spLocks noGrp="1"/>
          </p:cNvSpPr>
          <p:nvPr>
            <p:ph type="title"/>
            <p:custDataLst>
              <p:tags r:id="rId2"/>
            </p:custDataLst>
          </p:nvPr>
        </p:nvSpPr>
        <p:spPr/>
        <p:txBody>
          <a:bodyPr>
            <a:normAutofit fontScale="90000"/>
          </a:bodyPr>
          <a:lstStyle/>
          <a:p>
            <a:r>
              <a:rPr lang="fr-CA" dirty="0" smtClean="0"/>
              <a:t>Articles 12 : applications des droits et libertés </a:t>
            </a:r>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043608" y="2636912"/>
            <a:ext cx="7416824" cy="1143000"/>
          </a:xfrm>
        </p:spPr>
        <p:txBody>
          <a:bodyPr>
            <a:noAutofit/>
          </a:bodyPr>
          <a:lstStyle/>
          <a:p>
            <a:r>
              <a:rPr lang="fr-CA" sz="7200" dirty="0" smtClean="0"/>
              <a:t>Droit à l’égalité </a:t>
            </a:r>
            <a:endParaRPr lang="fr-CA" sz="7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29600" cy="5188032"/>
          </a:xfrm>
        </p:spPr>
        <p:txBody>
          <a:bodyPr>
            <a:normAutofit fontScale="92500" lnSpcReduction="20000"/>
          </a:bodyPr>
          <a:lstStyle/>
          <a:p>
            <a:pPr algn="just">
              <a:buNone/>
            </a:pPr>
            <a:r>
              <a:rPr lang="fr-CA" dirty="0" smtClean="0"/>
              <a:t>Toute personne a droit à la reconnaissance et à l'exercice, en pleine égalité, des droits et libertés de la personne, sans distinction, exclusion ou préférence fondée sur la race, la couleur, </a:t>
            </a:r>
            <a:r>
              <a:rPr lang="fr-CA" u="sng" dirty="0" smtClean="0"/>
              <a:t>le genre, l’état de santé</a:t>
            </a:r>
            <a:r>
              <a:rPr lang="fr-CA" dirty="0" smtClean="0"/>
              <a:t>, l'orientation sexuelle, l'état civil, l'âge sauf dans la mesure prévue par la loi, la religion, les convictions politiques, la langue, l'origine ethnique ou nationale, la condition sociale, </a:t>
            </a:r>
            <a:r>
              <a:rPr lang="fr-CA" u="sng" dirty="0" smtClean="0"/>
              <a:t>les antécédents criminels</a:t>
            </a:r>
            <a:r>
              <a:rPr lang="fr-CA" dirty="0" smtClean="0"/>
              <a:t>, le handicap ou l'utilisation d'un moyen pour pallier ce handicap.</a:t>
            </a:r>
          </a:p>
          <a:p>
            <a:pPr algn="just">
              <a:buNone/>
            </a:pPr>
            <a:r>
              <a:rPr lang="fr-CA" dirty="0" smtClean="0"/>
              <a:t/>
            </a:r>
            <a:br>
              <a:rPr lang="fr-CA" dirty="0" smtClean="0"/>
            </a:br>
            <a:r>
              <a:rPr lang="fr-CA" dirty="0" smtClean="0"/>
              <a:t>Il y a discrimination lorsqu'une telle distinction, exclusion ou préférence a pour effet de détruire ou de compromettre ce droit</a:t>
            </a:r>
            <a:r>
              <a:rPr lang="fr-CA" dirty="0" smtClean="0"/>
              <a:t>.</a:t>
            </a:r>
          </a:p>
          <a:p>
            <a:pPr algn="just">
              <a:buNone/>
            </a:pPr>
            <a:r>
              <a:rPr lang="fr-CA" sz="1700" dirty="0" smtClean="0"/>
              <a:t>	</a:t>
            </a:r>
            <a:r>
              <a:rPr lang="fr-CA" sz="1700" dirty="0" smtClean="0"/>
              <a:t>	Reprise de l’art. 10 </a:t>
            </a:r>
            <a:r>
              <a:rPr lang="fr-CA" sz="1700" i="1" dirty="0" smtClean="0"/>
              <a:t>Charte des droits et libertés de la personne </a:t>
            </a:r>
            <a:r>
              <a:rPr lang="fr-CA" sz="1700" dirty="0" smtClean="0"/>
              <a:t>mais avec quelques ajouts et modifications. </a:t>
            </a:r>
            <a:endParaRPr lang="fr-CA" sz="1700" dirty="0" smtClean="0"/>
          </a:p>
        </p:txBody>
      </p:sp>
      <p:sp>
        <p:nvSpPr>
          <p:cNvPr id="3" name="Titre 2"/>
          <p:cNvSpPr>
            <a:spLocks noGrp="1"/>
          </p:cNvSpPr>
          <p:nvPr>
            <p:ph type="title"/>
            <p:custDataLst>
              <p:tags r:id="rId2"/>
            </p:custDataLst>
          </p:nvPr>
        </p:nvSpPr>
        <p:spPr/>
        <p:txBody>
          <a:bodyPr/>
          <a:lstStyle/>
          <a:p>
            <a:r>
              <a:rPr lang="fr-CA" dirty="0" smtClean="0"/>
              <a:t>Article 13 – droit à l’égalité </a:t>
            </a:r>
            <a:endParaRPr lang="fr-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a:bodyPr>
          <a:lstStyle/>
          <a:p>
            <a:pPr algn="just">
              <a:buNone/>
            </a:pPr>
            <a:r>
              <a:rPr lang="fr-CA" sz="2000" dirty="0" smtClean="0"/>
              <a:t>Changement de la protection attribué au sexe pour le genre dû à la possibilité qu’offre les avancés médicales d’aujourd’hui. </a:t>
            </a:r>
          </a:p>
          <a:p>
            <a:pPr algn="just">
              <a:buNone/>
            </a:pPr>
            <a:endParaRPr lang="fr-CA" sz="2000" dirty="0" smtClean="0"/>
          </a:p>
          <a:p>
            <a:pPr algn="just">
              <a:buNone/>
            </a:pPr>
            <a:r>
              <a:rPr lang="fr-CA" sz="2000" dirty="0" smtClean="0"/>
              <a:t>Changement de la protection attribuée à la grossesse pour l’état de santé en général pour protéger les gens qui se verraient victime de discrimination suite à un diagnostique de grossesse ou </a:t>
            </a:r>
            <a:r>
              <a:rPr lang="fr-CA" sz="2000" dirty="0" smtClean="0"/>
              <a:t>d’une maladie </a:t>
            </a:r>
            <a:r>
              <a:rPr lang="fr-CA" sz="2000" dirty="0" smtClean="0"/>
              <a:t>qui causerait des </a:t>
            </a:r>
            <a:r>
              <a:rPr lang="fr-CA" sz="2000" dirty="0" smtClean="0"/>
              <a:t>désagréments </a:t>
            </a:r>
            <a:r>
              <a:rPr lang="fr-CA" sz="2000" dirty="0" smtClean="0"/>
              <a:t>à l’employeur ou ferait en sorte que des droits pourraient être bafoué par ce changement de situation. </a:t>
            </a:r>
          </a:p>
          <a:p>
            <a:pPr algn="just"/>
            <a:endParaRPr lang="fr-CA" sz="2000" dirty="0" smtClean="0"/>
          </a:p>
          <a:p>
            <a:pPr algn="just">
              <a:buNone/>
            </a:pPr>
            <a:r>
              <a:rPr lang="fr-CA" sz="2000" dirty="0" smtClean="0"/>
              <a:t>Ajout des antécédents criminels comme étant un motifs de discrimination.  </a:t>
            </a:r>
            <a:endParaRPr lang="fr-CA" sz="2000" dirty="0"/>
          </a:p>
        </p:txBody>
      </p:sp>
      <p:sp>
        <p:nvSpPr>
          <p:cNvPr id="3" name="Titre 2"/>
          <p:cNvSpPr>
            <a:spLocks noGrp="1"/>
          </p:cNvSpPr>
          <p:nvPr>
            <p:ph type="title"/>
            <p:custDataLst>
              <p:tags r:id="rId2"/>
            </p:custDataLst>
          </p:nvPr>
        </p:nvSpPr>
        <p:spPr/>
        <p:txBody>
          <a:bodyPr>
            <a:normAutofit fontScale="90000"/>
          </a:bodyPr>
          <a:lstStyle/>
          <a:p>
            <a:r>
              <a:rPr lang="fr-CA" dirty="0" smtClean="0"/>
              <a:t>Article 13 – droit à l’égalité (suite)</a:t>
            </a:r>
            <a:endParaRPr lang="fr-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29600" cy="5188032"/>
          </a:xfrm>
        </p:spPr>
        <p:txBody>
          <a:bodyPr>
            <a:normAutofit fontScale="77500" lnSpcReduction="20000"/>
          </a:bodyPr>
          <a:lstStyle/>
          <a:p>
            <a:pPr algn="just">
              <a:buNone/>
            </a:pPr>
            <a:r>
              <a:rPr lang="fr-CA" dirty="0" smtClean="0"/>
              <a:t>14.  nul ne peut, en vertu des motifs énumérés à l’a. 13 : </a:t>
            </a:r>
          </a:p>
          <a:p>
            <a:pPr marL="624078" indent="-514350" algn="just">
              <a:buAutoNum type="alphaLcParenR"/>
            </a:pPr>
            <a:r>
              <a:rPr lang="fr-CA" dirty="0" smtClean="0"/>
              <a:t>Harceler une autre personne</a:t>
            </a:r>
          </a:p>
          <a:p>
            <a:pPr marL="624078" indent="-514350" algn="just">
              <a:buFont typeface="Wingdings 3"/>
              <a:buAutoNum type="alphaLcParenR"/>
            </a:pPr>
            <a:r>
              <a:rPr lang="fr-CA" dirty="0" smtClean="0"/>
              <a:t>diffuser, publier ou exposer en public un avis, un symbole ou un signe comportant discrimination ni donner une autorisation à cet effet.</a:t>
            </a:r>
          </a:p>
          <a:p>
            <a:pPr marL="624078" indent="-514350" algn="just">
              <a:buFont typeface="Wingdings 3"/>
              <a:buAutoNum type="alphaLcParenR"/>
            </a:pPr>
            <a:r>
              <a:rPr lang="fr-CA" dirty="0" smtClean="0"/>
              <a:t>Refuser, par effet discriminatoire, de conclure un acte juridique ayant pour objet des biens ou des services. </a:t>
            </a:r>
          </a:p>
          <a:p>
            <a:pPr marL="624078" indent="-514350" algn="just">
              <a:buAutoNum type="alphaLcParenR"/>
            </a:pPr>
            <a:r>
              <a:rPr lang="fr-CA" dirty="0" smtClean="0"/>
              <a:t>Exclure ou empêcher par effet discriminatoire une personne </a:t>
            </a:r>
            <a:r>
              <a:rPr lang="fr-CA" dirty="0" smtClean="0"/>
              <a:t>à </a:t>
            </a:r>
            <a:r>
              <a:rPr lang="fr-CA" dirty="0" smtClean="0"/>
              <a:t>avoir accès à un bien ou un service offert ordinairement aux citoyens </a:t>
            </a:r>
          </a:p>
          <a:p>
            <a:pPr marL="624078" indent="-514350" algn="just">
              <a:buAutoNum type="alphaLcParenR"/>
            </a:pPr>
            <a:r>
              <a:rPr lang="fr-CA" dirty="0" smtClean="0"/>
              <a:t>Exclure ou empêcher par effet discriminatoire une personne à avoir accès à un moyen de transport ou à des lieux publics. </a:t>
            </a:r>
          </a:p>
          <a:p>
            <a:pPr marL="624078" indent="-514350" algn="just">
              <a:buNone/>
            </a:pPr>
            <a:endParaRPr lang="fr-CA" dirty="0" smtClean="0"/>
          </a:p>
          <a:p>
            <a:pPr marL="624078" indent="-514350" algn="just">
              <a:buNone/>
            </a:pPr>
            <a:r>
              <a:rPr lang="fr-CA" dirty="0" smtClean="0"/>
              <a:t>15. Tout acte juridique conclu comportant une clause discriminatoire sera privé d’effet. </a:t>
            </a:r>
          </a:p>
          <a:p>
            <a:pPr marL="624078" indent="-514350">
              <a:buAutoNum type="alphaLcParenR"/>
            </a:pPr>
            <a:endParaRPr lang="fr-CA" dirty="0" smtClean="0"/>
          </a:p>
          <a:p>
            <a:pPr>
              <a:buNone/>
            </a:pPr>
            <a:r>
              <a:rPr lang="fr-CA" sz="2300" dirty="0" smtClean="0"/>
              <a:t>		Combinaison articles 10.1 à 12 </a:t>
            </a:r>
            <a:r>
              <a:rPr lang="fr-CA" sz="2300" i="1" dirty="0" smtClean="0"/>
              <a:t>Charte des droits et libertés </a:t>
            </a:r>
            <a:endParaRPr lang="fr-CA" sz="2300" i="1" dirty="0"/>
          </a:p>
        </p:txBody>
      </p:sp>
      <p:sp>
        <p:nvSpPr>
          <p:cNvPr id="3" name="Titre 2"/>
          <p:cNvSpPr>
            <a:spLocks noGrp="1"/>
          </p:cNvSpPr>
          <p:nvPr>
            <p:ph type="title"/>
            <p:custDataLst>
              <p:tags r:id="rId2"/>
            </p:custDataLst>
          </p:nvPr>
        </p:nvSpPr>
        <p:spPr/>
        <p:txBody>
          <a:bodyPr/>
          <a:lstStyle/>
          <a:p>
            <a:r>
              <a:rPr lang="fr-CA" dirty="0" smtClean="0"/>
              <a:t>Articles 14 et 15 </a:t>
            </a:r>
            <a:endParaRPr lang="fr-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29600" cy="5044016"/>
          </a:xfrm>
        </p:spPr>
        <p:txBody>
          <a:bodyPr>
            <a:normAutofit fontScale="70000" lnSpcReduction="20000"/>
          </a:bodyPr>
          <a:lstStyle/>
          <a:p>
            <a:pPr algn="just">
              <a:buNone/>
            </a:pPr>
            <a:r>
              <a:rPr lang="fr-CA" sz="3100" dirty="0" smtClean="0"/>
              <a:t>16. Nul ne peut exercer de discrimination dans l'embauche, l'apprentissage, la durée de la période de probation, la formation professionnelle, la promotion, la mutation, le déplacement, la mise à pied, la suspension, le renvoi ou les conditions de travail d'une personne ainsi que dans l'établissement de catégories ou de classifications d'emploi.</a:t>
            </a:r>
          </a:p>
          <a:p>
            <a:pPr algn="just">
              <a:buNone/>
            </a:pPr>
            <a:endParaRPr lang="fr-CA" sz="3100" dirty="0" smtClean="0"/>
          </a:p>
          <a:p>
            <a:pPr algn="just">
              <a:buNone/>
            </a:pPr>
            <a:r>
              <a:rPr lang="fr-CA" sz="3100" dirty="0" smtClean="0"/>
              <a:t>17. Nul ne peut exercer de discrimination dans l'admission, la jouissance d'avantages, la suspension ou l'expulsion d'une personne d'une association d'employeurs ou de salariés ou de tout ordre professionnel ou association de personnes exerçant une même occupation.</a:t>
            </a:r>
          </a:p>
          <a:p>
            <a:pPr>
              <a:buNone/>
            </a:pPr>
            <a:endParaRPr lang="fr-CA" dirty="0" smtClean="0"/>
          </a:p>
          <a:p>
            <a:pPr>
              <a:buNone/>
            </a:pPr>
            <a:r>
              <a:rPr lang="fr-CA" sz="2600" dirty="0" smtClean="0"/>
              <a:t>		</a:t>
            </a:r>
          </a:p>
          <a:p>
            <a:pPr>
              <a:buNone/>
            </a:pPr>
            <a:r>
              <a:rPr lang="fr-CA" sz="2600" dirty="0" smtClean="0"/>
              <a:t>		Reproduction des articles 16 et 17 de la </a:t>
            </a:r>
            <a:r>
              <a:rPr lang="fr-CA" sz="2600" i="1" dirty="0" smtClean="0"/>
              <a:t>Charte des droits et 						libertés de la personne  </a:t>
            </a:r>
            <a:endParaRPr lang="fr-CA" sz="2600" i="1" dirty="0"/>
          </a:p>
        </p:txBody>
      </p:sp>
      <p:sp>
        <p:nvSpPr>
          <p:cNvPr id="3" name="Titre 2"/>
          <p:cNvSpPr>
            <a:spLocks noGrp="1"/>
          </p:cNvSpPr>
          <p:nvPr>
            <p:ph type="title"/>
            <p:custDataLst>
              <p:tags r:id="rId2"/>
            </p:custDataLst>
          </p:nvPr>
        </p:nvSpPr>
        <p:spPr/>
        <p:txBody>
          <a:bodyPr/>
          <a:lstStyle/>
          <a:p>
            <a:r>
              <a:rPr lang="fr-CA" dirty="0" smtClean="0"/>
              <a:t>Articles 16 et 17 </a:t>
            </a:r>
            <a:endParaRPr lang="fr-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395536" y="1196752"/>
            <a:ext cx="8229600" cy="4525963"/>
          </a:xfrm>
        </p:spPr>
        <p:txBody>
          <a:bodyPr>
            <a:noAutofit/>
          </a:bodyPr>
          <a:lstStyle/>
          <a:p>
            <a:pPr algn="just">
              <a:buNone/>
            </a:pPr>
            <a:r>
              <a:rPr lang="fr-CA" sz="2400" dirty="0" smtClean="0"/>
              <a:t>18. Nul ne peut, dans un formulaire de demande d'emploi ou lors d'une entrevue relative à un emploi, requérir d'une personne des renseignements sur les motifs visés dans l'article 10 sauf si ces renseignements sont utiles à  l'application d'un programme d'accès à l'égalité ou pour se conformer à toute autre loi. </a:t>
            </a:r>
          </a:p>
          <a:p>
            <a:pPr algn="just"/>
            <a:endParaRPr lang="fr-CA" sz="2400" dirty="0" smtClean="0"/>
          </a:p>
          <a:p>
            <a:pPr algn="just">
              <a:buNone/>
            </a:pPr>
            <a:r>
              <a:rPr lang="fr-CA" sz="2400" dirty="0" smtClean="0"/>
              <a:t>19. Un bureau de placement ne peut non plus exercer de discrimination dans la réception, la classification ou le traitement d'une demande d'emploi ou dans un acte visant à soumettre une demande à un employeur éventuel.</a:t>
            </a:r>
            <a:endParaRPr lang="fr-CA" sz="2400" dirty="0"/>
          </a:p>
        </p:txBody>
      </p:sp>
      <p:sp>
        <p:nvSpPr>
          <p:cNvPr id="3" name="Titre 2"/>
          <p:cNvSpPr>
            <a:spLocks noGrp="1"/>
          </p:cNvSpPr>
          <p:nvPr>
            <p:ph type="title"/>
            <p:custDataLst>
              <p:tags r:id="rId2"/>
            </p:custDataLst>
          </p:nvPr>
        </p:nvSpPr>
        <p:spPr/>
        <p:txBody>
          <a:bodyPr/>
          <a:lstStyle/>
          <a:p>
            <a:r>
              <a:rPr lang="fr-CA" dirty="0" smtClean="0"/>
              <a:t>Article 18 et 19.  </a:t>
            </a:r>
            <a:endParaRPr lang="fr-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29600" cy="5044016"/>
          </a:xfrm>
        </p:spPr>
        <p:txBody>
          <a:bodyPr>
            <a:normAutofit fontScale="92500" lnSpcReduction="20000"/>
          </a:bodyPr>
          <a:lstStyle/>
          <a:p>
            <a:pPr algn="just">
              <a:buNone/>
            </a:pPr>
            <a:r>
              <a:rPr lang="fr-CA" dirty="0" smtClean="0"/>
              <a:t>20. Il n’y aura pas de discrimination en matière d’emploi lorsque les caractéristiques demandées sont justifiées dans le cadre de l’emploi, lorsque le salaire est octroyé selon l’expérience, l’ancienneté, au mérite ou encore le niveau de scolarité tant que ces caractéristiques s’appliquent de façon uniforme à tous</a:t>
            </a:r>
          </a:p>
          <a:p>
            <a:pPr algn="just">
              <a:buNone/>
            </a:pPr>
            <a:r>
              <a:rPr lang="fr-CA" dirty="0" smtClean="0"/>
              <a:t> </a:t>
            </a:r>
          </a:p>
          <a:p>
            <a:pPr algn="just">
              <a:buNone/>
            </a:pPr>
            <a:r>
              <a:rPr lang="fr-CA" dirty="0" smtClean="0"/>
              <a:t>Il n’y aura pas de discrimination lorsque l’employeur agit afin de se conformer à un programme d’accès à l’égalité en matière d’emploi. </a:t>
            </a:r>
          </a:p>
          <a:p>
            <a:pPr>
              <a:buNone/>
            </a:pPr>
            <a:endParaRPr lang="fr-CA" dirty="0" smtClean="0"/>
          </a:p>
          <a:p>
            <a:pPr>
              <a:buNone/>
            </a:pPr>
            <a:r>
              <a:rPr lang="fr-CA" sz="2100" dirty="0" smtClean="0"/>
              <a:t>			Reproduction de l’article 19 de la </a:t>
            </a:r>
            <a:r>
              <a:rPr lang="fr-CA" sz="2100" i="1" dirty="0" smtClean="0"/>
              <a:t>Charte droits et 					libertés de la personne  </a:t>
            </a:r>
          </a:p>
        </p:txBody>
      </p:sp>
      <p:sp>
        <p:nvSpPr>
          <p:cNvPr id="3" name="Titre 2"/>
          <p:cNvSpPr>
            <a:spLocks noGrp="1"/>
          </p:cNvSpPr>
          <p:nvPr>
            <p:ph type="title"/>
            <p:custDataLst>
              <p:tags r:id="rId2"/>
            </p:custDataLst>
          </p:nvPr>
        </p:nvSpPr>
        <p:spPr/>
        <p:txBody>
          <a:bodyPr>
            <a:normAutofit fontScale="90000"/>
          </a:bodyPr>
          <a:lstStyle/>
          <a:p>
            <a:r>
              <a:rPr lang="fr-CA" dirty="0" smtClean="0"/>
              <a:t>Article 20 – restriction au droit à l’égalité </a:t>
            </a:r>
            <a:endParaRPr lang="fr-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19256" cy="5376672"/>
          </a:xfrm>
        </p:spPr>
        <p:txBody>
          <a:bodyPr>
            <a:noAutofit/>
          </a:bodyPr>
          <a:lstStyle/>
          <a:p>
            <a:pPr algn="just">
              <a:buNone/>
            </a:pPr>
            <a:r>
              <a:rPr lang="fr-CA" sz="1800" dirty="0" smtClean="0"/>
              <a:t>21. Dans un contrat d'assurance ou de rente, un régime d'avantages sociaux, de retraite, de rentes ou d'assurance ou un régime universel de rentes ou d'assurance, une distinction, exclusion ou préférence fondée sur l'âge, le sexe ou l'état civil est réputée non discriminatoire lorsque son utilisation est légitime et que le motif qui la fonde constitue un facteur de détermination de risque, basé sur des données actuarielles.</a:t>
            </a:r>
          </a:p>
          <a:p>
            <a:pPr algn="just">
              <a:buNone/>
            </a:pPr>
            <a:r>
              <a:rPr lang="fr-CA" sz="1800" dirty="0" smtClean="0"/>
              <a:t>Dans ces contrats ou régimes, l'utilisation de l'état de santé comme facteur de détermination de risque ne constitue pas une discrimination au sens de l'article 10.</a:t>
            </a:r>
          </a:p>
          <a:p>
            <a:pPr algn="just">
              <a:buNone/>
            </a:pPr>
            <a:endParaRPr lang="fr-CA" sz="1800" dirty="0" smtClean="0"/>
          </a:p>
          <a:p>
            <a:pPr algn="just">
              <a:buNone/>
            </a:pPr>
            <a:r>
              <a:rPr lang="fr-CA" sz="1800" dirty="0" smtClean="0"/>
              <a:t>22. Une distinction, exclusion ou préférence fondée sur les aptitudes ou qualités requises par un emploi, ou justifiée par le caractère charitable, philanthropique, religieux, politique ou éducatif d'une institution sans but lucratif ou qui est vouée exclusivement au bien-être d'un groupe ethnique est réputée non discriminatoire	</a:t>
            </a:r>
          </a:p>
          <a:p>
            <a:pPr>
              <a:buNone/>
            </a:pPr>
            <a:r>
              <a:rPr lang="fr-CA" sz="1100" dirty="0" smtClean="0"/>
              <a:t>				</a:t>
            </a:r>
          </a:p>
          <a:p>
            <a:pPr>
              <a:buNone/>
            </a:pPr>
            <a:r>
              <a:rPr lang="fr-CA" sz="1100" dirty="0" smtClean="0"/>
              <a:t>				</a:t>
            </a:r>
            <a:r>
              <a:rPr lang="fr-CA" sz="1400" dirty="0" smtClean="0"/>
              <a:t>Reproduction des articles 20 et 20.1 </a:t>
            </a:r>
            <a:r>
              <a:rPr lang="fr-CA" sz="1400" i="1" dirty="0" smtClean="0"/>
              <a:t>Charte droit et libertés 							de la personne </a:t>
            </a:r>
          </a:p>
          <a:p>
            <a:endParaRPr lang="fr-CA" sz="1100" dirty="0"/>
          </a:p>
        </p:txBody>
      </p:sp>
      <p:sp>
        <p:nvSpPr>
          <p:cNvPr id="3" name="Titre 2"/>
          <p:cNvSpPr>
            <a:spLocks noGrp="1"/>
          </p:cNvSpPr>
          <p:nvPr>
            <p:ph type="title"/>
            <p:custDataLst>
              <p:tags r:id="rId2"/>
            </p:custDataLst>
          </p:nvPr>
        </p:nvSpPr>
        <p:spPr/>
        <p:txBody>
          <a:bodyPr>
            <a:noAutofit/>
          </a:bodyPr>
          <a:lstStyle/>
          <a:p>
            <a:r>
              <a:rPr lang="fr-CA" sz="3600" dirty="0" smtClean="0"/>
              <a:t>Article 21 et 22 – restriction au droit à l’égalité </a:t>
            </a:r>
            <a:endParaRPr lang="fr-CA"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a:bodyPr>
          <a:lstStyle/>
          <a:p>
            <a:pPr algn="just">
              <a:buNone/>
            </a:pPr>
            <a:r>
              <a:rPr lang="fr-CA" dirty="0" smtClean="0"/>
              <a:t>Tout être humain a droit à la vie, à la sureté, à l’intégrité et à la liberté de sa personne</a:t>
            </a:r>
          </a:p>
          <a:p>
            <a:pPr algn="just">
              <a:buNone/>
            </a:pPr>
            <a:endParaRPr lang="fr-CA" dirty="0" smtClean="0"/>
          </a:p>
          <a:p>
            <a:pPr algn="just">
              <a:buNone/>
            </a:pPr>
            <a:r>
              <a:rPr lang="fr-CA" sz="1800" dirty="0" smtClean="0"/>
              <a:t>Art. 1 </a:t>
            </a:r>
            <a:r>
              <a:rPr lang="fr-CA" sz="1800" i="1" dirty="0" smtClean="0"/>
              <a:t>Charte des droits et libertés de la personne</a:t>
            </a:r>
          </a:p>
          <a:p>
            <a:pPr algn="just">
              <a:buNone/>
            </a:pPr>
            <a:r>
              <a:rPr lang="fr-CA" sz="1800" dirty="0" smtClean="0"/>
              <a:t>Art. 3 </a:t>
            </a:r>
            <a:r>
              <a:rPr lang="fr-CA" sz="1800" i="1" dirty="0" smtClean="0"/>
              <a:t>Déclaration universelle des droits de l’homme </a:t>
            </a:r>
          </a:p>
          <a:p>
            <a:pPr algn="just">
              <a:buNone/>
            </a:pPr>
            <a:endParaRPr lang="fr-CA" dirty="0" smtClean="0"/>
          </a:p>
          <a:p>
            <a:pPr algn="just">
              <a:buNone/>
            </a:pPr>
            <a:r>
              <a:rPr lang="fr-CA" sz="2000" dirty="0" smtClean="0"/>
              <a:t>Choix d’utiliser être humain à tout autre terme </a:t>
            </a:r>
          </a:p>
          <a:p>
            <a:pPr algn="just">
              <a:buNone/>
            </a:pPr>
            <a:r>
              <a:rPr lang="fr-CA" sz="2000" dirty="0" smtClean="0"/>
              <a:t>Choix d’utiliser sureté au lieu de sécurité </a:t>
            </a:r>
          </a:p>
        </p:txBody>
      </p:sp>
      <p:sp>
        <p:nvSpPr>
          <p:cNvPr id="3" name="Titre 2"/>
          <p:cNvSpPr>
            <a:spLocks noGrp="1"/>
          </p:cNvSpPr>
          <p:nvPr>
            <p:ph type="title"/>
            <p:custDataLst>
              <p:tags r:id="rId2"/>
            </p:custDataLst>
          </p:nvPr>
        </p:nvSpPr>
        <p:spPr/>
        <p:txBody>
          <a:bodyPr/>
          <a:lstStyle/>
          <a:p>
            <a:r>
              <a:rPr lang="fr-CA" dirty="0" smtClean="0"/>
              <a:t>Article premier</a:t>
            </a:r>
            <a:endParaRPr lang="fr-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2420888"/>
            <a:ext cx="8229600" cy="1143000"/>
          </a:xfrm>
        </p:spPr>
        <p:txBody>
          <a:bodyPr>
            <a:normAutofit/>
          </a:bodyPr>
          <a:lstStyle/>
          <a:p>
            <a:r>
              <a:rPr lang="fr-CA" sz="6000" dirty="0" smtClean="0"/>
              <a:t>Droits politiques </a:t>
            </a:r>
            <a:endParaRPr lang="fr-CA" sz="6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custDataLst>
              <p:tags r:id="rId1"/>
            </p:custDataLst>
          </p:nvPr>
        </p:nvSpPr>
        <p:spPr/>
        <p:txBody>
          <a:bodyPr>
            <a:normAutofit fontScale="92500"/>
          </a:bodyPr>
          <a:lstStyle/>
          <a:p>
            <a:pPr algn="just">
              <a:buNone/>
            </a:pPr>
            <a:r>
              <a:rPr lang="fr-CA" sz="3200" dirty="0" smtClean="0"/>
              <a:t>23. </a:t>
            </a:r>
            <a:r>
              <a:rPr lang="fr-CA" sz="3200" dirty="0" smtClean="0"/>
              <a:t>Toute personne a droit d'adresser des pétitions à l'Assemblée nationale pour le redressement de griefs.</a:t>
            </a:r>
            <a:endParaRPr lang="fr-CA" sz="3200" dirty="0" smtClean="0"/>
          </a:p>
          <a:p>
            <a:pPr algn="just">
              <a:buNone/>
            </a:pPr>
            <a:endParaRPr lang="fr-CA" sz="3200" dirty="0" smtClean="0"/>
          </a:p>
          <a:p>
            <a:pPr algn="just">
              <a:buNone/>
            </a:pPr>
            <a:r>
              <a:rPr lang="fr-CA" sz="3200" dirty="0" smtClean="0"/>
              <a:t>24. Toute personne légalement habilitée et qualifiée a droit de se porter candidat lors d'une élection et a droit d‘y voter.</a:t>
            </a:r>
          </a:p>
          <a:p>
            <a:pPr>
              <a:buNone/>
            </a:pPr>
            <a:endParaRPr lang="fr-CA" dirty="0" smtClean="0"/>
          </a:p>
          <a:p>
            <a:pPr>
              <a:buNone/>
            </a:pPr>
            <a:r>
              <a:rPr lang="fr-CA" sz="1800" dirty="0" smtClean="0"/>
              <a:t>Ces dispositions reproduisent les articles 21 et 22 de la </a:t>
            </a:r>
            <a:r>
              <a:rPr lang="fr-CA" sz="1800" i="1" dirty="0" smtClean="0"/>
              <a:t>Charte des droits et libertés de la personne</a:t>
            </a:r>
            <a:r>
              <a:rPr lang="fr-CA" sz="1800" dirty="0" smtClean="0"/>
              <a:t> </a:t>
            </a:r>
            <a:endParaRPr lang="fr-CA" sz="1800" dirty="0"/>
          </a:p>
        </p:txBody>
      </p:sp>
      <p:sp>
        <p:nvSpPr>
          <p:cNvPr id="3" name="Titre 2"/>
          <p:cNvSpPr>
            <a:spLocks noGrp="1"/>
          </p:cNvSpPr>
          <p:nvPr>
            <p:ph type="title"/>
            <p:custDataLst>
              <p:tags r:id="rId2"/>
            </p:custDataLst>
          </p:nvPr>
        </p:nvSpPr>
        <p:spPr/>
        <p:txBody>
          <a:bodyPr/>
          <a:lstStyle/>
          <a:p>
            <a:r>
              <a:rPr lang="fr-CA" dirty="0" smtClean="0"/>
              <a:t>Article 23 et 24 </a:t>
            </a:r>
            <a:endParaRPr lang="fr-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467544" y="1844824"/>
            <a:ext cx="8229600" cy="3082354"/>
          </a:xfrm>
        </p:spPr>
        <p:txBody>
          <a:bodyPr>
            <a:noAutofit/>
          </a:bodyPr>
          <a:lstStyle/>
          <a:p>
            <a:r>
              <a:rPr lang="fr-CA" sz="6000" dirty="0" smtClean="0"/>
              <a:t>Droits judiciaires</a:t>
            </a:r>
            <a:endParaRPr lang="fr-CA" sz="6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custDataLst>
              <p:tags r:id="rId1"/>
            </p:custDataLst>
          </p:nvPr>
        </p:nvSpPr>
        <p:spPr>
          <a:xfrm>
            <a:off x="467544" y="1124745"/>
            <a:ext cx="8229600" cy="4392488"/>
          </a:xfrm>
        </p:spPr>
        <p:txBody>
          <a:bodyPr>
            <a:normAutofit fontScale="70000" lnSpcReduction="20000"/>
          </a:bodyPr>
          <a:lstStyle/>
          <a:p>
            <a:pPr algn="just">
              <a:buNone/>
            </a:pPr>
            <a:r>
              <a:rPr lang="fr-CA" dirty="0" smtClean="0"/>
              <a:t>25. Toute personne a droit, en pleine égalité, à une audition publique et impartiale de sa cause par un tribunal indépendant et qui ne soit pas préjugé, qu'il s'agisse de la détermination de ses droits et obligations ou du bien-fondé de toute accusation portée contre elle.</a:t>
            </a:r>
          </a:p>
          <a:p>
            <a:pPr algn="just">
              <a:buNone/>
            </a:pPr>
            <a:endParaRPr lang="fr-CA" dirty="0" smtClean="0"/>
          </a:p>
          <a:p>
            <a:pPr algn="just">
              <a:buNone/>
            </a:pPr>
            <a:r>
              <a:rPr lang="fr-CA" dirty="0" smtClean="0"/>
              <a:t>Le tribunal peut toutefois ordonner le huis clos dans l'intérêt de la morale ou de l'ordre public.</a:t>
            </a:r>
          </a:p>
          <a:p>
            <a:pPr algn="just">
              <a:buNone/>
            </a:pPr>
            <a:endParaRPr lang="fr-CA" dirty="0" smtClean="0"/>
          </a:p>
          <a:p>
            <a:pPr algn="just">
              <a:buNone/>
            </a:pPr>
            <a:r>
              <a:rPr lang="fr-CA" dirty="0" smtClean="0"/>
              <a:t>26. Nul ne peut être privé de sa liberté ou de ses droits, sauf pour les motifs prévus par la loi et suivant la procédure prescrite.</a:t>
            </a:r>
            <a:br>
              <a:rPr lang="fr-CA" dirty="0" smtClean="0"/>
            </a:br>
            <a:endParaRPr lang="fr-CA" dirty="0" smtClean="0"/>
          </a:p>
          <a:p>
            <a:pPr algn="just">
              <a:buNone/>
            </a:pPr>
            <a:r>
              <a:rPr lang="fr-CA" dirty="0" smtClean="0"/>
              <a:t>Nul ne peut faire l'objet de saisies, perquisitions ou fouilles abusives.</a:t>
            </a:r>
          </a:p>
          <a:p>
            <a:pPr algn="just">
              <a:buNone/>
            </a:pPr>
            <a:endParaRPr lang="fr-CA" dirty="0" smtClean="0"/>
          </a:p>
          <a:p>
            <a:pPr algn="just">
              <a:buNone/>
            </a:pPr>
            <a:r>
              <a:rPr lang="fr-CA" dirty="0" smtClean="0"/>
              <a:t>27. Toute personne arrêtée ou détenue doit être traitée avec humanité et avec le respect dû à la personne humaine.</a:t>
            </a:r>
          </a:p>
          <a:p>
            <a:pPr>
              <a:buNone/>
            </a:pPr>
            <a:endParaRPr lang="fr-CA" dirty="0" smtClean="0"/>
          </a:p>
          <a:p>
            <a:endParaRPr lang="fr-CA" dirty="0"/>
          </a:p>
        </p:txBody>
      </p:sp>
      <p:sp>
        <p:nvSpPr>
          <p:cNvPr id="3" name="Titre 2"/>
          <p:cNvSpPr>
            <a:spLocks noGrp="1"/>
          </p:cNvSpPr>
          <p:nvPr>
            <p:ph type="title"/>
            <p:custDataLst>
              <p:tags r:id="rId2"/>
            </p:custDataLst>
          </p:nvPr>
        </p:nvSpPr>
        <p:spPr>
          <a:xfrm>
            <a:off x="457200" y="274638"/>
            <a:ext cx="8229600" cy="922114"/>
          </a:xfrm>
        </p:spPr>
        <p:txBody>
          <a:bodyPr/>
          <a:lstStyle/>
          <a:p>
            <a:r>
              <a:rPr lang="fr-CA" dirty="0" smtClean="0"/>
              <a:t>Articles 25 à 43 </a:t>
            </a:r>
            <a:endParaRPr lang="fr-CA" dirty="0"/>
          </a:p>
        </p:txBody>
      </p:sp>
      <p:sp>
        <p:nvSpPr>
          <p:cNvPr id="5" name="ZoneTexte 4"/>
          <p:cNvSpPr txBox="1"/>
          <p:nvPr>
            <p:custDataLst>
              <p:tags r:id="rId3"/>
            </p:custDataLst>
          </p:nvPr>
        </p:nvSpPr>
        <p:spPr>
          <a:xfrm>
            <a:off x="2339752" y="5877272"/>
            <a:ext cx="6480720" cy="646331"/>
          </a:xfrm>
          <a:prstGeom prst="rect">
            <a:avLst/>
          </a:prstGeom>
          <a:noFill/>
        </p:spPr>
        <p:txBody>
          <a:bodyPr wrap="square" rtlCol="0">
            <a:spAutoFit/>
          </a:bodyPr>
          <a:lstStyle/>
          <a:p>
            <a:r>
              <a:rPr lang="fr-CA" dirty="0" smtClean="0"/>
              <a:t>Reproduction des articles 23 à 38 </a:t>
            </a:r>
            <a:r>
              <a:rPr lang="fr-CA" i="1" dirty="0" smtClean="0"/>
              <a:t>Chartes des droits et libertés de la personne </a:t>
            </a:r>
            <a:endParaRPr lang="fr-CA"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251520" y="188640"/>
            <a:ext cx="8136904" cy="5832648"/>
          </a:xfrm>
        </p:spPr>
        <p:txBody>
          <a:bodyPr>
            <a:normAutofit fontScale="25000" lnSpcReduction="20000"/>
          </a:bodyPr>
          <a:lstStyle/>
          <a:p>
            <a:pPr algn="just">
              <a:buNone/>
            </a:pPr>
            <a:r>
              <a:rPr lang="fr-CA" sz="8000" dirty="0" smtClean="0"/>
              <a:t>28. Toute personne détenue dans un établissement de détention a droit d'être soumise à un régime distinct approprié à son sexe, son âge et sa condition physique ou mentale.</a:t>
            </a:r>
          </a:p>
          <a:p>
            <a:pPr algn="just">
              <a:buNone/>
            </a:pPr>
            <a:endParaRPr lang="fr-CA" sz="8000" dirty="0" smtClean="0"/>
          </a:p>
          <a:p>
            <a:pPr algn="just">
              <a:buNone/>
            </a:pPr>
            <a:r>
              <a:rPr lang="fr-CA" sz="8000" dirty="0" smtClean="0"/>
              <a:t>29. Toute personne détenue dans un établissement de détention en attendant l'issue de son procès a droit d'être séparée, jusqu'au jugement final, des prisonniers qui purgent une peine.</a:t>
            </a:r>
          </a:p>
          <a:p>
            <a:pPr algn="just">
              <a:buNone/>
            </a:pPr>
            <a:endParaRPr lang="fr-CA" sz="8000" dirty="0" smtClean="0"/>
          </a:p>
          <a:p>
            <a:pPr algn="just">
              <a:buNone/>
            </a:pPr>
            <a:r>
              <a:rPr lang="fr-CA" sz="8000" b="1" dirty="0" smtClean="0"/>
              <a:t>30. Toute personne arrêtée ou détenue a droit d'être promptement informée, dans une langue qu'elle comprend, des motifs de son arrestation ou de sa détention et de l’infraction particulière qu’on lui reproche </a:t>
            </a:r>
          </a:p>
          <a:p>
            <a:pPr algn="just">
              <a:buNone/>
            </a:pPr>
            <a:r>
              <a:rPr lang="fr-CA" sz="8000" dirty="0" smtClean="0"/>
              <a:t> </a:t>
            </a:r>
          </a:p>
          <a:p>
            <a:pPr algn="just">
              <a:buNone/>
            </a:pPr>
            <a:r>
              <a:rPr lang="fr-CA" sz="8000" dirty="0" smtClean="0"/>
              <a:t>31. Toute personne arrêtée ou détenue a droit, sans délai, d'en prévenir ses proches et de recourir à l'assistance d'un avocat. Elle doit être promptement informée de ces droits.</a:t>
            </a:r>
          </a:p>
          <a:p>
            <a:pPr algn="just">
              <a:buNone/>
            </a:pPr>
            <a:endParaRPr lang="fr-CA" sz="8000" dirty="0" smtClean="0"/>
          </a:p>
          <a:p>
            <a:pPr algn="just">
              <a:buNone/>
            </a:pPr>
            <a:r>
              <a:rPr lang="fr-CA" sz="8000" dirty="0" smtClean="0"/>
              <a:t>32. Toute personne arrêtée ou détenue doit être promptement conduite devant le tribunal compétent ou relâchée.</a:t>
            </a:r>
          </a:p>
        </p:txBody>
      </p:sp>
      <p:sp>
        <p:nvSpPr>
          <p:cNvPr id="4" name="ZoneTexte 3"/>
          <p:cNvSpPr txBox="1"/>
          <p:nvPr>
            <p:custDataLst>
              <p:tags r:id="rId2"/>
            </p:custDataLst>
          </p:nvPr>
        </p:nvSpPr>
        <p:spPr>
          <a:xfrm>
            <a:off x="3275856" y="6237312"/>
            <a:ext cx="5688632" cy="369332"/>
          </a:xfrm>
          <a:prstGeom prst="rect">
            <a:avLst/>
          </a:prstGeom>
          <a:noFill/>
        </p:spPr>
        <p:txBody>
          <a:bodyPr wrap="square" rtlCol="0">
            <a:spAutoFit/>
          </a:bodyPr>
          <a:lstStyle/>
          <a:p>
            <a:r>
              <a:rPr lang="fr-CA" dirty="0" smtClean="0"/>
              <a:t>Abrogation de 28.1 qui est intégré dans l’a. 28. </a:t>
            </a:r>
            <a:endParaRPr lang="fr-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251520" y="0"/>
            <a:ext cx="8640960" cy="6381328"/>
          </a:xfrm>
        </p:spPr>
        <p:txBody>
          <a:bodyPr>
            <a:noAutofit/>
          </a:bodyPr>
          <a:lstStyle/>
          <a:p>
            <a:pPr algn="just">
              <a:buNone/>
            </a:pPr>
            <a:r>
              <a:rPr lang="fr-CA" sz="1800" dirty="0" smtClean="0"/>
              <a:t>33. Nulle personne arrêtée ou détenue ne peut être privée, sans juste cause, du droit de recouvrer sa liberté sur engagement, avec ou sans dépôt ou caution, de comparaître devant le tribunal dans le délai fixé. 	</a:t>
            </a:r>
          </a:p>
          <a:p>
            <a:pPr algn="just">
              <a:buNone/>
            </a:pPr>
            <a:endParaRPr lang="fr-CA" sz="1800" dirty="0" smtClean="0"/>
          </a:p>
          <a:p>
            <a:pPr algn="just">
              <a:buNone/>
            </a:pPr>
            <a:r>
              <a:rPr lang="fr-CA" sz="1800" dirty="0" smtClean="0"/>
              <a:t>34. Toute personne privée de sa liberté a droit de recourir à l'habeas corpus.</a:t>
            </a:r>
          </a:p>
          <a:p>
            <a:pPr algn="just">
              <a:buNone/>
            </a:pPr>
            <a:endParaRPr lang="fr-CA" sz="1800" dirty="0" smtClean="0"/>
          </a:p>
          <a:p>
            <a:pPr algn="just">
              <a:buNone/>
            </a:pPr>
            <a:r>
              <a:rPr lang="fr-CA" sz="1800" dirty="0" smtClean="0"/>
              <a:t>35. Tout accusé a le droit d'être jugé dans un délai raisonnable.</a:t>
            </a:r>
          </a:p>
          <a:p>
            <a:pPr algn="just">
              <a:buNone/>
            </a:pPr>
            <a:endParaRPr lang="fr-CA" sz="1800" dirty="0" smtClean="0"/>
          </a:p>
          <a:p>
            <a:pPr algn="just">
              <a:buNone/>
            </a:pPr>
            <a:r>
              <a:rPr lang="fr-CA" sz="1800" dirty="0" smtClean="0"/>
              <a:t>36. Tout accusé est présumé innocent jusqu'à ce que la preuve de sa culpabilité ait été établie suivant la loi.</a:t>
            </a:r>
          </a:p>
          <a:p>
            <a:pPr algn="just">
              <a:buNone/>
            </a:pPr>
            <a:endParaRPr lang="fr-CA" sz="1800" dirty="0" smtClean="0"/>
          </a:p>
          <a:p>
            <a:pPr algn="just">
              <a:buNone/>
            </a:pPr>
            <a:r>
              <a:rPr lang="fr-CA" sz="1800" dirty="0" smtClean="0"/>
              <a:t>37. Nul accusé ne peut être contraint de témoigner contre lui-même lors de son procès.</a:t>
            </a:r>
          </a:p>
          <a:p>
            <a:pPr algn="just">
              <a:buNone/>
            </a:pPr>
            <a:endParaRPr lang="fr-CA" sz="1800" dirty="0" smtClean="0"/>
          </a:p>
          <a:p>
            <a:pPr algn="just">
              <a:buNone/>
            </a:pPr>
            <a:r>
              <a:rPr lang="fr-CA" sz="1800" dirty="0" smtClean="0"/>
              <a:t>38. Toute personne a droit de se faire représenter par un avocat ou d'en être assistée devant tout tribunal.</a:t>
            </a:r>
          </a:p>
          <a:p>
            <a:pPr algn="just">
              <a:buNone/>
            </a:pPr>
            <a:endParaRPr lang="fr-CA" sz="1800" dirty="0" smtClean="0"/>
          </a:p>
          <a:p>
            <a:pPr algn="just">
              <a:buNone/>
            </a:pPr>
            <a:r>
              <a:rPr lang="fr-CA" sz="1800" dirty="0" smtClean="0"/>
              <a:t>39. Tout accusé a droit à une défense pleine et entière et a le droit d'interroger et de contre-interroger les témoins.</a:t>
            </a:r>
          </a:p>
          <a:p>
            <a:endParaRPr lang="fr-CA"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332656"/>
            <a:ext cx="8229600" cy="5674635"/>
          </a:xfrm>
        </p:spPr>
        <p:txBody>
          <a:bodyPr>
            <a:normAutofit/>
          </a:bodyPr>
          <a:lstStyle/>
          <a:p>
            <a:pPr algn="just">
              <a:buNone/>
            </a:pPr>
            <a:r>
              <a:rPr lang="fr-CA" sz="1900" dirty="0" smtClean="0"/>
              <a:t>40. Tout accusé a le droit d'être assisté gratuitement d'un interprète s'il ne comprend pas la langue employée à l'audience ou s'il est atteint de surdité.</a:t>
            </a:r>
          </a:p>
          <a:p>
            <a:pPr algn="just">
              <a:buNone/>
            </a:pPr>
            <a:endParaRPr lang="fr-CA" sz="1900" dirty="0" smtClean="0"/>
          </a:p>
          <a:p>
            <a:pPr algn="just">
              <a:buNone/>
            </a:pPr>
            <a:r>
              <a:rPr lang="fr-CA" sz="1900" dirty="0" smtClean="0"/>
              <a:t>41. Nul accusé ne peut être condamné pour une action ou une omission qui, au moment où elle a été commise, ne constituait pas une violation de la loi.</a:t>
            </a:r>
          </a:p>
          <a:p>
            <a:pPr algn="just">
              <a:buNone/>
            </a:pPr>
            <a:endParaRPr lang="fr-CA" sz="1900" dirty="0" smtClean="0"/>
          </a:p>
          <a:p>
            <a:pPr algn="just">
              <a:buNone/>
            </a:pPr>
            <a:r>
              <a:rPr lang="fr-CA" sz="1900" dirty="0" smtClean="0"/>
              <a:t>42. Une personne ne peut être jugée de nouveau pour une infraction dont elle a été acquittée ou dont elle a été déclarée coupable en vertu d'un jugement passé en force de chose jugée.</a:t>
            </a:r>
          </a:p>
          <a:p>
            <a:pPr algn="just">
              <a:buNone/>
            </a:pPr>
            <a:endParaRPr lang="fr-CA" sz="1900" dirty="0" smtClean="0"/>
          </a:p>
          <a:p>
            <a:pPr algn="just">
              <a:buNone/>
            </a:pPr>
            <a:r>
              <a:rPr lang="fr-CA" sz="1900" dirty="0" smtClean="0"/>
              <a:t>43.  Aucun témoignage devant un tribunal ne peut servir à incriminer son auteur, sauf le cas de poursuites pour parjure ou pour témoignages contradictoires.</a:t>
            </a:r>
          </a:p>
          <a:p>
            <a:pPr>
              <a:buNone/>
            </a:pPr>
            <a:endParaRPr lang="fr-CA" dirty="0" smtClean="0"/>
          </a:p>
          <a:p>
            <a:pPr>
              <a:buNone/>
            </a:pPr>
            <a:r>
              <a:rPr lang="fr-CA" dirty="0" smtClean="0"/>
              <a:t>Abrogation de l’a. 37.2 </a:t>
            </a:r>
            <a:endParaRPr lang="fr-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43608" y="1988840"/>
            <a:ext cx="7067128" cy="2650306"/>
          </a:xfrm>
        </p:spPr>
        <p:txBody>
          <a:bodyPr>
            <a:normAutofit/>
          </a:bodyPr>
          <a:lstStyle/>
          <a:p>
            <a:r>
              <a:rPr lang="fr-CA" sz="4800" dirty="0" smtClean="0"/>
              <a:t>Droits économiques, sociaux et culturels </a:t>
            </a:r>
            <a:endParaRPr lang="fr-CA" sz="4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custDataLst>
              <p:tags r:id="rId1"/>
            </p:custDataLst>
          </p:nvPr>
        </p:nvSpPr>
        <p:spPr/>
        <p:txBody>
          <a:bodyPr>
            <a:normAutofit fontScale="92500"/>
          </a:bodyPr>
          <a:lstStyle/>
          <a:p>
            <a:pPr algn="just">
              <a:buNone/>
            </a:pPr>
            <a:r>
              <a:rPr lang="fr-FR" dirty="0" smtClean="0"/>
              <a:t>Tout enfant a droit à la protection, à la sécurité et à l'attention que ses parents ou les personnes qui en tiennent lieu peuvent lui donner. </a:t>
            </a:r>
          </a:p>
          <a:p>
            <a:pPr algn="just">
              <a:buNone/>
            </a:pPr>
            <a:endParaRPr lang="fr-CA" dirty="0" smtClean="0"/>
          </a:p>
          <a:p>
            <a:pPr algn="just">
              <a:buNone/>
            </a:pPr>
            <a:r>
              <a:rPr lang="fr-FR" dirty="0" smtClean="0"/>
              <a:t>Toute décision prise concernant l’enfant doive l’être en considérant son intérêt supérieur. Sont pris en considération, outres les besoins moraux, intellectuels, affectifs et physiques de l’enfant, son âge, sa santé, son caractère, son milieu familial et les autres aspects de sa situation.</a:t>
            </a:r>
            <a:endParaRPr lang="fr-CA" dirty="0" smtClean="0"/>
          </a:p>
          <a:p>
            <a:endParaRPr lang="fr-CA" dirty="0"/>
          </a:p>
        </p:txBody>
      </p:sp>
      <p:sp>
        <p:nvSpPr>
          <p:cNvPr id="3" name="Titre 2"/>
          <p:cNvSpPr>
            <a:spLocks noGrp="1"/>
          </p:cNvSpPr>
          <p:nvPr>
            <p:ph type="title"/>
            <p:custDataLst>
              <p:tags r:id="rId2"/>
            </p:custDataLst>
          </p:nvPr>
        </p:nvSpPr>
        <p:spPr/>
        <p:txBody>
          <a:bodyPr/>
          <a:lstStyle/>
          <a:p>
            <a:r>
              <a:rPr lang="fr-CA" dirty="0" smtClean="0"/>
              <a:t>Article 44 – droit de l’enfant</a:t>
            </a:r>
            <a:endParaRPr lang="fr-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a:bodyPr>
          <a:lstStyle/>
          <a:p>
            <a:pPr algn="just">
              <a:buNone/>
            </a:pPr>
            <a:r>
              <a:rPr lang="fr-FR" dirty="0" smtClean="0"/>
              <a:t>Les conjoints ont, dans le mariage ou l'union civile, les mêmes droits, obligations et responsabilités. Ils assurent ensemble la direction morale et matérielle de la famille et l'éducation de leurs enfants communs.</a:t>
            </a:r>
            <a:endParaRPr lang="fr-CA" dirty="0" smtClean="0"/>
          </a:p>
          <a:p>
            <a:pPr>
              <a:buNone/>
            </a:pPr>
            <a:endParaRPr lang="fr-FR" b="1" dirty="0" smtClean="0"/>
          </a:p>
          <a:p>
            <a:pPr>
              <a:buNone/>
            </a:pPr>
            <a:r>
              <a:rPr lang="fr-FR" sz="1800" dirty="0" smtClean="0"/>
              <a:t>Cette article reprend intégralement les articles 39 et 47 de la </a:t>
            </a:r>
            <a:r>
              <a:rPr lang="fr-FR" sz="1800" i="1" dirty="0" smtClean="0"/>
              <a:t>Charte des droits et libertés de la personne.</a:t>
            </a:r>
            <a:endParaRPr lang="fr-CA" sz="1800" dirty="0" smtClean="0"/>
          </a:p>
          <a:p>
            <a:endParaRPr lang="fr-CA" dirty="0"/>
          </a:p>
        </p:txBody>
      </p:sp>
      <p:sp>
        <p:nvSpPr>
          <p:cNvPr id="3" name="Titre 2"/>
          <p:cNvSpPr>
            <a:spLocks noGrp="1"/>
          </p:cNvSpPr>
          <p:nvPr>
            <p:ph type="title"/>
            <p:custDataLst>
              <p:tags r:id="rId2"/>
            </p:custDataLst>
          </p:nvPr>
        </p:nvSpPr>
        <p:spPr/>
        <p:txBody>
          <a:bodyPr>
            <a:normAutofit fontScale="90000"/>
          </a:bodyPr>
          <a:lstStyle/>
          <a:p>
            <a:r>
              <a:rPr lang="fr-CA" dirty="0" smtClean="0"/>
              <a:t>Article 45 – droits des conjoints</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lstStyle/>
          <a:p>
            <a:pPr algn="just">
              <a:buNone/>
            </a:pPr>
            <a:r>
              <a:rPr lang="fr-CA" dirty="0" smtClean="0"/>
              <a:t>Tout être humain jouit de la personnalité juridique et à l’exercice de ces droits du moment où il naît vivant et viable. </a:t>
            </a:r>
          </a:p>
          <a:p>
            <a:pPr>
              <a:buNone/>
            </a:pPr>
            <a:endParaRPr lang="fr-CA" dirty="0" smtClean="0"/>
          </a:p>
          <a:p>
            <a:pPr>
              <a:buNone/>
            </a:pPr>
            <a:r>
              <a:rPr lang="fr-CA" sz="2000" dirty="0" smtClean="0"/>
              <a:t>Reprise de l’a. 1 al. 2 de la </a:t>
            </a:r>
            <a:r>
              <a:rPr lang="fr-CA" sz="2000" i="1" dirty="0" smtClean="0"/>
              <a:t>Charte des droits et libertés de la personne</a:t>
            </a:r>
          </a:p>
          <a:p>
            <a:pPr>
              <a:buNone/>
            </a:pPr>
            <a:r>
              <a:rPr lang="fr-CA" sz="2000" dirty="0" smtClean="0"/>
              <a:t>Ajout de spécification de l’art. 1 </a:t>
            </a:r>
            <a:r>
              <a:rPr lang="fr-CA" sz="2000" i="1" dirty="0" smtClean="0"/>
              <a:t>Code Civil du Québec</a:t>
            </a:r>
          </a:p>
          <a:p>
            <a:pPr>
              <a:buNone/>
            </a:pPr>
            <a:r>
              <a:rPr lang="fr-CA" sz="2000" dirty="0" smtClean="0"/>
              <a:t>On constitutionnalise la décision </a:t>
            </a:r>
            <a:r>
              <a:rPr lang="fr-CA" sz="2000" i="1" dirty="0" smtClean="0"/>
              <a:t>Tremblay c. </a:t>
            </a:r>
            <a:r>
              <a:rPr lang="fr-CA" sz="2000" i="1" dirty="0" err="1" smtClean="0"/>
              <a:t>Daigle</a:t>
            </a:r>
            <a:r>
              <a:rPr lang="fr-CA" sz="2000" i="1" dirty="0" smtClean="0"/>
              <a:t> </a:t>
            </a:r>
          </a:p>
          <a:p>
            <a:pPr>
              <a:buNone/>
            </a:pPr>
            <a:r>
              <a:rPr lang="fr-CA" sz="2000" dirty="0" smtClean="0"/>
              <a:t>On met ainsi fin au débat qui entoure le droit à l’avortement ou sa prohibition. </a:t>
            </a:r>
          </a:p>
        </p:txBody>
      </p:sp>
      <p:sp>
        <p:nvSpPr>
          <p:cNvPr id="3" name="Titre 2"/>
          <p:cNvSpPr>
            <a:spLocks noGrp="1"/>
          </p:cNvSpPr>
          <p:nvPr>
            <p:ph type="title"/>
            <p:custDataLst>
              <p:tags r:id="rId2"/>
            </p:custDataLst>
          </p:nvPr>
        </p:nvSpPr>
        <p:spPr/>
        <p:txBody>
          <a:bodyPr/>
          <a:lstStyle/>
          <a:p>
            <a:r>
              <a:rPr lang="fr-CA" dirty="0" smtClean="0"/>
              <a:t>Article 2</a:t>
            </a:r>
            <a:endParaRPr lang="fr-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a:bodyPr>
          <a:lstStyle/>
          <a:p>
            <a:pPr algn="just">
              <a:buNone/>
            </a:pPr>
            <a:r>
              <a:rPr lang="fr-FR" sz="2200" dirty="0" smtClean="0"/>
              <a:t>46. Toute personne a droit à l'instruction publique gratuite.</a:t>
            </a:r>
            <a:endParaRPr lang="fr-CA" sz="2200" dirty="0" smtClean="0"/>
          </a:p>
          <a:p>
            <a:pPr algn="just">
              <a:buNone/>
            </a:pPr>
            <a:endParaRPr lang="fr-FR" sz="2200" dirty="0" smtClean="0"/>
          </a:p>
          <a:p>
            <a:pPr algn="just">
              <a:buNone/>
            </a:pPr>
            <a:r>
              <a:rPr lang="fr-FR" sz="2200" dirty="0" smtClean="0"/>
              <a:t>Toute personne a droit de recevoir cette instruction en français</a:t>
            </a:r>
            <a:endParaRPr lang="fr-CA" sz="2200" dirty="0" smtClean="0"/>
          </a:p>
          <a:p>
            <a:pPr algn="just">
              <a:buNone/>
            </a:pPr>
            <a:endParaRPr lang="fr-FR" sz="2200" dirty="0" smtClean="0"/>
          </a:p>
          <a:p>
            <a:pPr algn="just">
              <a:buNone/>
            </a:pPr>
            <a:r>
              <a:rPr lang="fr-FR" sz="2200" dirty="0" smtClean="0"/>
              <a:t>47. Les élèves doués et méritants, même s’ils sont dépourvus de moyens financiers, ont le droit d’atteindre les degrés les plus élevés des études. </a:t>
            </a:r>
          </a:p>
          <a:p>
            <a:pPr algn="just">
              <a:buNone/>
            </a:pPr>
            <a:endParaRPr lang="fr-FR" sz="1500" dirty="0" smtClean="0"/>
          </a:p>
          <a:p>
            <a:pPr algn="just">
              <a:buNone/>
            </a:pPr>
            <a:r>
              <a:rPr lang="fr-FR" sz="1500" dirty="0" smtClean="0"/>
              <a:t>Il s’agit de constitutionalisé l’article 40 de la </a:t>
            </a:r>
            <a:r>
              <a:rPr lang="fr-FR" sz="1500" i="1" dirty="0" smtClean="0"/>
              <a:t>Charte des droits et libertés de la personne</a:t>
            </a:r>
            <a:r>
              <a:rPr lang="fr-FR" sz="1500" dirty="0" smtClean="0"/>
              <a:t>. </a:t>
            </a:r>
            <a:r>
              <a:rPr lang="fr-FR" sz="1500" dirty="0" smtClean="0"/>
              <a:t>Art. 34 de la </a:t>
            </a:r>
            <a:r>
              <a:rPr lang="fr-FR" sz="1500" i="1" dirty="0" smtClean="0"/>
              <a:t>c</a:t>
            </a:r>
            <a:r>
              <a:rPr lang="fr-FR" sz="1500" i="1" dirty="0" smtClean="0"/>
              <a:t>onstitution </a:t>
            </a:r>
            <a:r>
              <a:rPr lang="fr-FR" sz="1500" i="1" dirty="0" smtClean="0"/>
              <a:t>italienne</a:t>
            </a:r>
            <a:endParaRPr lang="fr-CA" sz="1500" i="1" dirty="0" smtClean="0"/>
          </a:p>
          <a:p>
            <a:pPr algn="just">
              <a:buNone/>
            </a:pPr>
            <a:endParaRPr lang="fr-CA" dirty="0" smtClean="0"/>
          </a:p>
          <a:p>
            <a:endParaRPr lang="fr-CA" dirty="0"/>
          </a:p>
        </p:txBody>
      </p:sp>
      <p:sp>
        <p:nvSpPr>
          <p:cNvPr id="3" name="Titre 2"/>
          <p:cNvSpPr>
            <a:spLocks noGrp="1"/>
          </p:cNvSpPr>
          <p:nvPr>
            <p:ph type="title"/>
            <p:custDataLst>
              <p:tags r:id="rId2"/>
            </p:custDataLst>
          </p:nvPr>
        </p:nvSpPr>
        <p:spPr/>
        <p:txBody>
          <a:bodyPr/>
          <a:lstStyle/>
          <a:p>
            <a:r>
              <a:rPr lang="fr-CA" dirty="0" smtClean="0"/>
              <a:t>Article 46 et 47– l’instruction </a:t>
            </a:r>
            <a:endParaRPr lang="fr-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fontScale="92500" lnSpcReduction="10000"/>
          </a:bodyPr>
          <a:lstStyle/>
          <a:p>
            <a:pPr algn="just">
              <a:buNone/>
            </a:pPr>
            <a:r>
              <a:rPr lang="fr-FR" dirty="0" smtClean="0"/>
              <a:t>48. Les parents ou les personnes qui en tiennent lieu ont le droit d'assurer l'éducation religieuse et morale de leurs enfants conformément à leurs convictions, dans le respect des droits de leurs enfants et de l'intérêt de ceux-ci.</a:t>
            </a:r>
          </a:p>
          <a:p>
            <a:pPr algn="just">
              <a:buNone/>
            </a:pPr>
            <a:endParaRPr lang="fr-CA" dirty="0" smtClean="0"/>
          </a:p>
          <a:p>
            <a:pPr algn="just">
              <a:buNone/>
            </a:pPr>
            <a:r>
              <a:rPr lang="fr-FR" dirty="0" smtClean="0"/>
              <a:t>49. Les parents ou les personnes qui en tiennent lieu ont le droit de choisir pour leurs enfants des établissements d'enseignement privés, pourvu que ces établissements se conforment aux normes prescrites ou approuvées en vertu de la loi.</a:t>
            </a:r>
          </a:p>
          <a:p>
            <a:pPr>
              <a:buNone/>
            </a:pPr>
            <a:endParaRPr lang="fr-CA" dirty="0" smtClean="0"/>
          </a:p>
          <a:p>
            <a:endParaRPr lang="fr-CA" dirty="0"/>
          </a:p>
        </p:txBody>
      </p:sp>
      <p:sp>
        <p:nvSpPr>
          <p:cNvPr id="3" name="Titre 2"/>
          <p:cNvSpPr>
            <a:spLocks noGrp="1"/>
          </p:cNvSpPr>
          <p:nvPr>
            <p:ph type="title"/>
            <p:custDataLst>
              <p:tags r:id="rId2"/>
            </p:custDataLst>
          </p:nvPr>
        </p:nvSpPr>
        <p:spPr/>
        <p:txBody>
          <a:bodyPr>
            <a:normAutofit fontScale="90000"/>
          </a:bodyPr>
          <a:lstStyle/>
          <a:p>
            <a:r>
              <a:rPr lang="fr-CA" dirty="0" smtClean="0"/>
              <a:t>Article 48 et 49 - droits parentaux </a:t>
            </a:r>
            <a:endParaRPr lang="fr-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fontScale="85000" lnSpcReduction="20000"/>
          </a:bodyPr>
          <a:lstStyle/>
          <a:p>
            <a:pPr>
              <a:buNone/>
            </a:pPr>
            <a:r>
              <a:rPr lang="fr-FR" dirty="0" smtClean="0"/>
              <a:t>50. Les arts et la recherche scientifique sont libres. La liberté académique est respectée. </a:t>
            </a:r>
          </a:p>
          <a:p>
            <a:pPr>
              <a:buNone/>
            </a:pPr>
            <a:r>
              <a:rPr lang="fr-CA" sz="1800" dirty="0" smtClean="0"/>
              <a:t>		</a:t>
            </a:r>
          </a:p>
          <a:p>
            <a:pPr>
              <a:buNone/>
            </a:pPr>
            <a:r>
              <a:rPr lang="fr-CA" sz="1800" dirty="0" smtClean="0"/>
              <a:t>			</a:t>
            </a:r>
            <a:r>
              <a:rPr lang="fr-CA" sz="1900" dirty="0" smtClean="0"/>
              <a:t>Reprise de l’art. 26 du </a:t>
            </a:r>
            <a:r>
              <a:rPr lang="fr-CA" sz="1900" i="1" dirty="0" smtClean="0"/>
              <a:t>Projet de Constitution québécoise  </a:t>
            </a:r>
            <a:endParaRPr lang="fr-CA" sz="1800" i="1" dirty="0" smtClean="0"/>
          </a:p>
          <a:p>
            <a:pPr>
              <a:buNone/>
            </a:pPr>
            <a:endParaRPr lang="fr-FR" dirty="0" smtClean="0"/>
          </a:p>
          <a:p>
            <a:pPr algn="just">
              <a:buNone/>
            </a:pPr>
            <a:r>
              <a:rPr lang="fr-FR" dirty="0" smtClean="0"/>
              <a:t>51. Toute personne âgée ou toute personne handicapée a droit d'être protégée contre toute forme d'exploitation.</a:t>
            </a:r>
            <a:endParaRPr lang="fr-CA" dirty="0" smtClean="0"/>
          </a:p>
          <a:p>
            <a:pPr algn="just">
              <a:buNone/>
            </a:pPr>
            <a:endParaRPr lang="fr-FR" dirty="0" smtClean="0"/>
          </a:p>
          <a:p>
            <a:pPr algn="just">
              <a:buNone/>
            </a:pPr>
            <a:r>
              <a:rPr lang="fr-FR" dirty="0" smtClean="0"/>
              <a:t>Telle personne a aussi droit à la protection et à la sécurité que doivent lui apporter sa famille ou les personnes qui en tiennent lieu.</a:t>
            </a:r>
            <a:endParaRPr lang="fr-CA" dirty="0" smtClean="0"/>
          </a:p>
          <a:p>
            <a:pPr>
              <a:buNone/>
            </a:pPr>
            <a:endParaRPr lang="fr-CA" dirty="0" smtClean="0"/>
          </a:p>
          <a:p>
            <a:pPr>
              <a:buNone/>
            </a:pPr>
            <a:r>
              <a:rPr lang="fr-CA" sz="1900" dirty="0" smtClean="0"/>
              <a:t>			Reprise de l’art. 48 </a:t>
            </a:r>
            <a:r>
              <a:rPr lang="fr-CA" sz="1900" i="1" dirty="0" smtClean="0"/>
              <a:t>Charte droit et liberté de la personne </a:t>
            </a:r>
            <a:endParaRPr lang="fr-CA" sz="1900" i="1" dirty="0"/>
          </a:p>
        </p:txBody>
      </p:sp>
      <p:sp>
        <p:nvSpPr>
          <p:cNvPr id="3" name="Titre 2"/>
          <p:cNvSpPr>
            <a:spLocks noGrp="1"/>
          </p:cNvSpPr>
          <p:nvPr>
            <p:ph type="title"/>
            <p:custDataLst>
              <p:tags r:id="rId2"/>
            </p:custDataLst>
          </p:nvPr>
        </p:nvSpPr>
        <p:spPr/>
        <p:txBody>
          <a:bodyPr/>
          <a:lstStyle/>
          <a:p>
            <a:r>
              <a:rPr lang="fr-CA" dirty="0" smtClean="0"/>
              <a:t>Article 50 et 51  </a:t>
            </a:r>
            <a:endParaRPr lang="fr-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29600" cy="4972008"/>
          </a:xfrm>
        </p:spPr>
        <p:txBody>
          <a:bodyPr>
            <a:normAutofit lnSpcReduction="10000"/>
          </a:bodyPr>
          <a:lstStyle/>
          <a:p>
            <a:pPr algn="just">
              <a:buNone/>
            </a:pPr>
            <a:r>
              <a:rPr lang="fr-FR" dirty="0" smtClean="0"/>
              <a:t>52. Toute personne dans le besoin a droit, pour elle et sa famille, à des mesures d'assistance financière et à des mesures sociales, susceptibles de lui assurer un « niveau de vie décent » </a:t>
            </a:r>
            <a:r>
              <a:rPr lang="fr-FR" b="1" dirty="0" smtClean="0"/>
              <a:t>et \ ou</a:t>
            </a:r>
            <a:r>
              <a:rPr lang="fr-FR" dirty="0" smtClean="0"/>
              <a:t> « un revenu minimum suffisant ». </a:t>
            </a:r>
          </a:p>
          <a:p>
            <a:pPr algn="just">
              <a:buNone/>
            </a:pPr>
            <a:r>
              <a:rPr lang="fr-FR" sz="1600" dirty="0" smtClean="0"/>
              <a:t>				Article 45 </a:t>
            </a:r>
            <a:r>
              <a:rPr lang="fr-FR" sz="1600" i="1" dirty="0" smtClean="0"/>
              <a:t>Charte droits et libertés de la personne </a:t>
            </a:r>
            <a:endParaRPr lang="fr-FR" sz="1700" i="1" dirty="0" smtClean="0"/>
          </a:p>
          <a:p>
            <a:pPr algn="just">
              <a:buNone/>
            </a:pPr>
            <a:endParaRPr lang="fr-CA" dirty="0" smtClean="0"/>
          </a:p>
          <a:p>
            <a:pPr algn="just">
              <a:buNone/>
            </a:pPr>
            <a:r>
              <a:rPr lang="fr-FR" dirty="0" smtClean="0"/>
              <a:t>53. Toute personne qui travaille a droit à des conditions de travail justes et raisonnables et qui respectent sa santé, sa sécurité et son intégrité physique. </a:t>
            </a:r>
          </a:p>
          <a:p>
            <a:pPr>
              <a:buNone/>
            </a:pPr>
            <a:r>
              <a:rPr lang="fr-FR" dirty="0" smtClean="0"/>
              <a:t>				</a:t>
            </a:r>
            <a:r>
              <a:rPr lang="fr-FR" sz="1700" dirty="0" smtClean="0"/>
              <a:t> Article 46 </a:t>
            </a:r>
            <a:r>
              <a:rPr lang="fr-FR" sz="1700" i="1" dirty="0" smtClean="0"/>
              <a:t>Charte droits et libertés de la personne </a:t>
            </a:r>
            <a:endParaRPr lang="fr-CA" sz="1700" i="1" dirty="0" smtClean="0"/>
          </a:p>
          <a:p>
            <a:pPr>
              <a:buNone/>
            </a:pPr>
            <a:endParaRPr lang="fr-CA" dirty="0"/>
          </a:p>
        </p:txBody>
      </p:sp>
      <p:sp>
        <p:nvSpPr>
          <p:cNvPr id="3" name="Titre 2"/>
          <p:cNvSpPr>
            <a:spLocks noGrp="1"/>
          </p:cNvSpPr>
          <p:nvPr>
            <p:ph type="title"/>
            <p:custDataLst>
              <p:tags r:id="rId2"/>
            </p:custDataLst>
          </p:nvPr>
        </p:nvSpPr>
        <p:spPr/>
        <p:txBody>
          <a:bodyPr/>
          <a:lstStyle/>
          <a:p>
            <a:r>
              <a:rPr lang="fr-CA" dirty="0" smtClean="0"/>
              <a:t>Art. 52 et 53</a:t>
            </a:r>
            <a:endParaRPr lang="fr-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fontScale="85000" lnSpcReduction="10000"/>
          </a:bodyPr>
          <a:lstStyle/>
          <a:p>
            <a:pPr algn="just">
              <a:buNone/>
            </a:pPr>
            <a:r>
              <a:rPr lang="fr-FR" dirty="0" smtClean="0"/>
              <a:t>54. Toute personne a droit que toutes les communications provenant de l’Administration, des services de santé et services sociaux, des entreprises d’utilité publique, des ordres professionnels, des municipalités, des collèges et des universités, des associations de salariées et des diverses entreprises exerçant au Québec lui soit faite en français.</a:t>
            </a:r>
          </a:p>
          <a:p>
            <a:pPr algn="just">
              <a:buNone/>
            </a:pPr>
            <a:endParaRPr lang="fr-CA" dirty="0" smtClean="0"/>
          </a:p>
          <a:p>
            <a:pPr algn="just">
              <a:buNone/>
            </a:pPr>
            <a:r>
              <a:rPr lang="fr-FR" dirty="0" smtClean="0"/>
              <a:t>55. En assemblée délibérante, toute personne a le droit de s’exprimer en français.</a:t>
            </a:r>
          </a:p>
          <a:p>
            <a:pPr algn="just">
              <a:buNone/>
            </a:pPr>
            <a:endParaRPr lang="fr-CA" dirty="0" smtClean="0"/>
          </a:p>
          <a:p>
            <a:pPr algn="just">
              <a:buNone/>
            </a:pPr>
            <a:r>
              <a:rPr lang="fr-FR" dirty="0" smtClean="0"/>
              <a:t>56. Les consommateurs de biens ou de services ont le droit d’être informés et servis en français.</a:t>
            </a:r>
            <a:endParaRPr lang="fr-CA" dirty="0" smtClean="0"/>
          </a:p>
          <a:p>
            <a:endParaRPr lang="fr-CA" dirty="0"/>
          </a:p>
        </p:txBody>
      </p:sp>
      <p:sp>
        <p:nvSpPr>
          <p:cNvPr id="3" name="Titre 2"/>
          <p:cNvSpPr>
            <a:spLocks noGrp="1"/>
          </p:cNvSpPr>
          <p:nvPr>
            <p:ph type="title"/>
            <p:custDataLst>
              <p:tags r:id="rId2"/>
            </p:custDataLst>
          </p:nvPr>
        </p:nvSpPr>
        <p:spPr/>
        <p:txBody>
          <a:bodyPr>
            <a:normAutofit fontScale="90000"/>
          </a:bodyPr>
          <a:lstStyle/>
          <a:p>
            <a:r>
              <a:rPr lang="fr-CA" dirty="0" smtClean="0"/>
              <a:t>Articles 54 à 58 : protection de la langue française</a:t>
            </a:r>
            <a:endParaRPr lang="fr-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539552" y="1412776"/>
            <a:ext cx="8229600" cy="5112568"/>
          </a:xfrm>
        </p:spPr>
        <p:txBody>
          <a:bodyPr>
            <a:normAutofit/>
          </a:bodyPr>
          <a:lstStyle/>
          <a:p>
            <a:pPr algn="just">
              <a:buNone/>
            </a:pPr>
            <a:r>
              <a:rPr lang="fr-FR" dirty="0" smtClean="0"/>
              <a:t>57. Toute personne a droit de vivre et de travailler au Québec en français dans la mesure prévue dans la </a:t>
            </a:r>
            <a:r>
              <a:rPr lang="fr-FR" i="1" dirty="0" smtClean="0"/>
              <a:t>Charte de la langue française (chapitre C-11)</a:t>
            </a:r>
            <a:r>
              <a:rPr lang="fr-FR" dirty="0" smtClean="0"/>
              <a:t>.</a:t>
            </a:r>
            <a:endParaRPr lang="fr-CA" dirty="0" smtClean="0"/>
          </a:p>
          <a:p>
            <a:pPr algn="just">
              <a:buNone/>
            </a:pPr>
            <a:r>
              <a:rPr lang="fr-FR" dirty="0" smtClean="0"/>
              <a:t> </a:t>
            </a:r>
            <a:endParaRPr lang="fr-CA" dirty="0" smtClean="0"/>
          </a:p>
          <a:p>
            <a:pPr algn="just">
              <a:buNone/>
            </a:pPr>
            <a:r>
              <a:rPr lang="fr-FR" dirty="0" smtClean="0"/>
              <a:t>58. Toute personne qui s’établit au Québec a droit d’apprendre le français et de bénéficier de mesures raisonnables d’accueil et d’intégration à la vie.</a:t>
            </a:r>
            <a:endParaRPr lang="fr-CA" dirty="0" smtClean="0"/>
          </a:p>
          <a:p>
            <a:pPr>
              <a:buNone/>
            </a:pPr>
            <a:endParaRPr lang="fr-FR" sz="2000" dirty="0" smtClean="0"/>
          </a:p>
          <a:p>
            <a:pPr>
              <a:buNone/>
            </a:pPr>
            <a:r>
              <a:rPr lang="fr-FR" sz="2000" dirty="0" smtClean="0"/>
              <a:t>			</a:t>
            </a:r>
            <a:r>
              <a:rPr lang="fr-FR" sz="2000" i="1" dirty="0" smtClean="0"/>
              <a:t>Charte de la langue française projet de loi 14</a:t>
            </a:r>
            <a:r>
              <a:rPr lang="fr-FR" sz="2000" dirty="0" smtClean="0"/>
              <a:t>. </a:t>
            </a:r>
            <a:endParaRPr lang="fr-CA" sz="2000" dirty="0" smtClean="0"/>
          </a:p>
          <a:p>
            <a:endParaRPr lang="fr-CA" dirty="0" smtClean="0"/>
          </a:p>
          <a:p>
            <a:pPr>
              <a:buNone/>
            </a:pPr>
            <a:endParaRPr lang="fr-CA" dirty="0"/>
          </a:p>
        </p:txBody>
      </p:sp>
      <p:sp>
        <p:nvSpPr>
          <p:cNvPr id="3" name="Titre 2"/>
          <p:cNvSpPr>
            <a:spLocks noGrp="1"/>
          </p:cNvSpPr>
          <p:nvPr>
            <p:ph type="title"/>
            <p:custDataLst>
              <p:tags r:id="rId2"/>
            </p:custDataLst>
          </p:nvPr>
        </p:nvSpPr>
        <p:spPr/>
        <p:txBody>
          <a:bodyPr>
            <a:normAutofit fontScale="90000"/>
          </a:bodyPr>
          <a:lstStyle/>
          <a:p>
            <a:r>
              <a:rPr lang="fr-CA" dirty="0" smtClean="0"/>
              <a:t>Articles 54 à 58 : protection de la langue française - suite</a:t>
            </a:r>
            <a:endParaRPr lang="fr-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29600" cy="5188032"/>
          </a:xfrm>
        </p:spPr>
        <p:txBody>
          <a:bodyPr>
            <a:normAutofit fontScale="77500" lnSpcReduction="20000"/>
          </a:bodyPr>
          <a:lstStyle/>
          <a:p>
            <a:pPr algn="just">
              <a:buNone/>
            </a:pPr>
            <a:r>
              <a:rPr lang="fr-FR" dirty="0" smtClean="0"/>
              <a:t>59. Toute personne a droit de vivre dans un environnement sain et respectueux de la biodiversité.</a:t>
            </a:r>
            <a:endParaRPr lang="fr-CA" dirty="0" smtClean="0"/>
          </a:p>
          <a:p>
            <a:pPr algn="just">
              <a:buNone/>
            </a:pPr>
            <a:r>
              <a:rPr lang="fr-FR" dirty="0" smtClean="0"/>
              <a:t> </a:t>
            </a:r>
            <a:endParaRPr lang="fr-CA" dirty="0" smtClean="0"/>
          </a:p>
          <a:p>
            <a:pPr algn="just">
              <a:buNone/>
            </a:pPr>
            <a:r>
              <a:rPr lang="fr-FR" dirty="0" smtClean="0"/>
              <a:t>60. Toute personne a droit que son environnement soit protégé, et ce pour le bénéfice des générations présentes et futures, et notamment par des mesures concernant :  </a:t>
            </a:r>
            <a:br>
              <a:rPr lang="fr-FR" dirty="0" smtClean="0"/>
            </a:br>
            <a:endParaRPr lang="fr-CA" dirty="0" smtClean="0"/>
          </a:p>
          <a:p>
            <a:pPr lvl="0" algn="just">
              <a:buNone/>
            </a:pPr>
            <a:r>
              <a:rPr lang="fr-FR" dirty="0" smtClean="0"/>
              <a:t>a) la prévention de la pollution et de la dégradation écologique</a:t>
            </a:r>
            <a:endParaRPr lang="fr-CA" dirty="0" smtClean="0"/>
          </a:p>
          <a:p>
            <a:pPr lvl="0" algn="just">
              <a:buNone/>
            </a:pPr>
            <a:r>
              <a:rPr lang="fr-FR" dirty="0" smtClean="0"/>
              <a:t>b) la promotion et la conservation de la biodiversité ;</a:t>
            </a:r>
            <a:endParaRPr lang="fr-CA" dirty="0" smtClean="0"/>
          </a:p>
          <a:p>
            <a:pPr lvl="0" algn="just">
              <a:buNone/>
            </a:pPr>
            <a:r>
              <a:rPr lang="fr-FR" dirty="0" smtClean="0"/>
              <a:t>c) le développement écologiquement durable des ressources naturelles tout en favorisant un développement économique et sociable suffisant.</a:t>
            </a:r>
            <a:endParaRPr lang="fr-CA" dirty="0" smtClean="0"/>
          </a:p>
          <a:p>
            <a:pPr>
              <a:buNone/>
            </a:pPr>
            <a:endParaRPr lang="fr-FR" sz="2300" b="1" dirty="0" smtClean="0"/>
          </a:p>
          <a:p>
            <a:pPr>
              <a:buNone/>
            </a:pPr>
            <a:r>
              <a:rPr lang="fr-FR" sz="2300" i="1" dirty="0" smtClean="0"/>
              <a:t>Charte des droits et libertés de la personne</a:t>
            </a:r>
            <a:r>
              <a:rPr lang="fr-FR" sz="2300" dirty="0" smtClean="0"/>
              <a:t>, L.R.Q, c. C-12, art. 46.1 ;</a:t>
            </a:r>
            <a:endParaRPr lang="fr-CA" sz="2300" dirty="0" smtClean="0"/>
          </a:p>
          <a:p>
            <a:pPr>
              <a:buNone/>
            </a:pPr>
            <a:r>
              <a:rPr lang="en-CA" sz="2300" dirty="0" smtClean="0"/>
              <a:t>	</a:t>
            </a:r>
            <a:r>
              <a:rPr lang="en-CA" sz="2300" i="1" dirty="0" smtClean="0"/>
              <a:t>Constitution of India</a:t>
            </a:r>
            <a:r>
              <a:rPr lang="en-CA" sz="2300" dirty="0" smtClean="0"/>
              <a:t>, 1950, art. 51A ;</a:t>
            </a:r>
            <a:endParaRPr lang="fr-CA" sz="2300" dirty="0" smtClean="0"/>
          </a:p>
          <a:p>
            <a:pPr>
              <a:buNone/>
            </a:pPr>
            <a:r>
              <a:rPr lang="en-CA" sz="2300" dirty="0" smtClean="0"/>
              <a:t>		</a:t>
            </a:r>
            <a:r>
              <a:rPr lang="en-CA" sz="2300" i="1" dirty="0" smtClean="0"/>
              <a:t>Constitution </a:t>
            </a:r>
            <a:r>
              <a:rPr lang="en-CA" sz="2300" i="1" dirty="0" smtClean="0"/>
              <a:t>of the Republic of South Africa</a:t>
            </a:r>
            <a:r>
              <a:rPr lang="en-CA" sz="2300" dirty="0" smtClean="0"/>
              <a:t>, 1996, art. 24 ;</a:t>
            </a:r>
            <a:endParaRPr lang="fr-CA" sz="2300" dirty="0" smtClean="0"/>
          </a:p>
          <a:p>
            <a:endParaRPr lang="fr-CA" dirty="0"/>
          </a:p>
        </p:txBody>
      </p:sp>
      <p:sp>
        <p:nvSpPr>
          <p:cNvPr id="3" name="Titre 2"/>
          <p:cNvSpPr>
            <a:spLocks noGrp="1"/>
          </p:cNvSpPr>
          <p:nvPr>
            <p:ph type="title"/>
            <p:custDataLst>
              <p:tags r:id="rId2"/>
            </p:custDataLst>
          </p:nvPr>
        </p:nvSpPr>
        <p:spPr/>
        <p:txBody>
          <a:bodyPr>
            <a:normAutofit fontScale="90000"/>
          </a:bodyPr>
          <a:lstStyle/>
          <a:p>
            <a:r>
              <a:rPr lang="fr-CA" dirty="0" smtClean="0"/>
              <a:t>Articles 59 et 60- dispositions environnementales </a:t>
            </a:r>
            <a:endParaRPr lang="fr-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323528" y="2348880"/>
            <a:ext cx="8229600" cy="1714202"/>
          </a:xfrm>
        </p:spPr>
        <p:txBody>
          <a:bodyPr>
            <a:noAutofit/>
          </a:bodyPr>
          <a:lstStyle/>
          <a:p>
            <a:r>
              <a:rPr lang="fr-CA" sz="5400" dirty="0" smtClean="0"/>
              <a:t>Droits fondamentaux collectifs </a:t>
            </a:r>
            <a:endParaRPr lang="fr-CA" sz="5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lstStyle/>
          <a:p>
            <a:pPr algn="just">
              <a:buNone/>
            </a:pPr>
            <a:r>
              <a:rPr lang="fr-FR" dirty="0" smtClean="0"/>
              <a:t>61. Les personnes appartenant à des minorités ethniques ont le droit de maintenir et de faire progresser leur propre vie culturelle avec les autres membres de leur groupe et ce, </a:t>
            </a:r>
            <a:r>
              <a:rPr lang="fr-FR" u="sng" dirty="0" smtClean="0"/>
              <a:t>dans l’esprit de l’auto-détermination des peuples</a:t>
            </a:r>
            <a:r>
              <a:rPr lang="fr-FR" dirty="0" smtClean="0"/>
              <a:t>.</a:t>
            </a:r>
            <a:endParaRPr lang="fr-CA" dirty="0" smtClean="0"/>
          </a:p>
          <a:p>
            <a:pPr>
              <a:buNone/>
            </a:pPr>
            <a:r>
              <a:rPr lang="fr-FR" dirty="0" smtClean="0"/>
              <a:t> </a:t>
            </a:r>
            <a:endParaRPr lang="fr-CA" dirty="0" smtClean="0"/>
          </a:p>
          <a:p>
            <a:pPr>
              <a:buNone/>
            </a:pPr>
            <a:r>
              <a:rPr lang="fr-FR" sz="1800" dirty="0" smtClean="0"/>
              <a:t>- </a:t>
            </a:r>
            <a:r>
              <a:rPr lang="fr-FR" sz="1800" i="1" dirty="0" smtClean="0"/>
              <a:t>Charte des droits et libertés de la personne</a:t>
            </a:r>
            <a:r>
              <a:rPr lang="fr-FR" sz="1800" dirty="0" smtClean="0"/>
              <a:t>, L.R.Q, c. C-12, art. 43</a:t>
            </a:r>
            <a:endParaRPr lang="fr-CA" sz="1800" dirty="0" smtClean="0"/>
          </a:p>
          <a:p>
            <a:endParaRPr lang="fr-CA" dirty="0"/>
          </a:p>
        </p:txBody>
      </p:sp>
      <p:sp>
        <p:nvSpPr>
          <p:cNvPr id="3" name="Titre 2"/>
          <p:cNvSpPr>
            <a:spLocks noGrp="1"/>
          </p:cNvSpPr>
          <p:nvPr>
            <p:ph type="title"/>
            <p:custDataLst>
              <p:tags r:id="rId2"/>
            </p:custDataLst>
          </p:nvPr>
        </p:nvSpPr>
        <p:spPr/>
        <p:txBody>
          <a:bodyPr>
            <a:normAutofit fontScale="90000"/>
          </a:bodyPr>
          <a:lstStyle/>
          <a:p>
            <a:r>
              <a:rPr lang="fr-CA" dirty="0" smtClean="0"/>
              <a:t>Articles 61 – minorités ethniques</a:t>
            </a:r>
            <a:endParaRPr lang="fr-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67544" y="1124744"/>
            <a:ext cx="8352928" cy="5733256"/>
          </a:xfrm>
        </p:spPr>
        <p:txBody>
          <a:bodyPr>
            <a:normAutofit fontScale="70000" lnSpcReduction="20000"/>
          </a:bodyPr>
          <a:lstStyle/>
          <a:p>
            <a:pPr algn="just">
              <a:buNone/>
            </a:pPr>
            <a:r>
              <a:rPr lang="fr-FR" sz="2900" dirty="0" smtClean="0"/>
              <a:t>62. Les droits existants, ancestraux ou issus des traités, des nations autochtones du Québec sont reconnus et garantis. Les droits issues des traités inclus ultérieurement à l’entrée en vigueur de la Constitution nationale du Québec jouissent de la même protection.</a:t>
            </a:r>
            <a:endParaRPr lang="fr-CA" sz="2900" dirty="0" smtClean="0"/>
          </a:p>
          <a:p>
            <a:pPr algn="just">
              <a:buNone/>
            </a:pPr>
            <a:endParaRPr lang="fr-FR" sz="2900" dirty="0" smtClean="0"/>
          </a:p>
          <a:p>
            <a:pPr algn="just">
              <a:buNone/>
            </a:pPr>
            <a:r>
              <a:rPr lang="fr-FR" sz="2900" dirty="0" smtClean="0"/>
              <a:t>63. Les nations autochtones ont le droit d’utiliser, de développer, de revitaliser et de transmettre aux générations futures leurs traditions orales, religieuses et culturelles.</a:t>
            </a:r>
            <a:endParaRPr lang="fr-CA" sz="2900" dirty="0" smtClean="0"/>
          </a:p>
          <a:p>
            <a:pPr algn="just">
              <a:buNone/>
            </a:pPr>
            <a:endParaRPr lang="fr-FR" sz="2900" dirty="0" smtClean="0"/>
          </a:p>
          <a:p>
            <a:pPr algn="just">
              <a:buNone/>
            </a:pPr>
            <a:r>
              <a:rPr lang="fr-FR" sz="2900" dirty="0" smtClean="0"/>
              <a:t>64. L’autonomie gouvernementale des nations autochtones et le droit d’avoir et de contrôler, dans le cadre d’entente avec le Gouvernement du Québec, des institutions qui correspondent à leurs besoins dans les domaines de la culture, de l’éducation, de la langue, des services sociaux et du développement économique.</a:t>
            </a:r>
          </a:p>
          <a:p>
            <a:pPr algn="just">
              <a:buNone/>
            </a:pPr>
            <a:endParaRPr lang="fr-CA" sz="2900" dirty="0" smtClean="0"/>
          </a:p>
          <a:p>
            <a:pPr algn="just">
              <a:buNone/>
            </a:pPr>
            <a:r>
              <a:rPr lang="fr-FR" sz="2900" dirty="0" smtClean="0"/>
              <a:t>65. Les personnes appartenant aux nations autochtones ont droit à l’enseignement dans leurs langues. </a:t>
            </a:r>
            <a:endParaRPr lang="fr-CA" sz="2900" dirty="0" smtClean="0"/>
          </a:p>
          <a:p>
            <a:pPr>
              <a:buNone/>
            </a:pPr>
            <a:r>
              <a:rPr lang="fr-FR" b="1" dirty="0" smtClean="0"/>
              <a:t>					</a:t>
            </a:r>
            <a:endParaRPr lang="fr-FR" sz="2800" dirty="0" smtClean="0"/>
          </a:p>
          <a:p>
            <a:pPr>
              <a:buNone/>
            </a:pPr>
            <a:r>
              <a:rPr lang="fr-FR" sz="2800" dirty="0" smtClean="0"/>
              <a:t>					Daniel </a:t>
            </a:r>
            <a:r>
              <a:rPr lang="fr-FR" sz="2800" dirty="0" err="1" smtClean="0"/>
              <a:t>Turp</a:t>
            </a:r>
            <a:r>
              <a:rPr lang="fr-FR" sz="2800" dirty="0" smtClean="0"/>
              <a:t>, Projet de constitution </a:t>
            </a:r>
            <a:endParaRPr lang="fr-CA" dirty="0"/>
          </a:p>
        </p:txBody>
      </p:sp>
      <p:sp>
        <p:nvSpPr>
          <p:cNvPr id="3" name="Titre 2"/>
          <p:cNvSpPr>
            <a:spLocks noGrp="1"/>
          </p:cNvSpPr>
          <p:nvPr>
            <p:ph type="title"/>
            <p:custDataLst>
              <p:tags r:id="rId2"/>
            </p:custDataLst>
          </p:nvPr>
        </p:nvSpPr>
        <p:spPr>
          <a:xfrm>
            <a:off x="457200" y="274638"/>
            <a:ext cx="8229600" cy="922114"/>
          </a:xfrm>
        </p:spPr>
        <p:txBody>
          <a:bodyPr/>
          <a:lstStyle/>
          <a:p>
            <a:r>
              <a:rPr lang="fr-CA" dirty="0" smtClean="0"/>
              <a:t>Articles 62 à 65 </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lnSpcReduction="10000"/>
          </a:bodyPr>
          <a:lstStyle/>
          <a:p>
            <a:pPr algn="just">
              <a:buNone/>
            </a:pPr>
            <a:r>
              <a:rPr lang="fr-FR" dirty="0" smtClean="0">
                <a:ea typeface="Tahoma" pitchFamily="34" charset="0"/>
                <a:cs typeface="Tahoma" pitchFamily="34" charset="0"/>
              </a:rPr>
              <a:t>Tout être humain dont la vie est en péril a droit au secours.</a:t>
            </a:r>
            <a:endParaRPr lang="fr-CA" dirty="0" smtClean="0">
              <a:ea typeface="Tahoma" pitchFamily="34" charset="0"/>
              <a:cs typeface="Tahoma" pitchFamily="34" charset="0"/>
            </a:endParaRPr>
          </a:p>
          <a:p>
            <a:pPr algn="just">
              <a:buNone/>
            </a:pPr>
            <a:endParaRPr lang="fr-FR" dirty="0" smtClean="0">
              <a:ea typeface="Tahoma" pitchFamily="34" charset="0"/>
              <a:cs typeface="Tahoma" pitchFamily="34" charset="0"/>
            </a:endParaRPr>
          </a:p>
          <a:p>
            <a:pPr algn="just">
              <a:buNone/>
            </a:pPr>
            <a:r>
              <a:rPr lang="fr-FR" dirty="0" smtClean="0">
                <a:ea typeface="Tahoma" pitchFamily="34" charset="0"/>
                <a:cs typeface="Tahoma" pitchFamily="34" charset="0"/>
              </a:rPr>
              <a:t>Toute personne doit porter secours à celui dont la vie est en péril, personnellement ou en obtenant du secours, en lui apportant l'aide physique nécessaire et immédiate, à moins d'un risque pour elle ou pour les tiers ou d'un autre motif raisonnable.</a:t>
            </a:r>
          </a:p>
          <a:p>
            <a:pPr>
              <a:buNone/>
            </a:pPr>
            <a:endParaRPr lang="fr-CA" sz="2000" dirty="0" smtClean="0"/>
          </a:p>
          <a:p>
            <a:pPr>
              <a:buNone/>
            </a:pPr>
            <a:r>
              <a:rPr lang="fr-CA" sz="2000" dirty="0" smtClean="0"/>
              <a:t>Reprise de l’a. 2 </a:t>
            </a:r>
            <a:r>
              <a:rPr lang="fr-CA" sz="2000" i="1" dirty="0" smtClean="0"/>
              <a:t>Charte des droits et libertés de la personne </a:t>
            </a:r>
          </a:p>
        </p:txBody>
      </p:sp>
      <p:sp>
        <p:nvSpPr>
          <p:cNvPr id="3" name="Titre 2"/>
          <p:cNvSpPr>
            <a:spLocks noGrp="1"/>
          </p:cNvSpPr>
          <p:nvPr>
            <p:ph type="title"/>
            <p:custDataLst>
              <p:tags r:id="rId2"/>
            </p:custDataLst>
          </p:nvPr>
        </p:nvSpPr>
        <p:spPr/>
        <p:txBody>
          <a:bodyPr/>
          <a:lstStyle/>
          <a:p>
            <a:r>
              <a:rPr lang="fr-CA" dirty="0" smtClean="0"/>
              <a:t>Article 3 </a:t>
            </a:r>
            <a:endParaRPr lang="fr-C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395536" y="908720"/>
            <a:ext cx="8424936" cy="5688632"/>
          </a:xfrm>
        </p:spPr>
        <p:txBody>
          <a:bodyPr>
            <a:normAutofit fontScale="40000" lnSpcReduction="20000"/>
          </a:bodyPr>
          <a:lstStyle/>
          <a:p>
            <a:pPr algn="just">
              <a:buNone/>
            </a:pPr>
            <a:endParaRPr lang="fr-FR" sz="3200" dirty="0" smtClean="0"/>
          </a:p>
          <a:p>
            <a:pPr algn="just">
              <a:buNone/>
            </a:pPr>
            <a:r>
              <a:rPr lang="fr-FR" sz="4500" dirty="0" smtClean="0"/>
              <a:t>66. Les personnes  appartenant à la communauté anglophone ont le droit d’utiliser la langue anglaise dans l’exercice de tous leurs droits.</a:t>
            </a:r>
          </a:p>
          <a:p>
            <a:pPr algn="just">
              <a:buNone/>
            </a:pPr>
            <a:endParaRPr lang="fr-FR" sz="4500" dirty="0" smtClean="0"/>
          </a:p>
          <a:p>
            <a:pPr algn="just">
              <a:buNone/>
            </a:pPr>
            <a:r>
              <a:rPr lang="fr-FR" sz="4500" dirty="0" smtClean="0"/>
              <a:t>67. La communauté anglophone a droit à la préservation et au libre développement de son identité historique, linguistique et culturelle et de ses institutions.</a:t>
            </a:r>
            <a:endParaRPr lang="fr-CA" sz="4500" dirty="0" smtClean="0"/>
          </a:p>
          <a:p>
            <a:pPr algn="just">
              <a:buNone/>
            </a:pPr>
            <a:endParaRPr lang="fr-FR" sz="4500" dirty="0" smtClean="0"/>
          </a:p>
          <a:p>
            <a:pPr algn="just">
              <a:buNone/>
            </a:pPr>
            <a:r>
              <a:rPr lang="fr-FR" sz="4500" dirty="0" smtClean="0"/>
              <a:t>68. Les enfants dont les parents ont reçu une instruction en langue anglaise au niveau primaire ou secondaire ont le droit de recevoir un enseignement en langue anglaise de même niveau. Les institutions d’enseignement de la communauté anglophone poursuivent comme objectif l’usage du français comme langue d’enseignement en vue de permettre aux diplômés de leurs écoles de poursuivre leurs études en français, s’ils le désirent, dans les écoles, collèges ou université du Québec.</a:t>
            </a:r>
            <a:endParaRPr lang="fr-CA" sz="4500" dirty="0" smtClean="0"/>
          </a:p>
          <a:p>
            <a:pPr algn="just">
              <a:buNone/>
            </a:pPr>
            <a:endParaRPr lang="fr-CA" sz="4500" dirty="0" smtClean="0"/>
          </a:p>
          <a:p>
            <a:pPr algn="just">
              <a:buNone/>
            </a:pPr>
            <a:r>
              <a:rPr lang="fr-FR" sz="4500" dirty="0" smtClean="0"/>
              <a:t>69. La communauté anglophone a un droit de gestion à l’égard des établissements d’enseignement qui offrent un enseignement de niveaux primaire et secondaire en anglais et des établissements publics qui dispensent en langue anglaise un service d’intérêt général éducatif, sanitaire, religieux ou culturel. </a:t>
            </a:r>
            <a:endParaRPr lang="fr-CA" sz="4500" dirty="0" smtClean="0"/>
          </a:p>
          <a:p>
            <a:pPr>
              <a:buNone/>
            </a:pPr>
            <a:endParaRPr lang="fr-CA" dirty="0"/>
          </a:p>
        </p:txBody>
      </p:sp>
      <p:sp>
        <p:nvSpPr>
          <p:cNvPr id="3" name="Titre 2"/>
          <p:cNvSpPr>
            <a:spLocks noGrp="1"/>
          </p:cNvSpPr>
          <p:nvPr>
            <p:ph type="title"/>
            <p:custDataLst>
              <p:tags r:id="rId2"/>
            </p:custDataLst>
          </p:nvPr>
        </p:nvSpPr>
        <p:spPr>
          <a:xfrm>
            <a:off x="251520" y="0"/>
            <a:ext cx="8892480" cy="1143000"/>
          </a:xfrm>
        </p:spPr>
        <p:txBody>
          <a:bodyPr>
            <a:normAutofit fontScale="90000"/>
          </a:bodyPr>
          <a:lstStyle/>
          <a:p>
            <a:r>
              <a:rPr lang="fr-CA" dirty="0" smtClean="0"/>
              <a:t>Articles 66 à 69 : droits anglophones </a:t>
            </a:r>
            <a:endParaRPr lang="fr-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23528" y="2708920"/>
            <a:ext cx="8229600" cy="1642194"/>
          </a:xfrm>
        </p:spPr>
        <p:txBody>
          <a:bodyPr>
            <a:noAutofit/>
          </a:bodyPr>
          <a:lstStyle/>
          <a:p>
            <a:r>
              <a:rPr lang="fr-CA" sz="5400" dirty="0" smtClean="0"/>
              <a:t>Recours en cas de violation </a:t>
            </a:r>
            <a:endParaRPr lang="fr-CA" sz="5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custDataLst>
              <p:tags r:id="rId1"/>
            </p:custDataLst>
          </p:nvPr>
        </p:nvSpPr>
        <p:spPr/>
        <p:txBody>
          <a:bodyPr/>
          <a:lstStyle/>
          <a:p>
            <a:pPr algn="just">
              <a:buNone/>
            </a:pPr>
            <a:r>
              <a:rPr lang="fr-FR" dirty="0" smtClean="0"/>
              <a:t>70. Une atteinte illicite à un droit ou à une liberté reconnue par le présent chapitre confère à la victime le droit d'obtenir la cessation de cette atteinte et la réparation du préjudice moral ou matériel qui en résulte.</a:t>
            </a:r>
            <a:endParaRPr lang="fr-CA" dirty="0" smtClean="0"/>
          </a:p>
          <a:p>
            <a:pPr algn="just">
              <a:buNone/>
            </a:pPr>
            <a:endParaRPr lang="fr-FR" dirty="0" smtClean="0"/>
          </a:p>
          <a:p>
            <a:pPr algn="just">
              <a:buNone/>
            </a:pPr>
            <a:r>
              <a:rPr lang="fr-FR" dirty="0" smtClean="0"/>
              <a:t>En cas d'atteinte illicite et intentionnelle, le tribunal peut en outre condamner son auteur à des dommages-intérêts punitifs.</a:t>
            </a:r>
            <a:endParaRPr lang="fr-CA" dirty="0" smtClean="0"/>
          </a:p>
          <a:p>
            <a:endParaRPr lang="fr-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23528" y="2276872"/>
            <a:ext cx="8229600" cy="1143000"/>
          </a:xfrm>
        </p:spPr>
        <p:txBody>
          <a:bodyPr>
            <a:noAutofit/>
          </a:bodyPr>
          <a:lstStyle/>
          <a:p>
            <a:r>
              <a:rPr lang="fr-CA" sz="5400" dirty="0" smtClean="0"/>
              <a:t>Dispositions spéciales et interprétatives </a:t>
            </a:r>
            <a:endParaRPr lang="fr-CA" sz="5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custDataLst>
              <p:tags r:id="rId1"/>
            </p:custDataLst>
          </p:nvPr>
        </p:nvSpPr>
        <p:spPr>
          <a:xfrm>
            <a:off x="457200" y="404664"/>
            <a:ext cx="8229600" cy="6192688"/>
          </a:xfrm>
        </p:spPr>
        <p:txBody>
          <a:bodyPr>
            <a:normAutofit fontScale="70000" lnSpcReduction="20000"/>
          </a:bodyPr>
          <a:lstStyle/>
          <a:p>
            <a:pPr algn="just">
              <a:buNone/>
            </a:pPr>
            <a:r>
              <a:rPr lang="fr-CA" sz="3100" dirty="0" smtClean="0"/>
              <a:t>71. La Constitution doit être interprétée de manière à ne pas supprimer ou restreindre la jouissance ou l'exercice d'un droit ou d'une liberté de la personne qui n'y est pas inscrit.</a:t>
            </a:r>
          </a:p>
          <a:p>
            <a:pPr algn="just">
              <a:buNone/>
            </a:pPr>
            <a:endParaRPr lang="fr-CA" sz="3100" dirty="0" smtClean="0"/>
          </a:p>
          <a:p>
            <a:pPr algn="just">
              <a:buNone/>
            </a:pPr>
            <a:r>
              <a:rPr lang="fr-CA" sz="3100" dirty="0" smtClean="0"/>
              <a:t>72. Tous les droits et libertés dans la présente Constitution doivent être interprétés et appliqués conformément au prescription de l’article 12. </a:t>
            </a:r>
            <a:r>
              <a:rPr lang="fr-CA" sz="3100" dirty="0" smtClean="0"/>
              <a:t>*</a:t>
            </a:r>
            <a:endParaRPr lang="fr-CA" sz="3100" dirty="0" smtClean="0"/>
          </a:p>
          <a:p>
            <a:pPr algn="just">
              <a:buNone/>
            </a:pPr>
            <a:endParaRPr lang="fr-CA" sz="3100" dirty="0" smtClean="0"/>
          </a:p>
          <a:p>
            <a:pPr algn="just">
              <a:buNone/>
            </a:pPr>
            <a:r>
              <a:rPr lang="fr-CA" sz="3100" dirty="0" smtClean="0"/>
              <a:t>73. Les droits et libertés énoncés dans la présente Constitution sont garantis également aux femmes,  aux hommes et aux transgenres. </a:t>
            </a:r>
          </a:p>
          <a:p>
            <a:pPr algn="just">
              <a:buNone/>
            </a:pPr>
            <a:endParaRPr lang="fr-CA" sz="3100" dirty="0" smtClean="0"/>
          </a:p>
          <a:p>
            <a:pPr algn="just">
              <a:buNone/>
            </a:pPr>
            <a:r>
              <a:rPr lang="fr-CA" sz="3100" dirty="0" smtClean="0"/>
              <a:t>74. La Constitution ne doit pas être interprétée de manière à augmenter, restreindre ou modifier la portée d'une disposition de la loi, sauf dans la mesure prévue par l'article </a:t>
            </a:r>
            <a:r>
              <a:rPr lang="fr-CA" sz="3100" dirty="0" smtClean="0"/>
              <a:t>75.</a:t>
            </a:r>
            <a:endParaRPr lang="fr-CA" sz="3100" dirty="0" smtClean="0"/>
          </a:p>
          <a:p>
            <a:pPr>
              <a:buNone/>
            </a:pPr>
            <a:endParaRPr lang="fr-CA" dirty="0" smtClean="0"/>
          </a:p>
          <a:p>
            <a:pPr>
              <a:buNone/>
            </a:pPr>
            <a:r>
              <a:rPr lang="fr-CA" sz="1900" dirty="0" smtClean="0"/>
              <a:t>Reprise des articles 50 à 51 avec quelques adaptations nécessaires </a:t>
            </a:r>
          </a:p>
          <a:p>
            <a:pPr>
              <a:buNone/>
            </a:pPr>
            <a:r>
              <a:rPr lang="fr-CA" sz="1900" dirty="0" smtClean="0"/>
              <a:t>*Reprise </a:t>
            </a:r>
            <a:r>
              <a:rPr lang="fr-CA" sz="1900" dirty="0" smtClean="0"/>
              <a:t>de la suggestion d’article 50.2 dans le </a:t>
            </a:r>
            <a:r>
              <a:rPr lang="fr-CA" sz="1900" i="1" dirty="0" smtClean="0"/>
              <a:t>Mémoire sur le projet de loi no. 60 </a:t>
            </a:r>
            <a:r>
              <a:rPr lang="fr-CA" sz="1900" dirty="0" smtClean="0"/>
              <a:t>soit la Charte affirmant les valeurs de laïcité et de neutralité religieuse de l’État ainsi que l’Égalité entre les femmes et les hommes et encadrant les demandes d’accommodement. </a:t>
            </a:r>
            <a:endParaRPr lang="fr-CA" sz="19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2276872"/>
            <a:ext cx="8229600" cy="2362274"/>
          </a:xfrm>
        </p:spPr>
        <p:txBody>
          <a:bodyPr>
            <a:normAutofit/>
          </a:bodyPr>
          <a:lstStyle/>
          <a:p>
            <a:r>
              <a:rPr lang="fr-CA" sz="6600" dirty="0" smtClean="0"/>
              <a:t>Clauses dérogatoires </a:t>
            </a:r>
            <a:endParaRPr lang="fr-CA" sz="6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custDataLst>
              <p:tags r:id="rId1"/>
            </p:custDataLst>
          </p:nvPr>
        </p:nvSpPr>
        <p:spPr>
          <a:xfrm>
            <a:off x="457200" y="620688"/>
            <a:ext cx="8229600" cy="6048672"/>
          </a:xfrm>
        </p:spPr>
        <p:txBody>
          <a:bodyPr>
            <a:normAutofit/>
          </a:bodyPr>
          <a:lstStyle/>
          <a:p>
            <a:pPr algn="just">
              <a:buNone/>
            </a:pPr>
            <a:r>
              <a:rPr lang="fr-CA" sz="3200" dirty="0" smtClean="0"/>
              <a:t>75. </a:t>
            </a:r>
            <a:r>
              <a:rPr lang="fr-FR" sz="3200" dirty="0" smtClean="0"/>
              <a:t>Les droits et libertés fondamentales prévus dans la présente Constitution ne peuvent être restreints que par une règle de droit, dans des limites qui soient raisonnables et dont la justification puisse se démontrer dans le cadre d’une société libre et démocratique.</a:t>
            </a:r>
            <a:endParaRPr lang="fr-CA" sz="3200" dirty="0" smtClean="0"/>
          </a:p>
          <a:p>
            <a:pPr>
              <a:buNone/>
            </a:pPr>
            <a:endParaRPr lang="fr-CA" sz="2000" dirty="0" smtClean="0"/>
          </a:p>
          <a:p>
            <a:pPr>
              <a:buNone/>
            </a:pPr>
            <a:r>
              <a:rPr lang="fr-CA" sz="1600" dirty="0" smtClean="0"/>
              <a:t>Reprise de l’article 1 le la </a:t>
            </a:r>
            <a:r>
              <a:rPr lang="fr-CA" sz="1600" i="1" dirty="0" smtClean="0"/>
              <a:t>Charte canadienne </a:t>
            </a:r>
            <a:endParaRPr lang="fr-CA" sz="1600" i="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23528" y="2276872"/>
            <a:ext cx="8229600" cy="2290266"/>
          </a:xfrm>
        </p:spPr>
        <p:txBody>
          <a:bodyPr>
            <a:normAutofit/>
          </a:bodyPr>
          <a:lstStyle/>
          <a:p>
            <a:r>
              <a:rPr lang="fr-CA" sz="6600" dirty="0" smtClean="0"/>
              <a:t>Dispositions transitoires </a:t>
            </a:r>
            <a:endParaRPr lang="fr-CA" sz="6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custDataLst>
              <p:tags r:id="rId1"/>
            </p:custDataLst>
          </p:nvPr>
        </p:nvSpPr>
        <p:spPr>
          <a:xfrm>
            <a:off x="457200" y="764704"/>
            <a:ext cx="8229600" cy="5242587"/>
          </a:xfrm>
        </p:spPr>
        <p:txBody>
          <a:bodyPr>
            <a:noAutofit/>
          </a:bodyPr>
          <a:lstStyle/>
          <a:p>
            <a:pPr algn="just">
              <a:buNone/>
            </a:pPr>
            <a:r>
              <a:rPr lang="fr-CA" sz="2800" dirty="0" smtClean="0"/>
              <a:t>76. La présente loi abroge la </a:t>
            </a:r>
            <a:r>
              <a:rPr lang="fr-CA" sz="2800" i="1" dirty="0" smtClean="0"/>
              <a:t>Charte des droits et liberté de la </a:t>
            </a:r>
            <a:r>
              <a:rPr lang="fr-CA" sz="2800" i="1" dirty="0" smtClean="0"/>
              <a:t>personne </a:t>
            </a:r>
            <a:r>
              <a:rPr lang="fr-FR" sz="2800" dirty="0" smtClean="0"/>
              <a:t>L.R.Q., </a:t>
            </a:r>
            <a:r>
              <a:rPr lang="fr-FR" sz="2800" dirty="0" smtClean="0"/>
              <a:t>c. C-12</a:t>
            </a:r>
            <a:r>
              <a:rPr lang="fr-CA" sz="2800" dirty="0" smtClean="0"/>
              <a:t> </a:t>
            </a:r>
            <a:r>
              <a:rPr lang="fr-CA" sz="2800" dirty="0" smtClean="0"/>
              <a:t>et instaure la </a:t>
            </a:r>
            <a:r>
              <a:rPr lang="fr-CA" sz="2800" i="1" dirty="0" smtClean="0"/>
              <a:t>loi sur la Commission des droits de la personnes et des droits de la jeunesse</a:t>
            </a:r>
            <a:r>
              <a:rPr lang="fr-CA" sz="2800" dirty="0" smtClean="0"/>
              <a:t>. </a:t>
            </a:r>
          </a:p>
          <a:p>
            <a:pPr algn="just">
              <a:buNone/>
            </a:pPr>
            <a:endParaRPr lang="fr-CA" sz="2800" dirty="0" smtClean="0"/>
          </a:p>
          <a:p>
            <a:pPr algn="just">
              <a:buNone/>
            </a:pPr>
            <a:r>
              <a:rPr lang="fr-CA" sz="2800" dirty="0" smtClean="0"/>
              <a:t>77. La présente loi abroge la</a:t>
            </a:r>
            <a:r>
              <a:rPr lang="fr-CA" sz="2800" i="1" dirty="0" smtClean="0"/>
              <a:t> loi sur la liberté des </a:t>
            </a:r>
            <a:r>
              <a:rPr lang="fr-CA" sz="2800" i="1" dirty="0" smtClean="0"/>
              <a:t>cultes</a:t>
            </a:r>
            <a:r>
              <a:rPr lang="fr-CA" sz="2800" dirty="0" smtClean="0"/>
              <a:t> L.R.Q., c</a:t>
            </a:r>
            <a:r>
              <a:rPr lang="fr-CA" sz="2800" dirty="0" smtClean="0"/>
              <a:t>.</a:t>
            </a:r>
            <a:r>
              <a:rPr lang="fr-CA" sz="2800" dirty="0" smtClean="0"/>
              <a:t> </a:t>
            </a:r>
            <a:r>
              <a:rPr lang="fr-CA" sz="2800" dirty="0" smtClean="0"/>
              <a:t>L-2.</a:t>
            </a:r>
            <a:endParaRPr lang="fr-CA" sz="2800" dirty="0" smtClean="0"/>
          </a:p>
          <a:p>
            <a:pPr algn="just">
              <a:buNone/>
            </a:pPr>
            <a:endParaRPr lang="fr-CA" sz="2800" dirty="0" smtClean="0"/>
          </a:p>
          <a:p>
            <a:pPr algn="just">
              <a:buNone/>
            </a:pPr>
            <a:r>
              <a:rPr lang="fr-CA" sz="2800" dirty="0" smtClean="0"/>
              <a:t>78. La présente loi entrera en vigueur le 24 juin 2015.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a:bodyPr>
          <a:lstStyle/>
          <a:p>
            <a:pPr algn="just">
              <a:buNone/>
            </a:pPr>
            <a:r>
              <a:rPr lang="fr-CA" dirty="0" smtClean="0"/>
              <a:t>Tout être humain est titulaire des libertés fondamentales telles la liberté de conscience, la liberté de religion, la liberté d’opinion, la liberté d’expression, la liberté d’information, la liberté de réunion pacifique et la liberté d’association. </a:t>
            </a:r>
          </a:p>
          <a:p>
            <a:pPr>
              <a:buNone/>
            </a:pPr>
            <a:endParaRPr lang="fr-CA" dirty="0" smtClean="0"/>
          </a:p>
          <a:p>
            <a:pPr>
              <a:buNone/>
            </a:pPr>
            <a:r>
              <a:rPr lang="fr-CA" sz="2000" dirty="0" smtClean="0"/>
              <a:t>Reprise de l’a. 3 </a:t>
            </a:r>
            <a:r>
              <a:rPr lang="fr-CA" sz="2000" i="1" dirty="0" smtClean="0"/>
              <a:t>Charte des droits et libertés de la personne</a:t>
            </a:r>
          </a:p>
          <a:p>
            <a:pPr>
              <a:buNone/>
            </a:pPr>
            <a:r>
              <a:rPr lang="fr-CA" sz="2000" dirty="0" smtClean="0"/>
              <a:t>Ajout de la liberté </a:t>
            </a:r>
            <a:r>
              <a:rPr lang="fr-CA" sz="2000" dirty="0" smtClean="0"/>
              <a:t>d’information, </a:t>
            </a:r>
            <a:r>
              <a:rPr lang="fr-CA" sz="2000" dirty="0" smtClean="0"/>
              <a:t>l</a:t>
            </a:r>
            <a:r>
              <a:rPr lang="fr-CA" sz="2000" dirty="0" smtClean="0"/>
              <a:t>es </a:t>
            </a:r>
            <a:r>
              <a:rPr lang="fr-CA" sz="2000" dirty="0" smtClean="0"/>
              <a:t>gens ont le droit de savoir et aussi d’être mis au courant des facteurs aggravants qui les entourent. </a:t>
            </a:r>
            <a:endParaRPr lang="fr-CA" sz="2000" dirty="0"/>
          </a:p>
        </p:txBody>
      </p:sp>
      <p:sp>
        <p:nvSpPr>
          <p:cNvPr id="3" name="Titre 2"/>
          <p:cNvSpPr>
            <a:spLocks noGrp="1"/>
          </p:cNvSpPr>
          <p:nvPr>
            <p:ph type="title"/>
            <p:custDataLst>
              <p:tags r:id="rId2"/>
            </p:custDataLst>
          </p:nvPr>
        </p:nvSpPr>
        <p:spPr/>
        <p:txBody>
          <a:bodyPr/>
          <a:lstStyle/>
          <a:p>
            <a:r>
              <a:rPr lang="fr-CA" dirty="0" smtClean="0"/>
              <a:t>Article 4 </a:t>
            </a:r>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fontScale="92500" lnSpcReduction="20000"/>
          </a:bodyPr>
          <a:lstStyle/>
          <a:p>
            <a:pPr algn="just">
              <a:buNone/>
            </a:pPr>
            <a:r>
              <a:rPr lang="fr-CA" dirty="0" smtClean="0"/>
              <a:t>Toute personne à droit à son intégrité physique et mentale </a:t>
            </a:r>
          </a:p>
          <a:p>
            <a:pPr algn="just">
              <a:buNone/>
            </a:pPr>
            <a:endParaRPr lang="fr-CA" dirty="0" smtClean="0"/>
          </a:p>
          <a:p>
            <a:pPr algn="just">
              <a:buNone/>
            </a:pPr>
            <a:r>
              <a:rPr lang="fr-CA" dirty="0" smtClean="0"/>
              <a:t>Dans le cadre de soins médicaux et biologiques, tout être humain a le droit de prendre des décisions relatives aux soins qu’ils lui sont prodigués qu’ils s’agissent de soins usuelles, nécessaires à la vie ou de fin de vie du moment où ces décisions proviennent d’un consentement libre et éclairé. </a:t>
            </a:r>
          </a:p>
          <a:p>
            <a:pPr>
              <a:buNone/>
            </a:pPr>
            <a:endParaRPr lang="fr-CA" dirty="0" smtClean="0"/>
          </a:p>
          <a:p>
            <a:pPr>
              <a:buNone/>
            </a:pPr>
            <a:r>
              <a:rPr lang="fr-CA" sz="2000" dirty="0" smtClean="0"/>
              <a:t>Art. 3 </a:t>
            </a:r>
            <a:r>
              <a:rPr lang="fr-CA" sz="2000" i="1" dirty="0" smtClean="0"/>
              <a:t>Charte des droits fondamentaux de l’Union européenne</a:t>
            </a:r>
          </a:p>
          <a:p>
            <a:pPr>
              <a:buNone/>
            </a:pPr>
            <a:r>
              <a:rPr lang="fr-CA" sz="2000" dirty="0" smtClean="0"/>
              <a:t>Constitutionnalisation de l’art. 11 </a:t>
            </a:r>
            <a:r>
              <a:rPr lang="fr-CA" sz="2000" i="1" dirty="0" smtClean="0"/>
              <a:t>Code civil du Québec  </a:t>
            </a:r>
            <a:endParaRPr lang="fr-CA" sz="2000" i="1" dirty="0"/>
          </a:p>
        </p:txBody>
      </p:sp>
      <p:sp>
        <p:nvSpPr>
          <p:cNvPr id="3" name="Titre 2"/>
          <p:cNvSpPr>
            <a:spLocks noGrp="1"/>
          </p:cNvSpPr>
          <p:nvPr>
            <p:ph type="title"/>
            <p:custDataLst>
              <p:tags r:id="rId2"/>
            </p:custDataLst>
          </p:nvPr>
        </p:nvSpPr>
        <p:spPr/>
        <p:txBody>
          <a:bodyPr/>
          <a:lstStyle/>
          <a:p>
            <a:r>
              <a:rPr lang="fr-CA" dirty="0" smtClean="0"/>
              <a:t>Article 5 </a:t>
            </a:r>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a:bodyPr>
          <a:lstStyle/>
          <a:p>
            <a:pPr algn="just">
              <a:buNone/>
            </a:pPr>
            <a:r>
              <a:rPr lang="fr-CA" sz="2400" dirty="0" smtClean="0"/>
              <a:t>Nous avons décidé de </a:t>
            </a:r>
            <a:r>
              <a:rPr lang="fr-CA" sz="2400" dirty="0" smtClean="0"/>
              <a:t>constitutionnaliser </a:t>
            </a:r>
            <a:r>
              <a:rPr lang="fr-CA" sz="2400" dirty="0" smtClean="0"/>
              <a:t>le droit de vouloir mourir et ce dans la dignité. </a:t>
            </a:r>
          </a:p>
          <a:p>
            <a:pPr algn="just">
              <a:buNone/>
            </a:pPr>
            <a:endParaRPr lang="fr-CA" sz="2400" dirty="0" smtClean="0"/>
          </a:p>
          <a:p>
            <a:pPr algn="just">
              <a:buNone/>
            </a:pPr>
            <a:r>
              <a:rPr lang="fr-CA" sz="2400" dirty="0" smtClean="0"/>
              <a:t>Nous avons préféré le </a:t>
            </a:r>
            <a:r>
              <a:rPr lang="fr-CA" sz="2400" dirty="0" smtClean="0"/>
              <a:t>rattacher </a:t>
            </a:r>
            <a:r>
              <a:rPr lang="fr-CA" sz="2400" dirty="0" smtClean="0"/>
              <a:t>à l’intégrité physique qu’au droit à la vie tout simplement pour éviter les mauvaises interprétations et aussi les gens qui seraient </a:t>
            </a:r>
            <a:r>
              <a:rPr lang="fr-CA" sz="2400" dirty="0" smtClean="0"/>
              <a:t>tentés </a:t>
            </a:r>
            <a:r>
              <a:rPr lang="fr-CA" sz="2400" dirty="0" smtClean="0"/>
              <a:t>de hâter la mort d’un proche. </a:t>
            </a:r>
          </a:p>
          <a:p>
            <a:pPr algn="just">
              <a:buNone/>
            </a:pPr>
            <a:endParaRPr lang="fr-CA" sz="2400" dirty="0" smtClean="0"/>
          </a:p>
          <a:p>
            <a:pPr algn="just">
              <a:buNone/>
            </a:pPr>
            <a:r>
              <a:rPr lang="fr-CA" sz="2400" dirty="0" smtClean="0"/>
              <a:t>Le droit de mourir est </a:t>
            </a:r>
            <a:r>
              <a:rPr lang="fr-CA" sz="2400" dirty="0" smtClean="0"/>
              <a:t>une </a:t>
            </a:r>
            <a:r>
              <a:rPr lang="fr-CA" sz="2400" dirty="0" smtClean="0"/>
              <a:t>chose mais il faut s’assurer que la personne est apte </a:t>
            </a:r>
            <a:r>
              <a:rPr lang="fr-CA" sz="2400" dirty="0" smtClean="0"/>
              <a:t>à </a:t>
            </a:r>
            <a:r>
              <a:rPr lang="fr-CA" sz="2400" dirty="0" smtClean="0"/>
              <a:t>comprendre et </a:t>
            </a:r>
            <a:r>
              <a:rPr lang="fr-CA" sz="2400" dirty="0" smtClean="0"/>
              <a:t>de décider de ces </a:t>
            </a:r>
            <a:r>
              <a:rPr lang="fr-CA" sz="2400" dirty="0" smtClean="0"/>
              <a:t>derniers instants… </a:t>
            </a:r>
          </a:p>
          <a:p>
            <a:pPr>
              <a:buNone/>
            </a:pPr>
            <a:endParaRPr lang="fr-CA" dirty="0"/>
          </a:p>
        </p:txBody>
      </p:sp>
      <p:sp>
        <p:nvSpPr>
          <p:cNvPr id="3" name="Titre 2"/>
          <p:cNvSpPr>
            <a:spLocks noGrp="1"/>
          </p:cNvSpPr>
          <p:nvPr>
            <p:ph type="title"/>
            <p:custDataLst>
              <p:tags r:id="rId2"/>
            </p:custDataLst>
          </p:nvPr>
        </p:nvSpPr>
        <p:spPr/>
        <p:txBody>
          <a:bodyPr/>
          <a:lstStyle/>
          <a:p>
            <a:r>
              <a:rPr lang="fr-CA" dirty="0" smtClean="0"/>
              <a:t>Article 5 (suite) – explication </a:t>
            </a:r>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lstStyle/>
          <a:p>
            <a:pPr algn="just">
              <a:buNone/>
            </a:pPr>
            <a:r>
              <a:rPr lang="fr-CA" dirty="0" smtClean="0"/>
              <a:t>Tout être humain a droit à la protection contre la torture, les peines et traitements inhumains ou dégradants. </a:t>
            </a:r>
          </a:p>
          <a:p>
            <a:pPr algn="just"/>
            <a:endParaRPr lang="fr-CA" dirty="0" smtClean="0"/>
          </a:p>
          <a:p>
            <a:pPr algn="just">
              <a:buNone/>
            </a:pPr>
            <a:r>
              <a:rPr lang="fr-CA" dirty="0" smtClean="0"/>
              <a:t>Nul ne peut être condamné à la peine de mort ni être exécuté</a:t>
            </a:r>
          </a:p>
          <a:p>
            <a:pPr algn="just">
              <a:buNone/>
            </a:pPr>
            <a:endParaRPr lang="fr-CA" dirty="0" smtClean="0"/>
          </a:p>
          <a:p>
            <a:pPr algn="just">
              <a:buNone/>
            </a:pPr>
            <a:r>
              <a:rPr lang="fr-CA" sz="2400" dirty="0" smtClean="0"/>
              <a:t>Combinaison des art. 2 al. 2 et art. 4 </a:t>
            </a:r>
            <a:r>
              <a:rPr lang="fr-CA" sz="2400" i="1" dirty="0" smtClean="0"/>
              <a:t>Charte des droits fondamentaux UE</a:t>
            </a:r>
            <a:r>
              <a:rPr lang="fr-CA" sz="2400" dirty="0" smtClean="0"/>
              <a:t>.  </a:t>
            </a:r>
          </a:p>
        </p:txBody>
      </p:sp>
      <p:sp>
        <p:nvSpPr>
          <p:cNvPr id="3" name="Titre 2"/>
          <p:cNvSpPr>
            <a:spLocks noGrp="1"/>
          </p:cNvSpPr>
          <p:nvPr>
            <p:ph type="title"/>
            <p:custDataLst>
              <p:tags r:id="rId2"/>
            </p:custDataLst>
          </p:nvPr>
        </p:nvSpPr>
        <p:spPr/>
        <p:txBody>
          <a:bodyPr/>
          <a:lstStyle/>
          <a:p>
            <a:r>
              <a:rPr lang="fr-CA" dirty="0" smtClean="0"/>
              <a:t>Article 6 </a:t>
            </a: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457200" y="1481328"/>
            <a:ext cx="8229600" cy="5116024"/>
          </a:xfrm>
        </p:spPr>
        <p:txBody>
          <a:bodyPr>
            <a:normAutofit lnSpcReduction="10000"/>
          </a:bodyPr>
          <a:lstStyle/>
          <a:p>
            <a:pPr algn="just">
              <a:buNone/>
            </a:pPr>
            <a:r>
              <a:rPr lang="fr-CA" dirty="0" smtClean="0"/>
              <a:t>La dignité humaine est inviolable, elle doit être respectée et protégée. </a:t>
            </a:r>
          </a:p>
          <a:p>
            <a:pPr algn="just">
              <a:buNone/>
            </a:pPr>
            <a:endParaRPr lang="fr-CA" dirty="0" smtClean="0"/>
          </a:p>
          <a:p>
            <a:pPr algn="just">
              <a:buNone/>
            </a:pPr>
            <a:r>
              <a:rPr lang="fr-CA" dirty="0" smtClean="0"/>
              <a:t>L’honneur et la réputation faisant partie intégrante de cette dignité et devront tout aussi être protégé. </a:t>
            </a:r>
          </a:p>
          <a:p>
            <a:pPr algn="just">
              <a:buNone/>
            </a:pPr>
            <a:endParaRPr lang="fr-CA" dirty="0" smtClean="0"/>
          </a:p>
          <a:p>
            <a:pPr algn="just">
              <a:buNone/>
            </a:pPr>
            <a:r>
              <a:rPr lang="fr-CA" sz="2000" dirty="0" smtClean="0"/>
              <a:t>Reprise de l’a. 1 </a:t>
            </a:r>
            <a:r>
              <a:rPr lang="fr-CA" sz="2000" i="1" dirty="0" smtClean="0"/>
              <a:t>Charte droits fondamentaux </a:t>
            </a:r>
            <a:r>
              <a:rPr lang="fr-CA" sz="2000" i="1" dirty="0" smtClean="0"/>
              <a:t>UE</a:t>
            </a:r>
            <a:endParaRPr lang="fr-CA" sz="2000" dirty="0" smtClean="0"/>
          </a:p>
          <a:p>
            <a:pPr algn="just">
              <a:buNone/>
            </a:pPr>
            <a:r>
              <a:rPr lang="fr-CA" sz="2000" dirty="0" smtClean="0"/>
              <a:t>Art. 4 </a:t>
            </a:r>
            <a:r>
              <a:rPr lang="fr-CA" sz="2000" i="1" dirty="0" smtClean="0"/>
              <a:t>Charte des droits et libertés de la personne</a:t>
            </a:r>
            <a:r>
              <a:rPr lang="fr-CA" sz="2000" dirty="0" smtClean="0"/>
              <a:t> </a:t>
            </a:r>
          </a:p>
          <a:p>
            <a:pPr algn="just">
              <a:buNone/>
            </a:pPr>
            <a:endParaRPr lang="fr-CA" sz="2000" dirty="0" smtClean="0"/>
          </a:p>
          <a:p>
            <a:pPr algn="just">
              <a:buNone/>
            </a:pPr>
            <a:r>
              <a:rPr lang="fr-CA" sz="2000" dirty="0" smtClean="0"/>
              <a:t>Dans la société actuelle les tribunes étant facilement accessible il était de notre devoir de donner une plus grande protection à ces droits et de </a:t>
            </a:r>
            <a:r>
              <a:rPr lang="fr-CA" sz="2000" dirty="0" smtClean="0"/>
              <a:t>les </a:t>
            </a:r>
            <a:r>
              <a:rPr lang="fr-CA" sz="2000" dirty="0" smtClean="0"/>
              <a:t>mettre en premier plan. </a:t>
            </a:r>
          </a:p>
          <a:p>
            <a:pPr>
              <a:buNone/>
            </a:pPr>
            <a:r>
              <a:rPr lang="fr-CA" sz="2400" dirty="0" smtClean="0"/>
              <a:t> </a:t>
            </a:r>
            <a:endParaRPr lang="fr-CA" sz="2400" dirty="0"/>
          </a:p>
        </p:txBody>
      </p:sp>
      <p:sp>
        <p:nvSpPr>
          <p:cNvPr id="3" name="Titre 2"/>
          <p:cNvSpPr>
            <a:spLocks noGrp="1"/>
          </p:cNvSpPr>
          <p:nvPr>
            <p:ph type="title"/>
            <p:custDataLst>
              <p:tags r:id="rId2"/>
            </p:custDataLst>
          </p:nvPr>
        </p:nvSpPr>
        <p:spPr/>
        <p:txBody>
          <a:bodyPr/>
          <a:lstStyle/>
          <a:p>
            <a:r>
              <a:rPr lang="fr-CA" dirty="0" smtClean="0"/>
              <a:t>Article 7 </a:t>
            </a:r>
            <a:endParaRPr lang="fr-CA"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1675</TotalTime>
  <Words>2886</Words>
  <Application>Microsoft Office PowerPoint</Application>
  <PresentationFormat>Affichage à l'écran (4:3)</PresentationFormat>
  <Paragraphs>299</Paragraphs>
  <Slides>48</Slides>
  <Notes>4</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Rotonde</vt:lpstr>
      <vt:lpstr>Séminaire Constitution Québécoise, Drt-2302 9 juin 2014  Projet de Constitution québécoise    Droits Fondamentaux</vt:lpstr>
      <vt:lpstr>Article premier</vt:lpstr>
      <vt:lpstr>Article 2</vt:lpstr>
      <vt:lpstr>Article 3 </vt:lpstr>
      <vt:lpstr>Article 4 </vt:lpstr>
      <vt:lpstr>Article 5 </vt:lpstr>
      <vt:lpstr>Article 5 (suite) – explication </vt:lpstr>
      <vt:lpstr>Article 6 </vt:lpstr>
      <vt:lpstr>Article 7 </vt:lpstr>
      <vt:lpstr>Article 8 à 11</vt:lpstr>
      <vt:lpstr>Articles 12 : applications des droits et libertés </vt:lpstr>
      <vt:lpstr>Droit à l’égalité </vt:lpstr>
      <vt:lpstr>Article 13 – droit à l’égalité </vt:lpstr>
      <vt:lpstr>Article 13 – droit à l’égalité (suite)</vt:lpstr>
      <vt:lpstr>Articles 14 et 15 </vt:lpstr>
      <vt:lpstr>Articles 16 et 17 </vt:lpstr>
      <vt:lpstr>Article 18 et 19.  </vt:lpstr>
      <vt:lpstr>Article 20 – restriction au droit à l’égalité </vt:lpstr>
      <vt:lpstr>Article 21 et 22 – restriction au droit à l’égalité </vt:lpstr>
      <vt:lpstr>Droits politiques </vt:lpstr>
      <vt:lpstr>Article 23 et 24 </vt:lpstr>
      <vt:lpstr>Droits judiciaires</vt:lpstr>
      <vt:lpstr>Articles 25 à 43 </vt:lpstr>
      <vt:lpstr>Diapositive 24</vt:lpstr>
      <vt:lpstr>Diapositive 25</vt:lpstr>
      <vt:lpstr>Diapositive 26</vt:lpstr>
      <vt:lpstr>Droits économiques, sociaux et culturels </vt:lpstr>
      <vt:lpstr>Article 44 – droit de l’enfant</vt:lpstr>
      <vt:lpstr>Article 45 – droits des conjoints</vt:lpstr>
      <vt:lpstr>Article 46 et 47– l’instruction </vt:lpstr>
      <vt:lpstr>Article 48 et 49 - droits parentaux </vt:lpstr>
      <vt:lpstr>Article 50 et 51  </vt:lpstr>
      <vt:lpstr>Art. 52 et 53</vt:lpstr>
      <vt:lpstr>Articles 54 à 58 : protection de la langue française</vt:lpstr>
      <vt:lpstr>Articles 54 à 58 : protection de la langue française - suite</vt:lpstr>
      <vt:lpstr>Articles 59 et 60- dispositions environnementales </vt:lpstr>
      <vt:lpstr>Droits fondamentaux collectifs </vt:lpstr>
      <vt:lpstr>Articles 61 – minorités ethniques</vt:lpstr>
      <vt:lpstr>Articles 62 à 65 </vt:lpstr>
      <vt:lpstr>Articles 66 à 69 : droits anglophones </vt:lpstr>
      <vt:lpstr>Recours en cas de violation </vt:lpstr>
      <vt:lpstr>Diapositive 42</vt:lpstr>
      <vt:lpstr>Dispositions spéciales et interprétatives </vt:lpstr>
      <vt:lpstr>Diapositive 44</vt:lpstr>
      <vt:lpstr>Clauses dérogatoires </vt:lpstr>
      <vt:lpstr>Diapositive 46</vt:lpstr>
      <vt:lpstr>Dispositions transitoires </vt:lpstr>
      <vt:lpstr>Diapositive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Constitution Québécoise, Drt-2302  Droits Fondamentaux</dc:title>
  <dc:creator>Proprietaire</dc:creator>
  <cp:lastModifiedBy>Proprietaire</cp:lastModifiedBy>
  <cp:revision>57</cp:revision>
  <dcterms:created xsi:type="dcterms:W3CDTF">2014-05-31T15:32:59Z</dcterms:created>
  <dcterms:modified xsi:type="dcterms:W3CDTF">2014-06-09T15:15:35Z</dcterms:modified>
</cp:coreProperties>
</file>