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9"/>
  </p:notesMasterIdLst>
  <p:sldIdLst>
    <p:sldId id="256" r:id="rId2"/>
    <p:sldId id="284" r:id="rId3"/>
    <p:sldId id="296" r:id="rId4"/>
    <p:sldId id="297" r:id="rId5"/>
    <p:sldId id="298" r:id="rId6"/>
    <p:sldId id="299" r:id="rId7"/>
    <p:sldId id="300" r:id="rId8"/>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177" autoAdjust="0"/>
    <p:restoredTop sz="94714" autoAdjust="0"/>
  </p:normalViewPr>
  <p:slideViewPr>
    <p:cSldViewPr>
      <p:cViewPr varScale="1">
        <p:scale>
          <a:sx n="108" d="100"/>
          <a:sy n="108" d="100"/>
        </p:scale>
        <p:origin x="-416" y="30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26/02/15</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53442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26/02/15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26/02/15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26/02/15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26/02/15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26/02/15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26/02/15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26/02/15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26/02/15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26/02/15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26/02/15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26/02/15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26/02/15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1" Type="http://schemas.openxmlformats.org/officeDocument/2006/relationships/hyperlink" Target="http://danielturp.quebec/upload/DRT-2100_2011-_Document_n_45-_Statut_de_Rome.pdf" TargetMode="External"/><Relationship Id="rId12" Type="http://schemas.openxmlformats.org/officeDocument/2006/relationships/hyperlink" Target="http://www2.icc-cpi.int/iccdocs/asp_docs/Resolutions/RC-Res.6-FRA.pdf" TargetMode="External"/><Relationship Id="rId13" Type="http://schemas.openxmlformats.org/officeDocument/2006/relationships/hyperlink" Target="http://www.international.gc.ca/trade-agreements-accords-commerciaux/agr-acc/nafta-alena/texte/chap11.aspx?lang=fra" TargetMode="External"/><Relationship Id="rId14" Type="http://schemas.openxmlformats.org/officeDocument/2006/relationships/hyperlink" Target="http://www.sqdi.org/images/volumes/01_-_jacques_yvan_morin.pdf" TargetMode="External"/><Relationship Id="rId15" Type="http://schemas.openxmlformats.org/officeDocument/2006/relationships/hyperlink" Target="http://www.erudit.org/revue/ps/2004/v23/n2-3/010890ar.html" TargetMode="External"/><Relationship Id="rId1" Type="http://schemas.openxmlformats.org/officeDocument/2006/relationships/slideLayout" Target="../slideLayouts/slideLayout2.xml"/><Relationship Id="rId2" Type="http://schemas.openxmlformats.org/officeDocument/2006/relationships/hyperlink" Target="http://danielturp.quebec/upload/DRT-2100_2010-_Document_n_36-_Declaration_universelle.doc" TargetMode="External"/><Relationship Id="rId3" Type="http://schemas.openxmlformats.org/officeDocument/2006/relationships/hyperlink" Target="http://www2.ohchr.org/french/law/ccpr.htm" TargetMode="External"/><Relationship Id="rId4" Type="http://schemas.openxmlformats.org/officeDocument/2006/relationships/hyperlink" Target="http://www2.ohchr.org/french/law/ccpr-one.htm" TargetMode="External"/><Relationship Id="rId5" Type="http://schemas.openxmlformats.org/officeDocument/2006/relationships/hyperlink" Target="http://www2.ohchr.org/french/law/ccpr-death.htm" TargetMode="External"/><Relationship Id="rId6" Type="http://schemas.openxmlformats.org/officeDocument/2006/relationships/hyperlink" Target="http://www2.ohchr.org/french/law/cescr.htm" TargetMode="External"/><Relationship Id="rId7" Type="http://schemas.openxmlformats.org/officeDocument/2006/relationships/hyperlink" Target="http://www2.ohchr.org/french/law/docs/A.RES.63.117_fr.pdf" TargetMode="External"/><Relationship Id="rId8" Type="http://schemas.openxmlformats.org/officeDocument/2006/relationships/hyperlink" Target="http://danielturp.quebec/upload/DRT-2100_2010-_Document_n_44-_Declaration_des_Nations_Unies_sur_les_peuples_autochtones.doc" TargetMode="External"/><Relationship Id="rId9" Type="http://schemas.openxmlformats.org/officeDocument/2006/relationships/hyperlink" Target="http://danielturp.quebec/upload/DRT-2100_2010-_Document_n_43-_Declaration_des_Nations_Unies_sur_les_minorites.doc" TargetMode="External"/><Relationship Id="rId10" Type="http://schemas.openxmlformats.org/officeDocument/2006/relationships/hyperlink" Target="http://conventions.coe.int/treaty/fr/Treaties/Html/157.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geriq.com/pgl50/" TargetMode="External"/><Relationship Id="rId4" Type="http://schemas.openxmlformats.org/officeDocument/2006/relationships/image" Target="../media/image3.png"/><Relationship Id="rId5"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hyperlink" Target="https://www.youtube.com/watch?v=ISsSotiLOe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danielturp.quebec/upload/DRT-2100_2010-_Document_n_43-_Declaration_des_Nations_Unies_sur_les_minorites.doc" TargetMode="External"/><Relationship Id="rId4" Type="http://schemas.openxmlformats.org/officeDocument/2006/relationships/hyperlink" Target="http://conventions.coe.int/Treaty/fr/Treaties/Html/157.htm" TargetMode="External"/><Relationship Id="rId5" Type="http://schemas.openxmlformats.org/officeDocument/2006/relationships/hyperlink" Target="http://conventions.coe.int/Treaty/FR/Treaties/html/148.htm" TargetMode="External"/><Relationship Id="rId1" Type="http://schemas.openxmlformats.org/officeDocument/2006/relationships/slideLayout" Target="../slideLayouts/slideLayout2.xml"/><Relationship Id="rId2" Type="http://schemas.openxmlformats.org/officeDocument/2006/relationships/hyperlink" Target="http://www.un.org/esa/socdev/unpfii/documents/DRIPS_fr.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k7IdIwXJnSQ" TargetMode="External"/><Relationship Id="rId4" Type="http://schemas.openxmlformats.org/officeDocument/2006/relationships/hyperlink" Target="https://www.youtube.com/watch?v=qPnadLsNE5A" TargetMode="External"/><Relationship Id="rId5" Type="http://schemas.openxmlformats.org/officeDocument/2006/relationships/hyperlink" Target="https://www.youtube.com/watch?v=_xPNUY5rpAw" TargetMode="External"/><Relationship Id="rId1" Type="http://schemas.openxmlformats.org/officeDocument/2006/relationships/slideLayout" Target="../slideLayouts/slideLayout2.xml"/><Relationship Id="rId2" Type="http://schemas.openxmlformats.org/officeDocument/2006/relationships/hyperlink" Target="https://www.youtube.com/watch?v=dm_KVv6i6i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nternational.gc.ca/trade-agreements-accords-commerciaux/topics-domaines/disp-diff/nafta.aspx?lang=fra" TargetMode="External"/><Relationship Id="rId4" Type="http://schemas.openxmlformats.org/officeDocument/2006/relationships/image" Target="../media/image5.gif"/><Relationship Id="rId5"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hyperlink" Target="http://www.international.gc.ca/media/comm/news-communiques/2013/11/01a.aspx?lang=fr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danielturp.quebec/upload/DRT-2100_2010-_Document_no_50-_Protocole_de_Kyoto.doc" TargetMode="External"/><Relationship Id="rId4" Type="http://schemas.openxmlformats.org/officeDocument/2006/relationships/hyperlink" Target="http://danielturp.quebec/upload/DRT-2100_2010-_Document_no_51_Affaire_des_Conventions_de_travail.doc" TargetMode="External"/><Relationship Id="rId5" Type="http://schemas.openxmlformats.org/officeDocument/2006/relationships/hyperlink" Target="http://danielturp.quebec/upload/DRT-2100_2010-_Document_no_52-_Loi_sur_le_ministere_des_Relations_internationales.doc" TargetMode="External"/><Relationship Id="rId6" Type="http://schemas.openxmlformats.org/officeDocument/2006/relationships/hyperlink" Target="http://danielturp.quebec/upload/DRT-2100_2010-_Document_no_53-_Politique_de_depot_des_traites.doc" TargetMode="External"/><Relationship Id="rId7" Type="http://schemas.openxmlformats.org/officeDocument/2006/relationships/hyperlink" Target="http://danielturp.quebec/upload/DRT-2100_2010-_Document_n_49.1-_NU-_Manuel_des_traites.pdf" TargetMode="External"/><Relationship Id="rId1" Type="http://schemas.openxmlformats.org/officeDocument/2006/relationships/slideLayout" Target="../slideLayouts/slideLayout2.xml"/><Relationship Id="rId2" Type="http://schemas.openxmlformats.org/officeDocument/2006/relationships/hyperlink" Target="http://danielturp.quebec/upload/DRT-2100_2010-_Document_no_49-_Convention_de_Vienne_sur_le_droit_des_traites.doc"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3645024"/>
            <a:ext cx="7128792" cy="1231776"/>
          </a:xfrm>
        </p:spPr>
        <p:txBody>
          <a:bodyPr>
            <a:noAutofit/>
          </a:bodyPr>
          <a:lstStyle/>
          <a:p>
            <a:r>
              <a:rPr lang="fr-FR" sz="2700" dirty="0" smtClean="0">
                <a:solidFill>
                  <a:srgbClr val="002060"/>
                </a:solidFill>
              </a:rPr>
              <a:t> Cours n° 8</a:t>
            </a:r>
            <a:br>
              <a:rPr lang="fr-FR" sz="2700" dirty="0" smtClean="0">
                <a:solidFill>
                  <a:srgbClr val="002060"/>
                </a:solidFill>
              </a:rPr>
            </a:br>
            <a:r>
              <a:rPr lang="fr-FR" sz="2700" dirty="0" smtClean="0">
                <a:solidFill>
                  <a:srgbClr val="002060"/>
                </a:solidFill>
              </a:rPr>
              <a:t>Les collectivités et </a:t>
            </a:r>
            <a:r>
              <a:rPr lang="fr-FR" sz="2700" dirty="0" smtClean="0">
                <a:solidFill>
                  <a:srgbClr val="002060"/>
                </a:solidFill>
              </a:rPr>
              <a:t>les personnes</a:t>
            </a:r>
            <a:endParaRPr lang="fr-FR" sz="2700" dirty="0">
              <a:solidFill>
                <a:srgbClr val="002060"/>
              </a:solidFill>
            </a:endParaRPr>
          </a:p>
        </p:txBody>
      </p:sp>
      <p:sp>
        <p:nvSpPr>
          <p:cNvPr id="3" name="Sous-titre 2"/>
          <p:cNvSpPr>
            <a:spLocks noGrp="1"/>
          </p:cNvSpPr>
          <p:nvPr>
            <p:ph type="subTitle" idx="1"/>
          </p:nvPr>
        </p:nvSpPr>
        <p:spPr/>
        <p:txBody>
          <a:bodyPr>
            <a:normAutofit fontScale="25000" lnSpcReduction="20000"/>
          </a:bodyPr>
          <a:lstStyle/>
          <a:p>
            <a:r>
              <a:rPr lang="fr-FR" sz="6400" dirty="0" smtClean="0"/>
              <a:t>Daniel Turp et François Xavier Saluden</a:t>
            </a:r>
          </a:p>
          <a:p>
            <a:r>
              <a:rPr lang="fr-FR" sz="3200" i="1" dirty="0" smtClean="0"/>
              <a:t>Université de Montréal</a:t>
            </a:r>
            <a:endParaRPr lang="fr-FR" sz="3200" i="1" dirty="0"/>
          </a:p>
        </p:txBody>
      </p:sp>
      <p:sp>
        <p:nvSpPr>
          <p:cNvPr id="1026" name="AutoShape 2" descr="http://www.cerium.ca/local/cache-vignettes/L48xH48/arton12125-dcc7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28" name="AutoShape 4"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0" name="AutoShape 6"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2" name="AutoShape 8"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4" name="AutoShape 10"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 name="ZoneTexte 9"/>
          <p:cNvSpPr txBox="1"/>
          <p:nvPr/>
        </p:nvSpPr>
        <p:spPr>
          <a:xfrm>
            <a:off x="899592" y="6093296"/>
            <a:ext cx="7344816" cy="246221"/>
          </a:xfrm>
          <a:prstGeom prst="rect">
            <a:avLst/>
          </a:prstGeom>
          <a:noFill/>
        </p:spPr>
        <p:txBody>
          <a:bodyPr wrap="square" rtlCol="0">
            <a:spAutoFit/>
          </a:bodyPr>
          <a:lstStyle/>
          <a:p>
            <a:pPr algn="ctr"/>
            <a:r>
              <a:rPr lang="fr-CA" sz="1000" dirty="0" smtClean="0"/>
              <a:t>Daniel Turp et François Xavier Saluden, Université de Montréal, Droit international public général, DRT-2100</a:t>
            </a:r>
            <a:r>
              <a:rPr lang="fr-FR" sz="1000" dirty="0" smtClean="0"/>
              <a:t> </a:t>
            </a:r>
            <a:r>
              <a:rPr lang="fr-CA" sz="1000" dirty="0" smtClean="0"/>
              <a:t> </a:t>
            </a:r>
            <a:r>
              <a:rPr lang="fr-CA" sz="1000" dirty="0"/>
              <a:t>Cours </a:t>
            </a:r>
            <a:r>
              <a:rPr lang="fr-CA" sz="1000" dirty="0" smtClean="0"/>
              <a:t>n° 8</a:t>
            </a:r>
            <a:endParaRPr lang="fr-CA" sz="1000" dirty="0"/>
          </a:p>
        </p:txBody>
      </p:sp>
      <p:pic>
        <p:nvPicPr>
          <p:cNvPr id="12" name="Image 11" descr="JIdroitsdelHomme-300x223.jpg"/>
          <p:cNvPicPr>
            <a:picLocks noChangeAspect="1"/>
          </p:cNvPicPr>
          <p:nvPr/>
        </p:nvPicPr>
        <p:blipFill>
          <a:blip r:embed="rId2"/>
          <a:stretch>
            <a:fillRect/>
          </a:stretch>
        </p:blipFill>
        <p:spPr>
          <a:xfrm>
            <a:off x="2895600" y="457200"/>
            <a:ext cx="3810000" cy="28321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533400"/>
          </a:xfrm>
        </p:spPr>
        <p:txBody>
          <a:bodyPr>
            <a:normAutofit fontScale="90000"/>
          </a:bodyPr>
          <a:lstStyle/>
          <a:p>
            <a:pPr algn="ctr"/>
            <a:r>
              <a:rPr lang="fr-FR" dirty="0" smtClean="0">
                <a:solidFill>
                  <a:srgbClr val="002060"/>
                </a:solidFill>
              </a:rPr>
              <a:t>Les collectivités et les personnes</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a:xfrm>
            <a:off x="457200" y="1219200"/>
            <a:ext cx="8229600" cy="5486400"/>
          </a:xfrm>
        </p:spPr>
        <p:txBody>
          <a:bodyPr>
            <a:normAutofit fontScale="25000" lnSpcReduction="20000"/>
          </a:bodyPr>
          <a:lstStyle/>
          <a:p>
            <a:pPr algn="ctr">
              <a:buNone/>
            </a:pPr>
            <a:r>
              <a:rPr sz="4000" b="1" dirty="0" smtClean="0"/>
              <a:t>PLAN DE COURS</a:t>
            </a:r>
            <a:endParaRPr sz="4000" dirty="0" smtClean="0"/>
          </a:p>
          <a:p>
            <a:pPr>
              <a:buNone/>
            </a:pPr>
            <a:r>
              <a:rPr sz="4000" b="1" dirty="0" smtClean="0"/>
              <a:t>I- LES COLLECTIVITÉS</a:t>
            </a:r>
            <a:endParaRPr sz="4000" dirty="0" smtClean="0"/>
          </a:p>
          <a:p>
            <a:r>
              <a:rPr sz="4000" dirty="0" smtClean="0"/>
              <a:t>    </a:t>
            </a:r>
            <a:r>
              <a:rPr sz="4000" i="1" dirty="0" smtClean="0"/>
              <a:t>A- Les États fédérés et autonomes</a:t>
            </a:r>
            <a:r>
              <a:rPr sz="4000" dirty="0" smtClean="0"/>
              <a:t/>
            </a:r>
            <a:br>
              <a:rPr sz="4000" dirty="0" smtClean="0"/>
            </a:br>
            <a:r>
              <a:rPr sz="4000" dirty="0" smtClean="0"/>
              <a:t>         1) Les États fédérés</a:t>
            </a:r>
            <a:br>
              <a:rPr sz="4000" dirty="0" smtClean="0"/>
            </a:br>
            <a:r>
              <a:rPr sz="4000" dirty="0" smtClean="0"/>
              <a:t>         2) Les États autonomes</a:t>
            </a:r>
            <a:r>
              <a:rPr sz="4000" b="1" dirty="0" smtClean="0"/>
              <a:t> </a:t>
            </a:r>
            <a:endParaRPr sz="4000" dirty="0" smtClean="0"/>
          </a:p>
          <a:p>
            <a:r>
              <a:rPr sz="4000" i="1" dirty="0" smtClean="0"/>
              <a:t>     B- Les peuples et les minorités</a:t>
            </a:r>
            <a:r>
              <a:rPr sz="4000" dirty="0" smtClean="0"/>
              <a:t/>
            </a:r>
            <a:br>
              <a:rPr sz="4000" dirty="0" smtClean="0"/>
            </a:br>
            <a:r>
              <a:rPr sz="4000" dirty="0" smtClean="0"/>
              <a:t>         1) Les peuples coloniaux, les peuples autochtones et les autres peuples</a:t>
            </a:r>
            <a:br>
              <a:rPr sz="4000" dirty="0" smtClean="0"/>
            </a:br>
            <a:r>
              <a:rPr sz="4000" dirty="0" smtClean="0"/>
              <a:t>         2) Les minorités nationales, ethniques, culturelles et religieuses</a:t>
            </a:r>
            <a:br>
              <a:rPr sz="4000" dirty="0" smtClean="0"/>
            </a:br>
            <a:r>
              <a:rPr sz="4000" b="1" dirty="0" smtClean="0"/>
              <a:t> </a:t>
            </a:r>
            <a:endParaRPr sz="4000" dirty="0" smtClean="0"/>
          </a:p>
          <a:p>
            <a:pPr>
              <a:buNone/>
            </a:pPr>
            <a:r>
              <a:rPr sz="4000" b="1" dirty="0" smtClean="0"/>
              <a:t>II- LES PERSONNES</a:t>
            </a:r>
            <a:r>
              <a:rPr sz="4000" dirty="0" smtClean="0"/>
              <a:t/>
            </a:r>
            <a:br>
              <a:rPr sz="4000" dirty="0" smtClean="0"/>
            </a:br>
            <a:r>
              <a:rPr sz="4000" dirty="0" smtClean="0"/>
              <a:t/>
            </a:r>
            <a:br>
              <a:rPr sz="4000" dirty="0" smtClean="0"/>
            </a:br>
            <a:r>
              <a:rPr sz="4000" dirty="0" smtClean="0"/>
              <a:t>      </a:t>
            </a:r>
            <a:r>
              <a:rPr sz="4000" i="1" dirty="0" smtClean="0"/>
              <a:t>A- Les droits et devoirs des personnes physiques</a:t>
            </a:r>
            <a:r>
              <a:rPr sz="4000" dirty="0" smtClean="0"/>
              <a:t/>
            </a:r>
            <a:br>
              <a:rPr sz="4000" dirty="0" smtClean="0"/>
            </a:br>
            <a:r>
              <a:rPr sz="4000" dirty="0" smtClean="0"/>
              <a:t>          1) La garantie des droits fondamentaux et la répression des infractions internationales</a:t>
            </a:r>
            <a:br>
              <a:rPr sz="4000" dirty="0" smtClean="0"/>
            </a:br>
            <a:r>
              <a:rPr sz="4000" dirty="0" smtClean="0"/>
              <a:t>          2) Les recours internationaux et la poursuite des personnes physiques</a:t>
            </a:r>
          </a:p>
          <a:p>
            <a:r>
              <a:rPr sz="4000" i="1" dirty="0" smtClean="0"/>
              <a:t>       B- Les droits et devoirs des personnes morales</a:t>
            </a:r>
            <a:r>
              <a:rPr sz="4000" dirty="0" smtClean="0"/>
              <a:t/>
            </a:r>
            <a:br>
              <a:rPr sz="4000" dirty="0" smtClean="0"/>
            </a:br>
            <a:r>
              <a:rPr sz="4000" dirty="0" smtClean="0"/>
              <a:t>           1) Les droits et devoirs des organisations non gouvernementales et des investisseurs</a:t>
            </a:r>
            <a:br>
              <a:rPr sz="4000" dirty="0" smtClean="0"/>
            </a:br>
            <a:r>
              <a:rPr sz="4000" dirty="0" smtClean="0"/>
              <a:t>           2) Les recours internationaux des personnes morales</a:t>
            </a:r>
            <a:r>
              <a:rPr lang="fr-CA" sz="4000" dirty="0" smtClean="0"/>
              <a:t/>
            </a:r>
            <a:br>
              <a:rPr lang="fr-CA" sz="4000" dirty="0" smtClean="0"/>
            </a:br>
            <a:endParaRPr sz="4000" dirty="0" smtClean="0"/>
          </a:p>
          <a:p>
            <a:pPr algn="ctr">
              <a:buNone/>
            </a:pPr>
            <a:r>
              <a:rPr sz="4000" b="1" dirty="0" smtClean="0"/>
              <a:t>PROGRAMME DE LECTURES</a:t>
            </a:r>
            <a:endParaRPr sz="4000" dirty="0" smtClean="0"/>
          </a:p>
          <a:p>
            <a:r>
              <a:rPr sz="4000" i="1" dirty="0" smtClean="0"/>
              <a:t>Lectures obligatoires :</a:t>
            </a:r>
            <a:endParaRPr sz="4000" dirty="0" smtClean="0"/>
          </a:p>
          <a:p>
            <a:r>
              <a:rPr lang="fr-CA" sz="4000" b="1" dirty="0" smtClean="0"/>
              <a:t>     </a:t>
            </a:r>
            <a:r>
              <a:rPr sz="3600" b="1" dirty="0" smtClean="0"/>
              <a:t>Document n</a:t>
            </a:r>
            <a:r>
              <a:rPr sz="3600" b="1" baseline="30000" dirty="0" smtClean="0"/>
              <a:t>o</a:t>
            </a:r>
            <a:r>
              <a:rPr sz="3600" b="1" dirty="0" smtClean="0"/>
              <a:t> 36 :</a:t>
            </a:r>
            <a:r>
              <a:rPr sz="3600" b="1" i="1" dirty="0" smtClean="0"/>
              <a:t> </a:t>
            </a:r>
            <a:r>
              <a:rPr sz="3600" b="1" i="1" dirty="0" smtClean="0">
                <a:hlinkClick r:id="rId2"/>
              </a:rPr>
              <a:t>Déclaration universelle des droits de l'Homme</a:t>
            </a:r>
            <a:r>
              <a:rPr sz="3600" b="1" dirty="0" smtClean="0"/>
              <a:t> (1948) </a:t>
            </a:r>
            <a:r>
              <a:rPr lang="fr-CA" sz="3600" b="1" dirty="0" smtClean="0"/>
              <a:t/>
            </a:r>
            <a:br>
              <a:rPr lang="fr-CA" sz="3600" b="1" dirty="0" smtClean="0"/>
            </a:br>
            <a:r>
              <a:rPr sz="3600" b="1" dirty="0" smtClean="0"/>
              <a:t>Document n</a:t>
            </a:r>
            <a:r>
              <a:rPr sz="3600" b="1" baseline="30000" dirty="0" smtClean="0"/>
              <a:t>o</a:t>
            </a:r>
            <a:r>
              <a:rPr sz="3600" b="1" dirty="0" smtClean="0"/>
              <a:t> 37 : </a:t>
            </a:r>
            <a:r>
              <a:rPr sz="3600" b="1" i="1" dirty="0" smtClean="0">
                <a:hlinkClick r:id="rId3"/>
              </a:rPr>
              <a:t>Pacte international relatif aux droits civils et politiques</a:t>
            </a:r>
            <a:r>
              <a:rPr sz="3600" b="1" dirty="0" smtClean="0"/>
              <a:t> (1966) </a:t>
            </a:r>
            <a:br>
              <a:rPr sz="3600" b="1" dirty="0" smtClean="0"/>
            </a:br>
            <a:r>
              <a:rPr sz="3600" b="1" dirty="0" smtClean="0"/>
              <a:t>Document n</a:t>
            </a:r>
            <a:r>
              <a:rPr sz="3600" b="1" baseline="30000" dirty="0" smtClean="0"/>
              <a:t>o</a:t>
            </a:r>
            <a:r>
              <a:rPr sz="3600" b="1" dirty="0" smtClean="0"/>
              <a:t> 38 :</a:t>
            </a:r>
            <a:r>
              <a:rPr sz="3600" b="1" i="1" dirty="0" smtClean="0">
                <a:hlinkClick r:id="rId4"/>
              </a:rPr>
              <a:t> [Premier] Protocole facultatif au Pacte sur les droits civils</a:t>
            </a:r>
            <a:r>
              <a:rPr sz="3600" b="1" dirty="0" smtClean="0"/>
              <a:t> (1966)</a:t>
            </a:r>
            <a:br>
              <a:rPr sz="3600" b="1" dirty="0" smtClean="0"/>
            </a:br>
            <a:r>
              <a:rPr sz="3600" b="1" dirty="0" smtClean="0"/>
              <a:t>Document n</a:t>
            </a:r>
            <a:r>
              <a:rPr sz="3600" b="1" baseline="30000" dirty="0" smtClean="0"/>
              <a:t>o</a:t>
            </a:r>
            <a:r>
              <a:rPr sz="3600" b="1" dirty="0" smtClean="0"/>
              <a:t> 39 :</a:t>
            </a:r>
            <a:r>
              <a:rPr sz="3600" b="1" i="1" dirty="0" smtClean="0">
                <a:hlinkClick r:id="rId5"/>
              </a:rPr>
              <a:t> Deuxième Protocole facultatif au Pacte sur les droits civils</a:t>
            </a:r>
            <a:r>
              <a:rPr sz="3600" b="1" i="1" dirty="0" smtClean="0"/>
              <a:t> </a:t>
            </a:r>
            <a:r>
              <a:rPr sz="3600" b="1" dirty="0" smtClean="0"/>
              <a:t>(1989)</a:t>
            </a:r>
            <a:br>
              <a:rPr sz="3600" b="1" dirty="0" smtClean="0"/>
            </a:br>
            <a:r>
              <a:rPr sz="3600" b="1" dirty="0" smtClean="0"/>
              <a:t>Document n</a:t>
            </a:r>
            <a:r>
              <a:rPr sz="3600" b="1" baseline="30000" dirty="0" smtClean="0"/>
              <a:t>o</a:t>
            </a:r>
            <a:r>
              <a:rPr sz="3600" b="1" dirty="0" smtClean="0"/>
              <a:t> 40 : </a:t>
            </a:r>
            <a:r>
              <a:rPr sz="3600" b="1" i="1" dirty="0" smtClean="0">
                <a:hlinkClick r:id="rId6"/>
              </a:rPr>
              <a:t>Pacte international relatif aux droits économiques</a:t>
            </a:r>
            <a:r>
              <a:rPr sz="3600" b="1" dirty="0" smtClean="0"/>
              <a:t> (1966)</a:t>
            </a:r>
            <a:br>
              <a:rPr sz="3600" b="1" dirty="0" smtClean="0"/>
            </a:br>
            <a:r>
              <a:rPr sz="3600" b="1" dirty="0" smtClean="0"/>
              <a:t>Document n</a:t>
            </a:r>
            <a:r>
              <a:rPr sz="3600" b="1" baseline="30000" dirty="0" smtClean="0"/>
              <a:t>o</a:t>
            </a:r>
            <a:r>
              <a:rPr sz="3600" b="1" dirty="0" smtClean="0"/>
              <a:t> 41 : </a:t>
            </a:r>
            <a:r>
              <a:rPr sz="3600" b="1" i="1" dirty="0" smtClean="0">
                <a:hlinkClick r:id="rId7"/>
              </a:rPr>
              <a:t>Protocole facultatif au Pacte sur les droits économiques</a:t>
            </a:r>
            <a:r>
              <a:rPr sz="3600" b="1" dirty="0" smtClean="0"/>
              <a:t> (2008)</a:t>
            </a:r>
            <a:br>
              <a:rPr sz="3600" b="1" dirty="0" smtClean="0"/>
            </a:br>
            <a:r>
              <a:rPr sz="3600" b="1" dirty="0" smtClean="0"/>
              <a:t>Document n</a:t>
            </a:r>
            <a:r>
              <a:rPr sz="3600" b="1" baseline="30000" dirty="0" smtClean="0"/>
              <a:t>o</a:t>
            </a:r>
            <a:r>
              <a:rPr sz="3600" b="1" dirty="0" smtClean="0"/>
              <a:t> 42 : </a:t>
            </a:r>
            <a:r>
              <a:rPr sz="3600" b="1" i="1" dirty="0" smtClean="0">
                <a:hlinkClick r:id="rId8"/>
              </a:rPr>
              <a:t>Déclaration des Nations Unies sur les droits des peuples autochtones</a:t>
            </a:r>
            <a:r>
              <a:rPr sz="3600" b="1" dirty="0" smtClean="0"/>
              <a:t> (2007)</a:t>
            </a:r>
            <a:br>
              <a:rPr sz="3600" b="1" dirty="0" smtClean="0"/>
            </a:br>
            <a:r>
              <a:rPr sz="3600" b="1" dirty="0" smtClean="0"/>
              <a:t>Document n</a:t>
            </a:r>
            <a:r>
              <a:rPr sz="3600" b="1" baseline="30000" dirty="0" smtClean="0"/>
              <a:t>o</a:t>
            </a:r>
            <a:r>
              <a:rPr sz="3600" b="1" dirty="0" smtClean="0"/>
              <a:t> 43 : </a:t>
            </a:r>
            <a:r>
              <a:rPr sz="3600" b="1" i="1" dirty="0" smtClean="0">
                <a:hlinkClick r:id="rId9"/>
              </a:rPr>
              <a:t>Déclaration sur les droits de personnes appartenant à des minorités</a:t>
            </a:r>
            <a:r>
              <a:rPr sz="3600" b="1" dirty="0" smtClean="0"/>
              <a:t> (1992)</a:t>
            </a:r>
            <a:br>
              <a:rPr sz="3600" b="1" dirty="0" smtClean="0"/>
            </a:br>
            <a:r>
              <a:rPr sz="3600" b="1" dirty="0" smtClean="0"/>
              <a:t>Document n</a:t>
            </a:r>
            <a:r>
              <a:rPr sz="3600" b="1" baseline="30000" dirty="0" smtClean="0"/>
              <a:t>o</a:t>
            </a:r>
            <a:r>
              <a:rPr sz="3600" b="1" dirty="0" smtClean="0"/>
              <a:t> 44 : </a:t>
            </a:r>
            <a:r>
              <a:rPr sz="3600" b="1" i="1" dirty="0" smtClean="0">
                <a:hlinkClick r:id="rId10"/>
              </a:rPr>
              <a:t>Convention-cadre sur les minorités nationales</a:t>
            </a:r>
            <a:r>
              <a:rPr sz="3600" b="1" dirty="0" smtClean="0"/>
              <a:t> (1995) </a:t>
            </a:r>
            <a:br>
              <a:rPr sz="3600" b="1" dirty="0" smtClean="0"/>
            </a:br>
            <a:r>
              <a:rPr sz="3600" b="1" dirty="0" smtClean="0"/>
              <a:t>Document n</a:t>
            </a:r>
            <a:r>
              <a:rPr sz="3600" b="1" baseline="30000" dirty="0" smtClean="0"/>
              <a:t>o</a:t>
            </a:r>
            <a:r>
              <a:rPr sz="3600" b="1" dirty="0" smtClean="0"/>
              <a:t> 45 :</a:t>
            </a:r>
            <a:r>
              <a:rPr sz="3600" b="1" i="1" dirty="0" smtClean="0"/>
              <a:t> </a:t>
            </a:r>
            <a:r>
              <a:rPr sz="3600" b="1" i="1" dirty="0" smtClean="0">
                <a:hlinkClick r:id="rId11"/>
              </a:rPr>
              <a:t>Statut de Rome de la Cour pénale internationale</a:t>
            </a:r>
            <a:r>
              <a:rPr sz="3600" b="1" dirty="0" smtClean="0">
                <a:hlinkClick r:id="rId11"/>
              </a:rPr>
              <a:t> </a:t>
            </a:r>
            <a:r>
              <a:rPr sz="3600" b="1" dirty="0" smtClean="0"/>
              <a:t>(1998)</a:t>
            </a:r>
            <a:br>
              <a:rPr sz="3600" b="1" dirty="0" smtClean="0"/>
            </a:br>
            <a:r>
              <a:rPr sz="3600" b="1" dirty="0" smtClean="0"/>
              <a:t>Document n</a:t>
            </a:r>
            <a:r>
              <a:rPr sz="3600" b="1" baseline="30000" dirty="0" smtClean="0"/>
              <a:t>o</a:t>
            </a:r>
            <a:r>
              <a:rPr sz="3600" b="1" dirty="0" smtClean="0"/>
              <a:t>  45.1 : </a:t>
            </a:r>
            <a:r>
              <a:rPr sz="3600" b="1" dirty="0" smtClean="0">
                <a:hlinkClick r:id="rId12"/>
              </a:rPr>
              <a:t>Statut de Rome de la Cour pénale internationale, art. 8</a:t>
            </a:r>
            <a:r>
              <a:rPr sz="3600" b="1" i="1" dirty="0" smtClean="0">
                <a:hlinkClick r:id="rId12"/>
              </a:rPr>
              <a:t>bis</a:t>
            </a:r>
            <a:r>
              <a:rPr sz="3600" b="1" dirty="0" smtClean="0">
                <a:hlinkClick r:id="rId12"/>
              </a:rPr>
              <a:t>, 15</a:t>
            </a:r>
            <a:r>
              <a:rPr sz="3600" b="1" i="1" dirty="0" smtClean="0">
                <a:hlinkClick r:id="rId12"/>
              </a:rPr>
              <a:t>bis </a:t>
            </a:r>
            <a:r>
              <a:rPr sz="3600" b="1" dirty="0" smtClean="0">
                <a:hlinkClick r:id="rId12"/>
              </a:rPr>
              <a:t>et 15</a:t>
            </a:r>
            <a:r>
              <a:rPr sz="3600" b="1" i="1" dirty="0" smtClean="0">
                <a:hlinkClick r:id="rId12"/>
              </a:rPr>
              <a:t>ter</a:t>
            </a:r>
            <a:r>
              <a:rPr sz="3600" b="1" dirty="0" smtClean="0"/>
              <a:t> (2010)</a:t>
            </a:r>
            <a:br>
              <a:rPr sz="3600" b="1" dirty="0" smtClean="0"/>
            </a:br>
            <a:r>
              <a:rPr sz="3600" b="1" dirty="0" smtClean="0"/>
              <a:t>Document n</a:t>
            </a:r>
            <a:r>
              <a:rPr sz="3600" b="1" baseline="30000" dirty="0" smtClean="0"/>
              <a:t>o</a:t>
            </a:r>
            <a:r>
              <a:rPr sz="3600" b="1" dirty="0" smtClean="0"/>
              <a:t> 46 : </a:t>
            </a:r>
            <a:r>
              <a:rPr sz="3600" b="1" i="1" dirty="0" smtClean="0">
                <a:hlinkClick r:id="rId13"/>
              </a:rPr>
              <a:t>Accord de libre-échage nord-américain (chapitre XI)</a:t>
            </a:r>
            <a:r>
              <a:rPr sz="3600" b="1" dirty="0" smtClean="0">
                <a:hlinkClick r:id="rId13"/>
              </a:rPr>
              <a:t> (</a:t>
            </a:r>
            <a:r>
              <a:rPr sz="3600" b="1" dirty="0" smtClean="0"/>
              <a:t>1987)</a:t>
            </a:r>
            <a:endParaRPr sz="3600" dirty="0" smtClean="0"/>
          </a:p>
          <a:p>
            <a:r>
              <a:rPr sz="3600" i="1" dirty="0" smtClean="0"/>
              <a:t>Lectures optionnelles</a:t>
            </a:r>
            <a:r>
              <a:rPr sz="3600" dirty="0" smtClean="0"/>
              <a:t> :</a:t>
            </a:r>
          </a:p>
          <a:p>
            <a:r>
              <a:rPr lang="fr-CA" sz="3600" b="1" dirty="0" smtClean="0"/>
              <a:t>      </a:t>
            </a:r>
            <a:r>
              <a:rPr sz="3600" b="1" dirty="0" smtClean="0"/>
              <a:t>Document n</a:t>
            </a:r>
            <a:r>
              <a:rPr sz="3600" b="1" baseline="30000" dirty="0" smtClean="0"/>
              <a:t>o</a:t>
            </a:r>
            <a:r>
              <a:rPr sz="3600" b="1" dirty="0" smtClean="0"/>
              <a:t> 47 : </a:t>
            </a:r>
            <a:r>
              <a:rPr sz="3600" b="1" dirty="0" smtClean="0">
                <a:hlinkClick r:id="rId14"/>
              </a:rPr>
              <a:t>Jacques-Yvan Morin, « La personnalité internationale du Québec »</a:t>
            </a:r>
            <a:r>
              <a:rPr sz="3600" b="1" dirty="0" smtClean="0"/>
              <a:t> (1984)</a:t>
            </a:r>
            <a:r>
              <a:rPr lang="fr-CA" sz="3600" b="1" dirty="0" smtClean="0"/>
              <a:t/>
            </a:r>
            <a:br>
              <a:rPr lang="fr-CA" sz="3600" b="1" dirty="0" smtClean="0"/>
            </a:br>
            <a:r>
              <a:rPr sz="3600" b="1" dirty="0" smtClean="0"/>
              <a:t>Document n</a:t>
            </a:r>
            <a:r>
              <a:rPr sz="3600" b="1" baseline="30000" dirty="0" smtClean="0"/>
              <a:t>o</a:t>
            </a:r>
            <a:r>
              <a:rPr sz="3600" b="1" dirty="0" smtClean="0"/>
              <a:t> 48 : </a:t>
            </a:r>
            <a:r>
              <a:rPr sz="3600" b="1" dirty="0" smtClean="0">
                <a:hlinkClick r:id="rId15"/>
              </a:rPr>
              <a:t>Stéphane Paquin, « Le Québec, la Catalogne et la Flandre en relations internationales »</a:t>
            </a:r>
            <a:r>
              <a:rPr sz="3600" b="1" dirty="0" smtClean="0"/>
              <a:t>  (2004)</a:t>
            </a:r>
            <a:endParaRPr sz="3600" dirty="0" smtClean="0"/>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et François Xavier Saluden, Université de Montréal, Droit international public général, DRT-2100</a:t>
            </a:r>
            <a:r>
              <a:rPr lang="fr-FR" sz="1100" dirty="0" smtClean="0"/>
              <a:t> </a:t>
            </a:r>
            <a:r>
              <a:rPr lang="fr-CA" sz="1100" dirty="0" smtClean="0"/>
              <a:t> Cours n° 8</a:t>
            </a:r>
          </a:p>
          <a:p>
            <a:endParaRPr lang="fr-BE"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533400"/>
          </a:xfrm>
        </p:spPr>
        <p:txBody>
          <a:bodyPr>
            <a:normAutofit fontScale="90000"/>
          </a:bodyPr>
          <a:lstStyle/>
          <a:p>
            <a:pPr algn="ctr"/>
            <a:r>
              <a:rPr lang="fr-FR" dirty="0" smtClean="0">
                <a:solidFill>
                  <a:srgbClr val="002060"/>
                </a:solidFill>
              </a:rPr>
              <a:t>Les collectivités et les personnes (suite)</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a:xfrm>
            <a:off x="457200" y="1219200"/>
            <a:ext cx="8229600" cy="5486400"/>
          </a:xfrm>
        </p:spPr>
        <p:txBody>
          <a:bodyPr>
            <a:normAutofit/>
          </a:bodyPr>
          <a:lstStyle/>
          <a:p>
            <a:pPr>
              <a:buNone/>
            </a:pPr>
            <a:r>
              <a:rPr sz="1200" b="1" dirty="0" smtClean="0"/>
              <a:t>I- LES COLLECTIVITÉS</a:t>
            </a:r>
            <a:endParaRPr sz="1200" dirty="0" smtClean="0"/>
          </a:p>
          <a:p>
            <a:r>
              <a:rPr sz="1200" dirty="0" smtClean="0"/>
              <a:t>    </a:t>
            </a:r>
            <a:r>
              <a:rPr sz="1200" b="1" dirty="0" smtClean="0"/>
              <a:t>A- Les États fédérés et autonomes</a:t>
            </a:r>
            <a:br>
              <a:rPr sz="1200" b="1" dirty="0" smtClean="0"/>
            </a:br>
            <a:r>
              <a:rPr sz="1200" b="1" dirty="0" smtClean="0"/>
              <a:t>         1) Les États fédérés</a:t>
            </a:r>
            <a:endParaRPr lang="fr-CA" sz="1200" b="1" dirty="0" smtClean="0"/>
          </a:p>
          <a:p>
            <a:r>
              <a:rPr lang="fr-CA" sz="1200" dirty="0" smtClean="0"/>
              <a:t>- Personnalité internationale des communautés et régions belges (Fédération Wallonie-Bruxelles et Flandres) ainsi que es lander allemands les cantons suisses</a:t>
            </a:r>
          </a:p>
          <a:p>
            <a:r>
              <a:rPr lang="fr-CA" sz="1200" dirty="0" smtClean="0"/>
              <a:t>- Le cas particulier du Québec</a:t>
            </a:r>
            <a:r>
              <a:rPr lang="fr-CA" sz="1200" dirty="0" smtClean="0"/>
              <a:t> </a:t>
            </a:r>
            <a:r>
              <a:rPr lang="fr-CA" sz="1200" dirty="0" smtClean="0"/>
              <a:t>: </a:t>
            </a:r>
            <a:r>
              <a:rPr lang="fr-CA" sz="1200" dirty="0" smtClean="0"/>
              <a:t>Doctrine </a:t>
            </a:r>
            <a:r>
              <a:rPr lang="fr-CA" sz="1200" dirty="0" smtClean="0"/>
              <a:t>Gérin-Lajoie)</a:t>
            </a:r>
            <a:r>
              <a:rPr lang="fr-CA" sz="1200" dirty="0" smtClean="0"/>
              <a:t> </a:t>
            </a:r>
            <a:r>
              <a:rPr lang="fr-FR" sz="1200" i="1" dirty="0" smtClean="0"/>
              <a:t> et </a:t>
            </a:r>
            <a:r>
              <a:rPr lang="fr-FR" sz="1200" i="1" dirty="0" smtClean="0"/>
              <a:t>Loi </a:t>
            </a:r>
            <a:r>
              <a:rPr lang="fr-FR" sz="1200" i="1" dirty="0" smtClean="0"/>
              <a:t>sur l’exercice des droit fondamentaux et des prérogatives du peuple québécois et de l’État du Québec, RLRQ, c. E-</a:t>
            </a:r>
            <a:r>
              <a:rPr lang="fr-FR" sz="1200" i="1" dirty="0" smtClean="0"/>
              <a:t>20.2 </a:t>
            </a:r>
            <a:endParaRPr lang="fr-FR" sz="1200" b="1" dirty="0" smtClean="0"/>
          </a:p>
          <a:p>
            <a:r>
              <a:rPr lang="fr-FR" sz="1200" dirty="0" smtClean="0"/>
              <a:t>Article 7</a:t>
            </a:r>
            <a:r>
              <a:rPr lang="fr-FR" sz="1200" dirty="0" smtClean="0"/>
              <a:t> : </a:t>
            </a:r>
            <a:r>
              <a:rPr lang="fr-FR" sz="1200" dirty="0" smtClean="0"/>
              <a:t> </a:t>
            </a:r>
            <a:r>
              <a:rPr lang="fr-FR" sz="1200" dirty="0" smtClean="0"/>
              <a:t>L'État du Québec est libre de consentir à être lié par tout traité, convention ou entente internationale qui touche à sa compétence constitutionnelle. Dans ses domaines de compétence, aucun traité, convention ou entente ne peut l'engager à moins qu'il n'ait formellement signifié son consentement à être lié par la voix de l'Assemblée nationale ou du gouvernement selon les dispositions de la loi. Il peut également, dans ses domaines de compétence, établir et poursuivre des relations avec des États étrangers et des organisations internationales et assurer sa représentation à l'extérieur du Québec.</a:t>
            </a:r>
            <a:endParaRPr lang="fr-CA" sz="1200" dirty="0" smtClean="0">
              <a:hlinkClick r:id="rId2"/>
            </a:endParaRPr>
          </a:p>
          <a:p>
            <a:r>
              <a:rPr lang="fr-CA" sz="1200" dirty="0" smtClean="0"/>
              <a:t>- Colloque Gérin-Lajoie (27 mars 2015) :</a:t>
            </a:r>
            <a:r>
              <a:rPr lang="fr-CA" sz="1200" dirty="0" smtClean="0">
                <a:hlinkClick r:id="rId3"/>
              </a:rPr>
              <a:t>http</a:t>
            </a:r>
            <a:r>
              <a:rPr lang="fr-CA" sz="1200" dirty="0" smtClean="0">
                <a:hlinkClick r:id="rId3"/>
              </a:rPr>
              <a:t>://www.geriq.com/pgl50/</a:t>
            </a:r>
            <a:r>
              <a:rPr sz="1200" dirty="0" smtClean="0"/>
              <a:t/>
            </a:r>
            <a:br>
              <a:rPr sz="1200" dirty="0" smtClean="0"/>
            </a:br>
            <a:r>
              <a:rPr sz="1200" dirty="0" smtClean="0"/>
              <a:t>       </a:t>
            </a:r>
            <a:r>
              <a:rPr sz="1200" dirty="0" smtClean="0"/>
              <a:t> </a:t>
            </a:r>
            <a:endParaRPr lang="fr-CA" sz="1200" dirty="0" smtClean="0"/>
          </a:p>
          <a:p>
            <a:r>
              <a:rPr sz="1200" b="1" dirty="0" smtClean="0"/>
              <a:t> </a:t>
            </a:r>
            <a:r>
              <a:rPr sz="1200" b="1" dirty="0" smtClean="0"/>
              <a:t>2) Les États autonomes</a:t>
            </a:r>
            <a:endParaRPr lang="fr-CA" sz="1200" b="1" dirty="0" smtClean="0"/>
          </a:p>
          <a:p>
            <a:r>
              <a:rPr lang="fr-CA" sz="1200" dirty="0" smtClean="0"/>
              <a:t>- Personnalité internationale des régions autonomes en Chine (Hong Kong, </a:t>
            </a:r>
            <a:r>
              <a:rPr lang="fr-CA" sz="1200" dirty="0" smtClean="0"/>
              <a:t>Macau</a:t>
            </a:r>
            <a:r>
              <a:rPr lang="fr-CA" sz="1200" dirty="0" smtClean="0"/>
              <a:t>, Tibet ?)</a:t>
            </a:r>
          </a:p>
          <a:p>
            <a:r>
              <a:rPr lang="fr-CA" sz="1200" dirty="0" smtClean="0"/>
              <a:t>- Entités autonomes du Danemark (Groenland, Ïles Féroé) et de Finlande </a:t>
            </a:r>
            <a:r>
              <a:rPr lang="fr-CA" sz="1200" dirty="0" smtClean="0"/>
              <a:t>(</a:t>
            </a:r>
            <a:r>
              <a:rPr sz="1200" dirty="0" smtClean="0"/>
              <a:t>Å</a:t>
            </a:r>
            <a:r>
              <a:rPr lang="fr-CA" sz="1200" dirty="0" smtClean="0"/>
              <a:t>land</a:t>
            </a:r>
            <a:r>
              <a:rPr lang="fr-CA" sz="1200" dirty="0" smtClean="0"/>
              <a:t>) </a:t>
            </a:r>
          </a:p>
          <a:p>
            <a:r>
              <a:rPr sz="1200" i="1" dirty="0" smtClean="0"/>
              <a:t>  </a:t>
            </a:r>
            <a:r>
              <a:rPr sz="4000" i="1" dirty="0" smtClean="0"/>
              <a:t>  </a:t>
            </a: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et François Xavier Saluden, Université de Montréal, Droit international public général, DRT-2100</a:t>
            </a:r>
            <a:r>
              <a:rPr lang="fr-FR" sz="1100" dirty="0" smtClean="0"/>
              <a:t> </a:t>
            </a:r>
            <a:r>
              <a:rPr lang="fr-CA" sz="1100" dirty="0" smtClean="0"/>
              <a:t> Cours n° 8</a:t>
            </a:r>
          </a:p>
          <a:p>
            <a:endParaRPr lang="fr-BE" sz="1100" dirty="0"/>
          </a:p>
        </p:txBody>
      </p:sp>
      <p:pic>
        <p:nvPicPr>
          <p:cNvPr id="8" name="Image 7" descr="pgl2.png"/>
          <p:cNvPicPr>
            <a:picLocks noChangeAspect="1"/>
          </p:cNvPicPr>
          <p:nvPr/>
        </p:nvPicPr>
        <p:blipFill>
          <a:blip r:embed="rId4"/>
          <a:stretch>
            <a:fillRect/>
          </a:stretch>
        </p:blipFill>
        <p:spPr>
          <a:xfrm>
            <a:off x="5562600" y="3733800"/>
            <a:ext cx="2613725" cy="832441"/>
          </a:xfrm>
          <a:prstGeom prst="rect">
            <a:avLst/>
          </a:prstGeom>
        </p:spPr>
      </p:pic>
      <p:pic>
        <p:nvPicPr>
          <p:cNvPr id="9" name="Image 8" descr="Timbres-chiens-GL009.07-Groenland-21-Mai-2007-Chiens-Huski-satteles-a-leur-traineau.jpg"/>
          <p:cNvPicPr>
            <a:picLocks noChangeAspect="1"/>
          </p:cNvPicPr>
          <p:nvPr/>
        </p:nvPicPr>
        <p:blipFill>
          <a:blip r:embed="rId5"/>
          <a:stretch>
            <a:fillRect/>
          </a:stretch>
        </p:blipFill>
        <p:spPr>
          <a:xfrm>
            <a:off x="3124200" y="5257800"/>
            <a:ext cx="2587752" cy="112961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533400"/>
          </a:xfrm>
        </p:spPr>
        <p:txBody>
          <a:bodyPr>
            <a:normAutofit fontScale="90000"/>
          </a:bodyPr>
          <a:lstStyle/>
          <a:p>
            <a:pPr algn="ctr"/>
            <a:r>
              <a:rPr lang="fr-FR" dirty="0" smtClean="0">
                <a:solidFill>
                  <a:srgbClr val="002060"/>
                </a:solidFill>
              </a:rPr>
              <a:t>Les collectivités et les personnes (suite)</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a:xfrm>
            <a:off x="457200" y="1219200"/>
            <a:ext cx="8229600" cy="5486400"/>
          </a:xfrm>
        </p:spPr>
        <p:txBody>
          <a:bodyPr>
            <a:normAutofit fontScale="25000" lnSpcReduction="20000"/>
          </a:bodyPr>
          <a:lstStyle/>
          <a:p>
            <a:pPr>
              <a:buNone/>
            </a:pPr>
            <a:r>
              <a:rPr sz="5600" i="1" dirty="0" smtClean="0"/>
              <a:t>B- Les peuples et les minorités</a:t>
            </a:r>
            <a:endParaRPr lang="fr-CA" sz="5600" i="1" dirty="0" smtClean="0"/>
          </a:p>
          <a:p>
            <a:pPr>
              <a:buNone/>
            </a:pPr>
            <a:r>
              <a:rPr lang="fr-CA" sz="5600" b="1" dirty="0" smtClean="0"/>
              <a:t>	</a:t>
            </a:r>
            <a:r>
              <a:rPr sz="5600" b="1" dirty="0" smtClean="0"/>
              <a:t>1</a:t>
            </a:r>
            <a:r>
              <a:rPr sz="5600" b="1" dirty="0" smtClean="0"/>
              <a:t>) Les peuples coloniaux, les peuples autochtones et les autres peuples</a:t>
            </a:r>
            <a:endParaRPr lang="fr-CA" sz="5600" dirty="0" smtClean="0"/>
          </a:p>
          <a:p>
            <a:pPr>
              <a:buNone/>
            </a:pPr>
            <a:r>
              <a:rPr lang="fr-CA" sz="5600" dirty="0" smtClean="0"/>
              <a:t>	- </a:t>
            </a:r>
            <a:r>
              <a:rPr lang="fr-CA" sz="5600" i="1" dirty="0" smtClean="0"/>
              <a:t>Déclaration sur l’octroi de l’indépendance aux pays et peuples coloniaux</a:t>
            </a:r>
            <a:r>
              <a:rPr lang="fr-CA" sz="5600" dirty="0" smtClean="0"/>
              <a:t> (1960)</a:t>
            </a:r>
          </a:p>
          <a:p>
            <a:pPr>
              <a:buNone/>
            </a:pPr>
            <a:r>
              <a:rPr lang="fr-CA" sz="5600" dirty="0" smtClean="0"/>
              <a:t>	- </a:t>
            </a:r>
            <a:r>
              <a:rPr lang="fr-CA" sz="5600" i="1" dirty="0" smtClean="0"/>
              <a:t>Déclaration des Nations Unies sur les peuples autochtones </a:t>
            </a:r>
            <a:r>
              <a:rPr lang="fr-CA" sz="5600" dirty="0" smtClean="0"/>
              <a:t>(2006) </a:t>
            </a:r>
            <a:r>
              <a:rPr lang="fr-CA" sz="5600" dirty="0" smtClean="0">
                <a:hlinkClick r:id="rId2"/>
              </a:rPr>
              <a:t>http://www.un.org/esa/socdev/unpfii/documents/DRIPS_fr.pdf</a:t>
            </a:r>
            <a:r>
              <a:rPr lang="fr-CA" sz="5600" dirty="0" smtClean="0"/>
              <a:t> </a:t>
            </a:r>
          </a:p>
          <a:p>
            <a:pPr>
              <a:buNone/>
            </a:pPr>
            <a:r>
              <a:rPr lang="fr-CA" sz="5600" dirty="0" smtClean="0"/>
              <a:t> </a:t>
            </a:r>
            <a:r>
              <a:rPr sz="5600" dirty="0" smtClean="0"/>
              <a:t/>
            </a:r>
            <a:br>
              <a:rPr sz="5600" dirty="0" smtClean="0"/>
            </a:br>
            <a:r>
              <a:rPr sz="5600" dirty="0" smtClean="0"/>
              <a:t>  </a:t>
            </a:r>
            <a:r>
              <a:rPr sz="5600" b="1" dirty="0" smtClean="0"/>
              <a:t> 2) Les minorités nationales, ethniques, culturelles et religieuses</a:t>
            </a:r>
            <a:r>
              <a:rPr lang="fr-CA" sz="5600" b="1" dirty="0" smtClean="0"/>
              <a:t/>
            </a:r>
            <a:br>
              <a:rPr lang="fr-CA" sz="5600" b="1" dirty="0" smtClean="0"/>
            </a:br>
            <a:endParaRPr lang="fr-CA" sz="5600" dirty="0" smtClean="0"/>
          </a:p>
          <a:p>
            <a:r>
              <a:rPr lang="fr-CA" sz="5600" dirty="0" smtClean="0"/>
              <a:t>Définition de la notion de « minorité » par la Cour permanente de Justice internationale (CPJI) dans son avis rendu du 31 juillet 1930 relatif aux</a:t>
            </a:r>
            <a:r>
              <a:rPr lang="fr-CA" sz="5600" i="1" dirty="0" smtClean="0"/>
              <a:t> Communautés » </a:t>
            </a:r>
            <a:r>
              <a:rPr lang="fr-CA" sz="5600" i="1" dirty="0" smtClean="0"/>
              <a:t>gréco-bulgares</a:t>
            </a:r>
            <a:r>
              <a:rPr lang="fr-CA" sz="5600" i="1" dirty="0" smtClean="0"/>
              <a:t> </a:t>
            </a:r>
            <a:r>
              <a:rPr lang="fr-CA" sz="5600" dirty="0" smtClean="0"/>
              <a:t>: </a:t>
            </a:r>
          </a:p>
          <a:p>
            <a:r>
              <a:rPr lang="fr-CA" sz="4800" dirty="0" smtClean="0"/>
              <a:t>« [C]ollectivité de personnes vivant dans un pays ou une localité donnés, ayant une race, une religion, une langue et des traditions qui leur sont propres, et unies par l'identité de cette race, de cette religion, de cette langue et de ces traditions dans un sentiment de solidarité, à l'effet de conserver leurs traditions, de maintenir leur culte, d'assurer l'instruction et l'éducation de leurs enfants conformément au génie de leur race et de s'assister mutuellement » (p. 33)</a:t>
            </a:r>
            <a:r>
              <a:rPr lang="fr-CA" sz="4800" dirty="0" smtClean="0"/>
              <a:t>. (1993)</a:t>
            </a:r>
          </a:p>
          <a:p>
            <a:r>
              <a:rPr lang="fr-CA" sz="5600" i="1" dirty="0" smtClean="0"/>
              <a:t>Pacte international relatif aux droits civils et </a:t>
            </a:r>
            <a:r>
              <a:rPr lang="fr-CA" sz="5600" i="1" dirty="0" smtClean="0"/>
              <a:t>politiques :</a:t>
            </a:r>
          </a:p>
          <a:p>
            <a:pPr algn="ctr">
              <a:buNone/>
            </a:pPr>
            <a:r>
              <a:rPr lang="fr-CA" sz="4800" dirty="0" smtClean="0"/>
              <a:t>Article 27 : Dans </a:t>
            </a:r>
            <a:r>
              <a:rPr lang="fr-CA" sz="4800" dirty="0" smtClean="0"/>
              <a:t>les États où il existe des minorités ethniques, religieuses ou linguistiques, les personnes appartenant à ces minorités ne peuvent être privées du droit d'avoir, en commun avec les autres membres de leur groupe, leur propre vie culturelle, de professer et de pratiquer leur propre religion, ou d'employer leur propre </a:t>
            </a:r>
            <a:r>
              <a:rPr lang="fr-CA" sz="4800" dirty="0" smtClean="0"/>
              <a:t>langue.</a:t>
            </a:r>
          </a:p>
          <a:p>
            <a:r>
              <a:rPr sz="6000" b="1" dirty="0" smtClean="0"/>
              <a:t> </a:t>
            </a:r>
            <a:r>
              <a:rPr sz="5600" b="1" i="1" dirty="0" smtClean="0">
                <a:hlinkClick r:id="rId3"/>
              </a:rPr>
              <a:t>Déclaration sur les droits de personnes appartenant à des </a:t>
            </a:r>
            <a:r>
              <a:rPr sz="5600" b="1" i="1" dirty="0" smtClean="0">
                <a:hlinkClick r:id="rId3"/>
              </a:rPr>
              <a:t>minorités</a:t>
            </a:r>
            <a:r>
              <a:rPr lang="fr-CA" sz="5600" b="1" i="1" dirty="0" smtClean="0"/>
              <a:t> </a:t>
            </a:r>
            <a:r>
              <a:rPr lang="fr-CA" sz="5600" dirty="0" smtClean="0"/>
              <a:t>(1993)</a:t>
            </a:r>
            <a:r>
              <a:rPr sz="5600" b="1" dirty="0" smtClean="0"/>
              <a:t> </a:t>
            </a:r>
            <a:endParaRPr lang="fr-CA" sz="5600" dirty="0" smtClean="0"/>
          </a:p>
          <a:p>
            <a:r>
              <a:rPr lang="fr-CA" sz="5600" i="1" dirty="0" smtClean="0"/>
              <a:t>Convention cadre sur la protection des minorités nationales</a:t>
            </a:r>
            <a:r>
              <a:rPr lang="fr-CA" sz="5600" dirty="0" smtClean="0"/>
              <a:t> </a:t>
            </a:r>
            <a:r>
              <a:rPr lang="fr-CA" sz="5600" dirty="0" smtClean="0">
                <a:hlinkClick r:id="rId4"/>
              </a:rPr>
              <a:t>http://conventions.coe.int/Treaty/fr/Treaties/Html/157.htm</a:t>
            </a:r>
            <a:r>
              <a:rPr lang="fr-CA" sz="5600" dirty="0" smtClean="0"/>
              <a:t>  </a:t>
            </a:r>
          </a:p>
          <a:p>
            <a:r>
              <a:rPr lang="fr-CA" sz="5600" i="1" dirty="0" smtClean="0"/>
              <a:t>Charte européenne des langues régionales ou minoritaires </a:t>
            </a:r>
            <a:r>
              <a:rPr lang="fr-CA" sz="5600" dirty="0" smtClean="0">
                <a:hlinkClick r:id="rId5"/>
              </a:rPr>
              <a:t>http://conventions.coe.int/Treaty/FR/Treaties/html/148.htm</a:t>
            </a:r>
            <a:r>
              <a:rPr lang="fr-CA" sz="5600" dirty="0" smtClean="0"/>
              <a:t>  </a:t>
            </a:r>
          </a:p>
          <a:p>
            <a:pPr>
              <a:buNone/>
            </a:pPr>
            <a:r>
              <a:rPr sz="4000" dirty="0" smtClean="0"/>
              <a:t/>
            </a:r>
            <a:br>
              <a:rPr sz="4000" dirty="0" smtClean="0"/>
            </a:br>
            <a:r>
              <a:rPr sz="4000" b="1" dirty="0" smtClean="0"/>
              <a:t> </a:t>
            </a:r>
            <a:endParaRPr sz="4000" dirty="0" smtClean="0"/>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Daniel Turp et François Xavier Saluden, Université de Montréal, Droit international public général, DRT-2100</a:t>
            </a:r>
            <a:r>
              <a:rPr lang="fr-FR" sz="1100" dirty="0" smtClean="0"/>
              <a:t> </a:t>
            </a:r>
            <a:r>
              <a:rPr lang="fr-CA" sz="1100" dirty="0" smtClean="0"/>
              <a:t> Cours n° 8</a:t>
            </a:r>
            <a:endParaRPr lang="fr-CA"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533400"/>
          </a:xfrm>
        </p:spPr>
        <p:txBody>
          <a:bodyPr>
            <a:normAutofit fontScale="90000"/>
          </a:bodyPr>
          <a:lstStyle/>
          <a:p>
            <a:pPr algn="ctr"/>
            <a:r>
              <a:rPr lang="fr-FR" dirty="0" smtClean="0">
                <a:solidFill>
                  <a:srgbClr val="002060"/>
                </a:solidFill>
              </a:rPr>
              <a:t>Les collectivités et les personnes (suite)</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a:xfrm>
            <a:off x="457200" y="1219200"/>
            <a:ext cx="8229600" cy="5486400"/>
          </a:xfrm>
        </p:spPr>
        <p:txBody>
          <a:bodyPr>
            <a:normAutofit fontScale="70000" lnSpcReduction="20000"/>
          </a:bodyPr>
          <a:lstStyle/>
          <a:p>
            <a:pPr>
              <a:buNone/>
            </a:pPr>
            <a:r>
              <a:rPr sz="1647" b="1" dirty="0" smtClean="0"/>
              <a:t>II- LES PERSONNES</a:t>
            </a:r>
            <a:r>
              <a:rPr sz="1647" dirty="0" smtClean="0"/>
              <a:t/>
            </a:r>
            <a:br>
              <a:rPr sz="1647" dirty="0" smtClean="0"/>
            </a:br>
            <a:r>
              <a:rPr sz="1647" dirty="0" smtClean="0"/>
              <a:t/>
            </a:r>
            <a:br>
              <a:rPr sz="1647" dirty="0" smtClean="0"/>
            </a:br>
            <a:r>
              <a:rPr sz="1647" dirty="0" smtClean="0"/>
              <a:t>      </a:t>
            </a:r>
            <a:r>
              <a:rPr sz="1647" i="1" dirty="0" smtClean="0"/>
              <a:t>A- Les droits et devoirs des personnes physiques</a:t>
            </a:r>
            <a:endParaRPr lang="fr-CA" sz="1647" i="1" dirty="0" smtClean="0"/>
          </a:p>
          <a:p>
            <a:pPr>
              <a:buNone/>
            </a:pPr>
            <a:r>
              <a:rPr sz="1647" dirty="0" smtClean="0"/>
              <a:t/>
            </a:r>
            <a:br>
              <a:rPr sz="1647" dirty="0" smtClean="0"/>
            </a:br>
            <a:r>
              <a:rPr sz="1647" dirty="0" smtClean="0"/>
              <a:t>          1) </a:t>
            </a:r>
            <a:r>
              <a:rPr sz="1647" b="1" dirty="0" smtClean="0"/>
              <a:t>La garantie des droits fondamentaux et la répression des infractions </a:t>
            </a:r>
            <a:r>
              <a:rPr sz="1647" b="1" dirty="0" smtClean="0"/>
              <a:t>internationales</a:t>
            </a:r>
            <a:r>
              <a:rPr lang="fr-CA" sz="1647" b="1" dirty="0" smtClean="0"/>
              <a:t/>
            </a:r>
            <a:br>
              <a:rPr lang="fr-CA" sz="1647" b="1" dirty="0" smtClean="0"/>
            </a:br>
            <a:endParaRPr lang="fr-CA" sz="1647" b="1" dirty="0" smtClean="0"/>
          </a:p>
          <a:p>
            <a:pPr>
              <a:buNone/>
            </a:pPr>
            <a:r>
              <a:rPr lang="fr-CA" sz="1647" dirty="0" smtClean="0"/>
              <a:t>		- </a:t>
            </a:r>
            <a:r>
              <a:rPr lang="fr-CA" sz="1647" i="1" dirty="0" smtClean="0"/>
              <a:t>Déclaration universelle des droits de l’homme </a:t>
            </a:r>
            <a:r>
              <a:rPr lang="fr-CA" sz="1647" dirty="0" smtClean="0">
                <a:hlinkClick r:id="rId2"/>
              </a:rPr>
              <a:t>https://www.youtube.com/watch?v=dm_KVv6i6i0</a:t>
            </a:r>
            <a:r>
              <a:rPr lang="fr-CA" sz="1647" dirty="0" smtClean="0"/>
              <a:t> / </a:t>
            </a:r>
            <a:r>
              <a:rPr lang="fr-CA" sz="1647" dirty="0" smtClean="0">
                <a:hlinkClick r:id="rId3"/>
              </a:rPr>
              <a:t>https://www.youtube.com/watch?v=k7IdIwXJnSQ</a:t>
            </a:r>
            <a:r>
              <a:rPr lang="fr-CA" sz="1647" dirty="0" smtClean="0"/>
              <a:t> </a:t>
            </a:r>
          </a:p>
          <a:p>
            <a:pPr algn="ctr">
              <a:buNone/>
            </a:pPr>
            <a:r>
              <a:rPr sz="1647" b="1" dirty="0" smtClean="0"/>
              <a:t>Article premier</a:t>
            </a:r>
          </a:p>
          <a:p>
            <a:pPr algn="ctr">
              <a:buNone/>
            </a:pPr>
            <a:r>
              <a:rPr sz="1647" dirty="0" smtClean="0"/>
              <a:t>Tous les êtres humains naissent libres et égaux en dignité et en droits. Ils sont doués de raison et de conscience et doivent agir les uns envers les autres dans un esprit de fraternité.</a:t>
            </a:r>
            <a:r>
              <a:rPr sz="1647" dirty="0" smtClean="0"/>
              <a:t> </a:t>
            </a:r>
            <a:r>
              <a:rPr lang="fr-CA" sz="1647" dirty="0" smtClean="0"/>
              <a:t/>
            </a:r>
            <a:br>
              <a:rPr lang="fr-CA" sz="1647" dirty="0" smtClean="0"/>
            </a:br>
            <a:endParaRPr lang="fr-CA" sz="1647" dirty="0" smtClean="0"/>
          </a:p>
          <a:p>
            <a:pPr>
              <a:buNone/>
            </a:pPr>
            <a:r>
              <a:rPr lang="fr-CA" sz="1647" dirty="0" smtClean="0"/>
              <a:t>	- </a:t>
            </a:r>
            <a:r>
              <a:rPr lang="fr-CA" sz="1647" dirty="0" smtClean="0"/>
              <a:t>Traités et autres instruments </a:t>
            </a:r>
            <a:r>
              <a:rPr lang="fr-CA" sz="1647" dirty="0" smtClean="0"/>
              <a:t>universels et régionaux</a:t>
            </a:r>
            <a:r>
              <a:rPr lang="fr-CA" sz="1647" dirty="0" smtClean="0"/>
              <a:t> droits fondamentaux (Europe, Amériques, Afrique, Asie)</a:t>
            </a:r>
          </a:p>
          <a:p>
            <a:pPr>
              <a:buNone/>
            </a:pPr>
            <a:r>
              <a:rPr lang="fr-CA" sz="1647" dirty="0" smtClean="0"/>
              <a:t>	- Cas de la peine de mort : </a:t>
            </a:r>
            <a:r>
              <a:rPr lang="fr-CA" sz="1647" dirty="0" smtClean="0">
                <a:hlinkClick r:id="rId4"/>
              </a:rPr>
              <a:t>https://www.youtube.com/watch?v=qPnadLsNE5A</a:t>
            </a:r>
            <a:endParaRPr lang="fr-CA" sz="1647" dirty="0" smtClean="0"/>
          </a:p>
          <a:p>
            <a:pPr>
              <a:buNone/>
            </a:pPr>
            <a:r>
              <a:rPr lang="fr-CA" sz="1647" dirty="0" smtClean="0"/>
              <a:t>	-</a:t>
            </a:r>
            <a:r>
              <a:rPr lang="fr-CA" sz="1647" dirty="0" smtClean="0"/>
              <a:t> La répression des crimes </a:t>
            </a:r>
            <a:r>
              <a:rPr lang="fr-CA" sz="1647" dirty="0" smtClean="0"/>
              <a:t>de guerre, crimes contre l’humanité, </a:t>
            </a:r>
            <a:r>
              <a:rPr lang="fr-CA" sz="1647" dirty="0" smtClean="0"/>
              <a:t>crimes </a:t>
            </a:r>
            <a:r>
              <a:rPr lang="fr-CA" sz="1647" dirty="0" smtClean="0"/>
              <a:t>de </a:t>
            </a:r>
            <a:r>
              <a:rPr lang="fr-CA" sz="1647" dirty="0" smtClean="0"/>
              <a:t>génocide</a:t>
            </a:r>
            <a:r>
              <a:rPr lang="fr-CA" sz="1647" dirty="0" smtClean="0"/>
              <a:t> et </a:t>
            </a:r>
            <a:r>
              <a:rPr lang="fr-CA" sz="1647" dirty="0" smtClean="0"/>
              <a:t>crimes d’agression (</a:t>
            </a:r>
            <a:r>
              <a:rPr lang="fr-CA" sz="1647" i="1" dirty="0" smtClean="0"/>
              <a:t>Statut de Rome de la Cour pénale internationale) </a:t>
            </a:r>
            <a:endParaRPr lang="fr-CA" sz="1647" i="1" dirty="0" smtClean="0"/>
          </a:p>
          <a:p>
            <a:pPr>
              <a:buNone/>
            </a:pPr>
            <a:r>
              <a:rPr lang="fr-CA" sz="1647" i="1" dirty="0" smtClean="0"/>
              <a:t> </a:t>
            </a:r>
            <a:r>
              <a:rPr sz="1647" dirty="0" smtClean="0"/>
              <a:t/>
            </a:r>
            <a:br>
              <a:rPr sz="1647" dirty="0" smtClean="0"/>
            </a:br>
            <a:r>
              <a:rPr sz="1647" dirty="0" smtClean="0"/>
              <a:t>         </a:t>
            </a:r>
            <a:r>
              <a:rPr sz="1647" b="1" dirty="0" smtClean="0"/>
              <a:t> 2) Les recours internationaux et la poursuite des personnes </a:t>
            </a:r>
            <a:r>
              <a:rPr sz="1647" b="1" dirty="0" smtClean="0"/>
              <a:t>physiques</a:t>
            </a:r>
            <a:r>
              <a:rPr lang="fr-CA" sz="1647" b="1" dirty="0" smtClean="0"/>
              <a:t/>
            </a:r>
            <a:br>
              <a:rPr lang="fr-CA" sz="1647" b="1" dirty="0" smtClean="0"/>
            </a:br>
            <a:endParaRPr lang="fr-CA" sz="1647" dirty="0" smtClean="0"/>
          </a:p>
          <a:p>
            <a:pPr>
              <a:buNone/>
            </a:pPr>
            <a:r>
              <a:rPr lang="fr-CA" sz="1647" dirty="0" smtClean="0"/>
              <a:t>	-  </a:t>
            </a:r>
            <a:r>
              <a:rPr lang="fr-CA" sz="1647" dirty="0" smtClean="0"/>
              <a:t> Les recours internationaux devant les comité de l’ONU (comité des droits de l’homme, Comité contre la torture, Comité sur les femmes)</a:t>
            </a:r>
          </a:p>
          <a:p>
            <a:pPr>
              <a:buNone/>
            </a:pPr>
            <a:r>
              <a:rPr lang="fr-CA" sz="1647" dirty="0" smtClean="0"/>
              <a:t>	- Cours européenne, interaméricaine et africaine des droits de l’homme (et des peuples)</a:t>
            </a:r>
          </a:p>
          <a:p>
            <a:pPr>
              <a:buNone/>
            </a:pPr>
            <a:r>
              <a:rPr lang="fr-CA" sz="1647" dirty="0" smtClean="0"/>
              <a:t>	- Juridictions pénales </a:t>
            </a:r>
            <a:r>
              <a:rPr lang="fr-CA" sz="1647" dirty="0" smtClean="0"/>
              <a:t>internationales (</a:t>
            </a:r>
            <a:r>
              <a:rPr lang="fr-CA" sz="1647" dirty="0" smtClean="0">
                <a:hlinkClick r:id="rId5"/>
              </a:rPr>
              <a:t>https://www.youtube.com/watch?v=</a:t>
            </a:r>
            <a:r>
              <a:rPr lang="fr-CA" sz="1647" dirty="0" smtClean="0">
                <a:hlinkClick r:id="rId5"/>
              </a:rPr>
              <a:t>_xPNUY5rpAw</a:t>
            </a:r>
            <a:r>
              <a:rPr lang="fr-CA" sz="1647" dirty="0" smtClean="0"/>
              <a:t>) </a:t>
            </a:r>
          </a:p>
          <a:p>
            <a:pPr>
              <a:buNone/>
            </a:pPr>
            <a:r>
              <a:rPr lang="fr-CA" sz="1647" dirty="0" smtClean="0"/>
              <a:t>	- Tribunaux de </a:t>
            </a:r>
            <a:r>
              <a:rPr lang="fr-CA" sz="1647" dirty="0" smtClean="0"/>
              <a:t>Nuremberg, Tokyo, Ex-Yougoslavie, Rwanda, Sierra Leone, Cambodge</a:t>
            </a:r>
            <a:r>
              <a:rPr lang="fr-CA" sz="1647" dirty="0" smtClean="0"/>
              <a:t> </a:t>
            </a:r>
          </a:p>
          <a:p>
            <a:pPr>
              <a:buNone/>
            </a:pPr>
            <a:r>
              <a:rPr lang="fr-CA" sz="1647" dirty="0" smtClean="0"/>
              <a:t>	- Cour pénale internationale (CPI), premières condamnations et affaires pendantes </a:t>
            </a:r>
          </a:p>
          <a:p>
            <a:pPr>
              <a:buNone/>
            </a:pPr>
            <a:r>
              <a:rPr lang="fr-CA" sz="1647" dirty="0" smtClean="0"/>
              <a:t>	</a:t>
            </a:r>
            <a:r>
              <a:rPr sz="4000" dirty="0" smtClean="0"/>
              <a:t> </a:t>
            </a:r>
            <a:r>
              <a:rPr sz="4000" dirty="0" smtClean="0"/>
              <a:t> </a:t>
            </a: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Daniel Turp et François Xavier Saluden, Université de Montréal, Droit international public général, DRT-2100</a:t>
            </a:r>
            <a:r>
              <a:rPr lang="fr-FR" sz="1100" dirty="0" smtClean="0"/>
              <a:t> </a:t>
            </a:r>
            <a:r>
              <a:rPr lang="fr-CA" sz="1100" dirty="0" smtClean="0"/>
              <a:t> Cours n° 8</a:t>
            </a:r>
            <a:endParaRPr lang="fr-CA"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533400"/>
          </a:xfrm>
        </p:spPr>
        <p:txBody>
          <a:bodyPr>
            <a:normAutofit fontScale="90000"/>
          </a:bodyPr>
          <a:lstStyle/>
          <a:p>
            <a:pPr algn="ctr"/>
            <a:r>
              <a:rPr lang="fr-FR" dirty="0" smtClean="0">
                <a:solidFill>
                  <a:srgbClr val="002060"/>
                </a:solidFill>
              </a:rPr>
              <a:t>Les collectivités et les personnes (suite)</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a:xfrm>
            <a:off x="457200" y="1219200"/>
            <a:ext cx="8229600" cy="5486400"/>
          </a:xfrm>
        </p:spPr>
        <p:txBody>
          <a:bodyPr>
            <a:normAutofit/>
          </a:bodyPr>
          <a:lstStyle/>
          <a:p>
            <a:r>
              <a:rPr sz="1514" i="1" dirty="0" smtClean="0"/>
              <a:t>   B- Les droits et devoirs des personnes morales</a:t>
            </a:r>
            <a:endParaRPr lang="fr-CA" sz="1514" dirty="0" smtClean="0"/>
          </a:p>
          <a:p>
            <a:r>
              <a:rPr sz="1514" b="1" dirty="0" smtClean="0"/>
              <a:t>1) Les droits et devoirs des organisations non gouvernementales et des investisseurs</a:t>
            </a:r>
            <a:endParaRPr lang="fr-CA" sz="1514" b="1" dirty="0" smtClean="0"/>
          </a:p>
          <a:p>
            <a:r>
              <a:rPr lang="fr-CA" sz="1514" dirty="0" smtClean="0"/>
              <a:t>- Personnalité internationale des ONG /OING</a:t>
            </a:r>
          </a:p>
          <a:p>
            <a:r>
              <a:rPr lang="fr-CA" sz="1514" dirty="0" smtClean="0"/>
              <a:t>- Cas particulier du Comité </a:t>
            </a:r>
            <a:r>
              <a:rPr lang="fr-CA" sz="1514" dirty="0" smtClean="0"/>
              <a:t>international </a:t>
            </a:r>
            <a:r>
              <a:rPr lang="fr-CA" sz="1514" dirty="0" smtClean="0"/>
              <a:t>de la Croix-Rouge (CICR)</a:t>
            </a:r>
          </a:p>
          <a:p>
            <a:r>
              <a:rPr lang="fr-CA" sz="1514" dirty="0" smtClean="0"/>
              <a:t>- Droit des investisseurs garantis par le droit international </a:t>
            </a:r>
            <a:r>
              <a:rPr lang="fr-CA" sz="1514" dirty="0" smtClean="0"/>
              <a:t>général </a:t>
            </a:r>
            <a:r>
              <a:rPr lang="fr-CA" sz="1514" dirty="0" smtClean="0"/>
              <a:t>(nationalisations), les traités bilatéraux et multilatéraux</a:t>
            </a:r>
            <a:r>
              <a:rPr lang="fr-CA" sz="1514" dirty="0" smtClean="0"/>
              <a:t> de garantie des investissements et les accords de libre-échange</a:t>
            </a:r>
          </a:p>
          <a:p>
            <a:r>
              <a:rPr lang="fr-CA" sz="1514" dirty="0" smtClean="0"/>
              <a:t>- </a:t>
            </a:r>
            <a:r>
              <a:rPr lang="fr-CA" sz="1514" i="1" dirty="0" smtClean="0"/>
              <a:t>Accord de libre-échange nord-américain </a:t>
            </a:r>
            <a:r>
              <a:rPr lang="fr-CA" sz="1514" dirty="0" smtClean="0"/>
              <a:t>(ALÉNA), chapitre XI</a:t>
            </a:r>
            <a:br>
              <a:rPr lang="fr-CA" sz="1514" dirty="0" smtClean="0"/>
            </a:br>
            <a:r>
              <a:rPr lang="fr-CA" sz="1514" dirty="0" smtClean="0"/>
              <a:t/>
            </a:r>
            <a:br>
              <a:rPr lang="fr-CA" sz="1514" dirty="0" smtClean="0"/>
            </a:br>
            <a:r>
              <a:rPr sz="1514" b="1" dirty="0" smtClean="0"/>
              <a:t>2) Les recours internationaux des personnes morales</a:t>
            </a:r>
            <a:endParaRPr lang="fr-CA" sz="1514" b="1" dirty="0" smtClean="0"/>
          </a:p>
          <a:p>
            <a:r>
              <a:rPr lang="fr-CA" sz="1514" dirty="0" smtClean="0"/>
              <a:t>- Recours auprès du Centre international</a:t>
            </a:r>
            <a:r>
              <a:rPr lang="fr-CA" sz="1514" dirty="0" smtClean="0"/>
              <a:t> pour le </a:t>
            </a:r>
            <a:r>
              <a:rPr lang="fr-CA" sz="1514" dirty="0" smtClean="0"/>
              <a:t>règlement des différends</a:t>
            </a:r>
            <a:r>
              <a:rPr lang="fr-CA" sz="1514" dirty="0" smtClean="0"/>
              <a:t> relatifs aux investissements </a:t>
            </a:r>
            <a:r>
              <a:rPr lang="fr-CA" sz="1514" dirty="0" smtClean="0"/>
              <a:t>(CIRDI</a:t>
            </a:r>
            <a:r>
              <a:rPr lang="fr-CA" sz="1514" dirty="0" smtClean="0"/>
              <a:t>) créé par la </a:t>
            </a:r>
            <a:r>
              <a:rPr lang="fr-CA" sz="1514" i="1" dirty="0" smtClean="0"/>
              <a:t>Convention de New York </a:t>
            </a:r>
            <a:r>
              <a:rPr lang="fr-CA" sz="1514" dirty="0" smtClean="0"/>
              <a:t>de 1966 </a:t>
            </a:r>
            <a:r>
              <a:rPr lang="fr-CA" sz="1514" dirty="0" smtClean="0"/>
              <a:t>et ratifié par le Canada en 2013 (</a:t>
            </a:r>
            <a:r>
              <a:rPr lang="fr-CA" sz="1514" dirty="0" smtClean="0">
                <a:hlinkClick r:id="rId2"/>
              </a:rPr>
              <a:t>http://www.international.gc.ca/media/comm/news-communiques/2013/11/01a.aspx?lang=</a:t>
            </a:r>
            <a:r>
              <a:rPr lang="fr-CA" sz="1514" dirty="0" smtClean="0">
                <a:hlinkClick r:id="rId2"/>
              </a:rPr>
              <a:t>fra</a:t>
            </a:r>
            <a:r>
              <a:rPr lang="fr-CA" sz="1514" dirty="0" smtClean="0"/>
              <a:t>)  </a:t>
            </a:r>
            <a:endParaRPr lang="fr-CA" sz="1514" dirty="0" smtClean="0"/>
          </a:p>
          <a:p>
            <a:r>
              <a:rPr lang="fr-CA" sz="1514" b="1" dirty="0" smtClean="0"/>
              <a:t>- </a:t>
            </a:r>
            <a:r>
              <a:rPr lang="fr-CA" sz="1514" dirty="0" smtClean="0"/>
              <a:t>P</a:t>
            </a:r>
            <a:r>
              <a:rPr sz="1514" dirty="0" smtClean="0"/>
              <a:t>oursuites </a:t>
            </a:r>
            <a:r>
              <a:rPr lang="fr-CA" sz="1514" dirty="0" smtClean="0"/>
              <a:t>possibles en vertu des dispositions du </a:t>
            </a:r>
            <a:r>
              <a:rPr sz="1514" dirty="0" smtClean="0"/>
              <a:t>Chapitre </a:t>
            </a:r>
            <a:r>
              <a:rPr lang="fr-CA" sz="1514" dirty="0" smtClean="0"/>
              <a:t>XI de l’</a:t>
            </a:r>
            <a:r>
              <a:rPr lang="fr-CA" sz="1514" i="1" dirty="0" smtClean="0"/>
              <a:t>ALÉNA</a:t>
            </a:r>
          </a:p>
          <a:p>
            <a:r>
              <a:rPr lang="fr-CA" sz="1514" dirty="0" smtClean="0">
                <a:hlinkClick r:id="rId3"/>
              </a:rPr>
              <a:t>http://www.international.gc.ca/trade-agreements-accords-commerciaux/topics-domaines/disp-diff/nafta.aspx?lang=fra</a:t>
            </a:r>
            <a:r>
              <a:rPr lang="fr-CA" sz="1514" dirty="0" smtClean="0"/>
              <a:t> </a:t>
            </a:r>
            <a:r>
              <a:rPr lang="fr-CA" sz="4000" dirty="0" smtClean="0"/>
              <a:t/>
            </a:r>
            <a:br>
              <a:rPr lang="fr-CA" sz="4000" dirty="0" smtClean="0"/>
            </a:br>
            <a:endParaRPr sz="4000" dirty="0" smtClean="0"/>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Daniel Turp et François Xavier Saluden, Université de Montréal, Droit international public général, DRT-2100</a:t>
            </a:r>
            <a:r>
              <a:rPr lang="fr-FR" sz="1100" dirty="0" smtClean="0"/>
              <a:t> </a:t>
            </a:r>
            <a:r>
              <a:rPr lang="fr-CA" sz="1100" dirty="0" smtClean="0"/>
              <a:t> Cours n° 8</a:t>
            </a:r>
            <a:endParaRPr lang="fr-CA" sz="1100" dirty="0"/>
          </a:p>
        </p:txBody>
      </p:sp>
      <p:pic>
        <p:nvPicPr>
          <p:cNvPr id="6" name="Image 5" descr="logo2.gif"/>
          <p:cNvPicPr>
            <a:picLocks noChangeAspect="1"/>
          </p:cNvPicPr>
          <p:nvPr/>
        </p:nvPicPr>
        <p:blipFill>
          <a:blip r:embed="rId4"/>
          <a:stretch>
            <a:fillRect/>
          </a:stretch>
        </p:blipFill>
        <p:spPr>
          <a:xfrm>
            <a:off x="5943600" y="5638800"/>
            <a:ext cx="2607176" cy="736600"/>
          </a:xfrm>
          <a:prstGeom prst="rect">
            <a:avLst/>
          </a:prstGeom>
        </p:spPr>
      </p:pic>
      <p:pic>
        <p:nvPicPr>
          <p:cNvPr id="8" name="Image 7" descr="images.jpg"/>
          <p:cNvPicPr>
            <a:picLocks noChangeAspect="1"/>
          </p:cNvPicPr>
          <p:nvPr/>
        </p:nvPicPr>
        <p:blipFill>
          <a:blip r:embed="rId5"/>
          <a:stretch>
            <a:fillRect/>
          </a:stretch>
        </p:blipFill>
        <p:spPr>
          <a:xfrm>
            <a:off x="6553200" y="1905000"/>
            <a:ext cx="587828" cy="58521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533400"/>
          </a:xfrm>
        </p:spPr>
        <p:txBody>
          <a:bodyPr>
            <a:normAutofit fontScale="90000"/>
          </a:bodyPr>
          <a:lstStyle/>
          <a:p>
            <a:pPr algn="ctr"/>
            <a:r>
              <a:rPr lang="fr-FR" dirty="0" smtClean="0">
                <a:solidFill>
                  <a:srgbClr val="002060"/>
                </a:solidFill>
              </a:rPr>
              <a:t>Cours n° 9 Les traités et leur conclusion (12 mars 2015)</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a:xfrm>
            <a:off x="457200" y="1219200"/>
            <a:ext cx="8229600" cy="5486400"/>
          </a:xfrm>
        </p:spPr>
        <p:txBody>
          <a:bodyPr>
            <a:normAutofit fontScale="92500" lnSpcReduction="20000"/>
          </a:bodyPr>
          <a:lstStyle/>
          <a:p>
            <a:pPr algn="ctr">
              <a:buNone/>
            </a:pPr>
            <a:r>
              <a:rPr sz="1200" b="1" dirty="0" smtClean="0"/>
              <a:t>PLAN DE COURS</a:t>
            </a:r>
            <a:br>
              <a:rPr sz="1200" b="1" dirty="0" smtClean="0"/>
            </a:br>
            <a:endParaRPr sz="1200" dirty="0" smtClean="0"/>
          </a:p>
          <a:p>
            <a:r>
              <a:rPr sz="1200" b="1" dirty="0" smtClean="0"/>
              <a:t>I-   LA CONCLUSION DES TRAITÉS DANS L’ORDRE JURIDIQUE INTERNATIONAL</a:t>
            </a:r>
            <a:r>
              <a:rPr sz="1200" dirty="0" smtClean="0"/>
              <a:t/>
            </a:r>
            <a:br>
              <a:rPr sz="1200" dirty="0" smtClean="0"/>
            </a:br>
            <a:r>
              <a:rPr sz="1200" dirty="0" smtClean="0"/>
              <a:t/>
            </a:r>
            <a:br>
              <a:rPr sz="1200" dirty="0" smtClean="0"/>
            </a:br>
            <a:r>
              <a:rPr sz="1200" dirty="0" smtClean="0"/>
              <a:t>     </a:t>
            </a:r>
            <a:r>
              <a:rPr sz="1200" i="1" dirty="0" smtClean="0"/>
              <a:t>A- La négociation, l’adoption et l’authentification des traités</a:t>
            </a:r>
            <a:r>
              <a:rPr sz="1200" dirty="0" smtClean="0"/>
              <a:t/>
            </a:r>
            <a:br>
              <a:rPr sz="1200" dirty="0" smtClean="0"/>
            </a:br>
            <a:r>
              <a:rPr sz="1200" dirty="0" smtClean="0"/>
              <a:t>         1) La négociation et l’adoption des traités</a:t>
            </a:r>
            <a:br>
              <a:rPr sz="1200" dirty="0" smtClean="0"/>
            </a:br>
            <a:r>
              <a:rPr sz="1200" dirty="0" smtClean="0"/>
              <a:t>         2) L’authentification des traités</a:t>
            </a:r>
            <a:br>
              <a:rPr sz="1200" dirty="0" smtClean="0"/>
            </a:br>
            <a:r>
              <a:rPr sz="1200" dirty="0" smtClean="0"/>
              <a:t/>
            </a:r>
            <a:br>
              <a:rPr sz="1200" dirty="0" smtClean="0"/>
            </a:br>
            <a:r>
              <a:rPr sz="1200" dirty="0" smtClean="0"/>
              <a:t>     </a:t>
            </a:r>
            <a:r>
              <a:rPr sz="1200" i="1" dirty="0" smtClean="0"/>
              <a:t>B- Les réserves, l’expression du consentement à être lié, l’entrée en vigueur et la publication des traités</a:t>
            </a:r>
            <a:r>
              <a:rPr sz="1200" dirty="0" smtClean="0"/>
              <a:t/>
            </a:r>
            <a:br>
              <a:rPr sz="1200" dirty="0" smtClean="0"/>
            </a:br>
            <a:r>
              <a:rPr sz="1200" dirty="0" smtClean="0"/>
              <a:t>         1) Les réserves aux traités et l’expression du consentement à être lié par les traités</a:t>
            </a:r>
            <a:br>
              <a:rPr sz="1200" dirty="0" smtClean="0"/>
            </a:br>
            <a:r>
              <a:rPr sz="1200" dirty="0" smtClean="0"/>
              <a:t>         2) L’entrée en vigueur et la publication des traités</a:t>
            </a:r>
            <a:br>
              <a:rPr sz="1200" dirty="0" smtClean="0"/>
            </a:br>
            <a:r>
              <a:rPr sz="1200" dirty="0" smtClean="0"/>
              <a:t/>
            </a:r>
            <a:br>
              <a:rPr sz="1200" dirty="0" smtClean="0"/>
            </a:br>
            <a:r>
              <a:rPr sz="1200" b="1" dirty="0" smtClean="0"/>
              <a:t>II-  LA CONCLUSION DES TRAITÉS DANS L’ORDRE JURIDIQUE CANADIEN ET QUÉBÉCOIS</a:t>
            </a:r>
            <a:r>
              <a:rPr sz="1200" dirty="0" smtClean="0"/>
              <a:t/>
            </a:r>
            <a:br>
              <a:rPr sz="1200" dirty="0" smtClean="0"/>
            </a:br>
            <a:r>
              <a:rPr sz="1200" dirty="0" smtClean="0"/>
              <a:t/>
            </a:r>
            <a:br>
              <a:rPr sz="1200" dirty="0" smtClean="0"/>
            </a:br>
            <a:r>
              <a:rPr sz="1200" dirty="0" smtClean="0"/>
              <a:t>       </a:t>
            </a:r>
            <a:r>
              <a:rPr sz="1200" i="1" dirty="0" smtClean="0"/>
              <a:t>A- La conclusion des accords internationaux du Canada</a:t>
            </a:r>
            <a:r>
              <a:rPr sz="1200" dirty="0" smtClean="0"/>
              <a:t/>
            </a:r>
            <a:br>
              <a:rPr sz="1200" dirty="0" smtClean="0"/>
            </a:br>
            <a:r>
              <a:rPr sz="1200" dirty="0" smtClean="0"/>
              <a:t>            1) La prérogative de conclusion des accords internationaux du Canada</a:t>
            </a:r>
            <a:br>
              <a:rPr sz="1200" dirty="0" smtClean="0"/>
            </a:br>
            <a:r>
              <a:rPr sz="1200" dirty="0" smtClean="0"/>
              <a:t>            2) Les procédures de conclusion des accords internationaux du Canada</a:t>
            </a:r>
            <a:br>
              <a:rPr sz="1200" dirty="0" smtClean="0"/>
            </a:br>
            <a:r>
              <a:rPr sz="1200" dirty="0" smtClean="0"/>
              <a:t/>
            </a:r>
            <a:br>
              <a:rPr sz="1200" dirty="0" smtClean="0"/>
            </a:br>
            <a:r>
              <a:rPr sz="1200" dirty="0" smtClean="0"/>
              <a:t>       </a:t>
            </a:r>
            <a:r>
              <a:rPr sz="1200" i="1" dirty="0" smtClean="0"/>
              <a:t>B- La conclusion des ententes internationales du Québec</a:t>
            </a:r>
            <a:r>
              <a:rPr sz="1200" dirty="0" smtClean="0"/>
              <a:t/>
            </a:r>
            <a:br>
              <a:rPr sz="1200" dirty="0" smtClean="0"/>
            </a:br>
            <a:r>
              <a:rPr sz="1200" dirty="0" smtClean="0"/>
              <a:t>            1) La prérogative de conclusion des ententes internationales du Québec</a:t>
            </a:r>
            <a:br>
              <a:rPr sz="1200" dirty="0" smtClean="0"/>
            </a:br>
            <a:r>
              <a:rPr sz="1200" dirty="0" smtClean="0"/>
              <a:t>            2) Les procédures de conclusion des ententes internationales du Québec</a:t>
            </a:r>
            <a:br>
              <a:rPr sz="1200" dirty="0" smtClean="0"/>
            </a:br>
            <a:r>
              <a:rPr sz="1200" i="1" dirty="0" smtClean="0"/>
              <a:t> </a:t>
            </a:r>
            <a:endParaRPr sz="1200" dirty="0" smtClean="0"/>
          </a:p>
          <a:p>
            <a:r>
              <a:rPr sz="1200" b="1" dirty="0" smtClean="0"/>
              <a:t>PROGRAMME DE LECTURES</a:t>
            </a:r>
            <a:endParaRPr sz="1200" dirty="0" smtClean="0"/>
          </a:p>
          <a:p>
            <a:r>
              <a:rPr sz="1200" i="1" dirty="0" smtClean="0"/>
              <a:t>Lectures obligatoires</a:t>
            </a:r>
            <a:r>
              <a:rPr sz="1200" dirty="0" smtClean="0"/>
              <a:t> :</a:t>
            </a:r>
          </a:p>
          <a:p>
            <a:r>
              <a:rPr lang="fr-CA" sz="1200" b="1" dirty="0" smtClean="0"/>
              <a:t>     </a:t>
            </a:r>
            <a:r>
              <a:rPr sz="1200" b="1" dirty="0" smtClean="0"/>
              <a:t>Document n</a:t>
            </a:r>
            <a:r>
              <a:rPr sz="1200" b="1" baseline="30000" dirty="0" smtClean="0"/>
              <a:t>o</a:t>
            </a:r>
            <a:r>
              <a:rPr sz="1200" b="1" dirty="0" smtClean="0"/>
              <a:t> 49 : </a:t>
            </a:r>
            <a:r>
              <a:rPr sz="1200" b="1" i="1" dirty="0" smtClean="0">
                <a:hlinkClick r:id="rId2"/>
              </a:rPr>
              <a:t>Convention de Vienne sur le droits des traités</a:t>
            </a:r>
            <a:r>
              <a:rPr sz="1200" b="1" dirty="0" smtClean="0"/>
              <a:t> (1969) (Extraits) </a:t>
            </a:r>
            <a:r>
              <a:rPr sz="1200" dirty="0" smtClean="0"/>
              <a:t> (art. 1 à 24)</a:t>
            </a:r>
            <a:br>
              <a:rPr sz="1200" dirty="0" smtClean="0"/>
            </a:br>
            <a:r>
              <a:rPr sz="1200" b="1" dirty="0" smtClean="0"/>
              <a:t>Document n</a:t>
            </a:r>
            <a:r>
              <a:rPr sz="1200" b="1" baseline="30000" dirty="0" smtClean="0"/>
              <a:t>o</a:t>
            </a:r>
            <a:r>
              <a:rPr sz="1200" b="1" dirty="0" smtClean="0"/>
              <a:t> 50 : </a:t>
            </a:r>
            <a:r>
              <a:rPr sz="1200" b="1" i="1" dirty="0" smtClean="0">
                <a:hlinkClick r:id="rId3"/>
              </a:rPr>
              <a:t>Protocole de Kyoto</a:t>
            </a:r>
            <a:r>
              <a:rPr sz="1200" b="1" dirty="0" smtClean="0">
                <a:hlinkClick r:id="rId3"/>
              </a:rPr>
              <a:t> 1997</a:t>
            </a:r>
            <a:r>
              <a:rPr sz="1200" b="1" dirty="0" smtClean="0"/>
              <a:t> (extraits) (art. 24 à 28)</a:t>
            </a:r>
            <a:br>
              <a:rPr sz="1200" b="1" dirty="0" smtClean="0"/>
            </a:br>
            <a:r>
              <a:rPr sz="1200" b="1" dirty="0" smtClean="0"/>
              <a:t>Document n</a:t>
            </a:r>
            <a:r>
              <a:rPr sz="1200" b="1" baseline="30000" dirty="0" smtClean="0"/>
              <a:t>o</a:t>
            </a:r>
            <a:r>
              <a:rPr sz="1200" b="1" dirty="0" smtClean="0"/>
              <a:t> 51 : </a:t>
            </a:r>
            <a:r>
              <a:rPr sz="1200" b="1" i="1" dirty="0" smtClean="0">
                <a:hlinkClick r:id="rId4"/>
              </a:rPr>
              <a:t>Affaire des conventions de travail</a:t>
            </a:r>
            <a:r>
              <a:rPr sz="1200" b="1" dirty="0" smtClean="0"/>
              <a:t> (1937) </a:t>
            </a:r>
            <a:br>
              <a:rPr sz="1200" b="1" dirty="0" smtClean="0"/>
            </a:br>
            <a:r>
              <a:rPr sz="1200" b="1" dirty="0" smtClean="0"/>
              <a:t>Document n</a:t>
            </a:r>
            <a:r>
              <a:rPr sz="1200" b="1" baseline="30000" dirty="0" smtClean="0"/>
              <a:t>o</a:t>
            </a:r>
            <a:r>
              <a:rPr sz="1200" b="1" dirty="0" smtClean="0"/>
              <a:t> 52 : </a:t>
            </a:r>
            <a:r>
              <a:rPr sz="1200" b="1" i="1" dirty="0" smtClean="0">
                <a:hlinkClick r:id="rId5"/>
              </a:rPr>
              <a:t>Loi sur le ministère des Relations internationales [du Québec]</a:t>
            </a:r>
            <a:r>
              <a:rPr sz="1200" b="1" dirty="0" smtClean="0"/>
              <a:t> (extraits)</a:t>
            </a:r>
            <a:r>
              <a:rPr sz="1200" dirty="0" smtClean="0"/>
              <a:t>, art. 11 et 19. 22.7</a:t>
            </a:r>
            <a:br>
              <a:rPr sz="1200" dirty="0" smtClean="0"/>
            </a:br>
            <a:r>
              <a:rPr sz="1200" b="1" dirty="0" smtClean="0"/>
              <a:t> </a:t>
            </a:r>
            <a:endParaRPr sz="1200" dirty="0" smtClean="0"/>
          </a:p>
          <a:p>
            <a:r>
              <a:rPr sz="1200" i="1" dirty="0" smtClean="0"/>
              <a:t>Lectures optionnelles :</a:t>
            </a:r>
            <a:br>
              <a:rPr sz="1200" i="1" dirty="0" smtClean="0"/>
            </a:br>
            <a:endParaRPr sz="1200" dirty="0" smtClean="0"/>
          </a:p>
          <a:p>
            <a:r>
              <a:rPr lang="fr-CA" sz="1200" b="1" dirty="0" smtClean="0"/>
              <a:t>     </a:t>
            </a:r>
            <a:r>
              <a:rPr sz="1200" b="1" dirty="0" smtClean="0"/>
              <a:t>Document n</a:t>
            </a:r>
            <a:r>
              <a:rPr sz="1200" b="1" baseline="30000" dirty="0" smtClean="0"/>
              <a:t>o</a:t>
            </a:r>
            <a:r>
              <a:rPr sz="1200" b="1" dirty="0" smtClean="0"/>
              <a:t> 53 : </a:t>
            </a:r>
            <a:r>
              <a:rPr sz="1200" b="1" dirty="0" smtClean="0">
                <a:hlinkClick r:id="rId6"/>
              </a:rPr>
              <a:t>Politique de dépôt des traités devant le Parlement [du Canada]</a:t>
            </a:r>
            <a:r>
              <a:rPr sz="1200" b="1" dirty="0" smtClean="0"/>
              <a:t> (2005)</a:t>
            </a:r>
            <a:br>
              <a:rPr sz="1200" b="1" dirty="0" smtClean="0"/>
            </a:br>
            <a:r>
              <a:rPr sz="1200" b="1" dirty="0" smtClean="0"/>
              <a:t>Document n</a:t>
            </a:r>
            <a:r>
              <a:rPr sz="1200" b="1" baseline="30000" dirty="0" smtClean="0"/>
              <a:t>o</a:t>
            </a:r>
            <a:r>
              <a:rPr sz="1200" b="1" dirty="0" smtClean="0"/>
              <a:t> 54 :</a:t>
            </a:r>
            <a:r>
              <a:rPr sz="1200" b="1" dirty="0" smtClean="0">
                <a:hlinkClick r:id="rId7"/>
              </a:rPr>
              <a:t> Manuel des traités des Nations Unies</a:t>
            </a:r>
            <a:endParaRPr sz="1200" dirty="0" smtClean="0"/>
          </a:p>
          <a:p>
            <a:pPr algn="just"/>
            <a:endParaRPr lang="fr-FR" sz="12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et François Xavier Saluden, Université de Montréal, Droit international public général, DRT-2100</a:t>
            </a:r>
            <a:r>
              <a:rPr lang="fr-FR" sz="1100" dirty="0" smtClean="0"/>
              <a:t> </a:t>
            </a:r>
            <a:r>
              <a:rPr lang="fr-CA" sz="1100" dirty="0" smtClean="0"/>
              <a:t> Cours n° 8</a:t>
            </a:r>
          </a:p>
          <a:p>
            <a:endParaRPr lang="fr-BE" sz="11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3354</TotalTime>
  <Words>2292</Words>
  <Application>Microsoft Office PowerPoint</Application>
  <PresentationFormat>Présentation à l'écran (4:3)</PresentationFormat>
  <Paragraphs>87</Paragraphs>
  <Slides>7</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7</vt:i4>
      </vt:variant>
    </vt:vector>
  </HeadingPairs>
  <TitlesOfParts>
    <vt:vector size="8" baseType="lpstr">
      <vt:lpstr>Origine</vt:lpstr>
      <vt:lpstr> Cours n° 8 Les collectivités et les personnes</vt:lpstr>
      <vt:lpstr>Les collectivités et les personnes </vt:lpstr>
      <vt:lpstr>Les collectivités et les personnes (suite) </vt:lpstr>
      <vt:lpstr>Les collectivités et les personnes (suite) </vt:lpstr>
      <vt:lpstr>Les collectivités et les personnes (suite) </vt:lpstr>
      <vt:lpstr>Les collectivités et les personnes (suite) </vt:lpstr>
      <vt:lpstr>Cours n° 9 Les traités et leur conclusion (12 mars 2015)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506</cp:revision>
  <dcterms:created xsi:type="dcterms:W3CDTF">2015-02-26T12:06:09Z</dcterms:created>
  <dcterms:modified xsi:type="dcterms:W3CDTF">2015-02-26T12:32:50Z</dcterms:modified>
</cp:coreProperties>
</file>