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17"/>
  </p:notesMasterIdLst>
  <p:sldIdLst>
    <p:sldId id="256" r:id="rId2"/>
    <p:sldId id="265" r:id="rId3"/>
    <p:sldId id="280" r:id="rId4"/>
    <p:sldId id="281" r:id="rId5"/>
    <p:sldId id="289" r:id="rId6"/>
    <p:sldId id="283" r:id="rId7"/>
    <p:sldId id="295" r:id="rId8"/>
    <p:sldId id="290" r:id="rId9"/>
    <p:sldId id="292" r:id="rId10"/>
    <p:sldId id="293" r:id="rId11"/>
    <p:sldId id="286" r:id="rId12"/>
    <p:sldId id="294" r:id="rId13"/>
    <p:sldId id="288" r:id="rId14"/>
    <p:sldId id="282" r:id="rId15"/>
    <p:sldId id="284" r:id="rId16"/>
  </p:sldIdLst>
  <p:sldSz cx="9144000" cy="6858000" type="screen4x3"/>
  <p:notesSz cx="68580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4177" autoAdjust="0"/>
    <p:restoredTop sz="94714" autoAdjust="0"/>
  </p:normalViewPr>
  <p:slideViewPr>
    <p:cSldViewPr>
      <p:cViewPr varScale="1">
        <p:scale>
          <a:sx n="93" d="100"/>
          <a:sy n="93" d="100"/>
        </p:scale>
        <p:origin x="-864" y="2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1800" cy="464820"/>
          </a:xfrm>
          <a:prstGeom prst="rect">
            <a:avLst/>
          </a:prstGeom>
        </p:spPr>
        <p:txBody>
          <a:bodyPr vert="horz" lIns="92302" tIns="46151" rIns="92302" bIns="46151" rtlCol="0"/>
          <a:lstStyle>
            <a:lvl1pPr algn="l">
              <a:defRPr sz="1200"/>
            </a:lvl1pPr>
          </a:lstStyle>
          <a:p>
            <a:endParaRPr lang="fr-FR" dirty="0"/>
          </a:p>
        </p:txBody>
      </p:sp>
      <p:sp>
        <p:nvSpPr>
          <p:cNvPr id="3" name="Espace réservé de la date 2"/>
          <p:cNvSpPr>
            <a:spLocks noGrp="1"/>
          </p:cNvSpPr>
          <p:nvPr>
            <p:ph type="dt" idx="1"/>
          </p:nvPr>
        </p:nvSpPr>
        <p:spPr>
          <a:xfrm>
            <a:off x="3884614" y="0"/>
            <a:ext cx="2971800" cy="464820"/>
          </a:xfrm>
          <a:prstGeom prst="rect">
            <a:avLst/>
          </a:prstGeom>
        </p:spPr>
        <p:txBody>
          <a:bodyPr vert="horz" lIns="92302" tIns="46151" rIns="92302" bIns="46151" rtlCol="0"/>
          <a:lstStyle>
            <a:lvl1pPr algn="r">
              <a:defRPr sz="1200"/>
            </a:lvl1pPr>
          </a:lstStyle>
          <a:p>
            <a:fld id="{085B873A-3D22-49B4-8278-133A34355E05}" type="datetimeFigureOut">
              <a:rPr lang="fr-FR" smtClean="0"/>
              <a:pPr/>
              <a:t>19/02/15</a:t>
            </a:fld>
            <a:endParaRPr lang="fr-FR" dirty="0"/>
          </a:p>
        </p:txBody>
      </p:sp>
      <p:sp>
        <p:nvSpPr>
          <p:cNvPr id="4" name="Espace réservé de l'image des diapositives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2" tIns="46151" rIns="92302" bIns="46151" rtlCol="0" anchor="ctr"/>
          <a:lstStyle/>
          <a:p>
            <a:endParaRPr lang="fr-FR" dirty="0"/>
          </a:p>
        </p:txBody>
      </p:sp>
      <p:sp>
        <p:nvSpPr>
          <p:cNvPr id="5" name="Espace réservé des commentaires 4"/>
          <p:cNvSpPr>
            <a:spLocks noGrp="1"/>
          </p:cNvSpPr>
          <p:nvPr>
            <p:ph type="body" sz="quarter" idx="3"/>
          </p:nvPr>
        </p:nvSpPr>
        <p:spPr>
          <a:xfrm>
            <a:off x="685800" y="4415790"/>
            <a:ext cx="5486400" cy="4183380"/>
          </a:xfrm>
          <a:prstGeom prst="rect">
            <a:avLst/>
          </a:prstGeom>
        </p:spPr>
        <p:txBody>
          <a:bodyPr vert="horz" lIns="92302" tIns="46151" rIns="92302" bIns="4615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8829966"/>
            <a:ext cx="2971800" cy="464820"/>
          </a:xfrm>
          <a:prstGeom prst="rect">
            <a:avLst/>
          </a:prstGeom>
        </p:spPr>
        <p:txBody>
          <a:bodyPr vert="horz" lIns="92302" tIns="46151" rIns="92302" bIns="46151"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4" y="8829966"/>
            <a:ext cx="2971800" cy="464820"/>
          </a:xfrm>
          <a:prstGeom prst="rect">
            <a:avLst/>
          </a:prstGeom>
        </p:spPr>
        <p:txBody>
          <a:bodyPr vert="horz" lIns="92302" tIns="46151" rIns="92302" bIns="46151" rtlCol="0" anchor="b"/>
          <a:lstStyle>
            <a:lvl1pPr algn="r">
              <a:defRPr sz="1200"/>
            </a:lvl1pPr>
          </a:lstStyle>
          <a:p>
            <a:fld id="{33D3BF32-9641-4BCD-A107-20C6662F9941}" type="slidenum">
              <a:rPr lang="fr-FR" smtClean="0"/>
              <a:pPr/>
              <a:t>‹#›</a:t>
            </a:fld>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344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3D3BF32-9641-4BCD-A107-20C6662F9941}" type="slidenum">
              <a:rPr lang="fr-FR" smtClean="0"/>
              <a:pPr/>
              <a:t>9</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3D3BF32-9641-4BCD-A107-20C6662F9941}" type="slidenum">
              <a:rPr lang="fr-FR" smtClean="0"/>
              <a:pPr/>
              <a:t>10</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C6D6ED15-47D5-47C0-A695-52840CE292CE}" type="datetime1">
              <a:rPr lang="fr-FR" smtClean="0"/>
              <a:pPr/>
              <a:t>19/02/15</a:t>
            </a:fld>
            <a:endParaRPr lang="fr-BE"/>
          </a:p>
        </p:txBody>
      </p:sp>
      <p:sp>
        <p:nvSpPr>
          <p:cNvPr id="17" name="Espace réservé du pied de page 16"/>
          <p:cNvSpPr>
            <a:spLocks noGrp="1"/>
          </p:cNvSpPr>
          <p:nvPr>
            <p:ph type="ftr" sz="quarter" idx="11"/>
          </p:nvPr>
        </p:nvSpPr>
        <p:spPr>
          <a:xfrm>
            <a:off x="2898648" y="6355080"/>
            <a:ext cx="3474720" cy="365760"/>
          </a:xfrm>
        </p:spPr>
        <p:txBody>
          <a:bodyPr/>
          <a:lstStyle/>
          <a:p>
            <a:r>
              <a:rPr lang="fr-FR" dirty="0" smtClean="0"/>
              <a:t>François Xavier Saluden, UQAM, « La personne et le droit international », JUR6650-10, Automne 2011, 19 septembre 2011</a:t>
            </a:r>
            <a:endParaRPr lang="fr-BE" dirty="0"/>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CF4668DC-857F-487D-BFFA-8C0CA5037977}" type="slidenum">
              <a:rPr lang="fr-BE" smtClean="0"/>
              <a:pPr/>
              <a:t>‹#›</a:t>
            </a:fld>
            <a:endParaRPr lang="fr-BE"/>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54413B-9F3F-47E3-872B-C570CDBDCEA0}" type="datetime1">
              <a:rPr lang="fr-FR" smtClean="0"/>
              <a:pPr/>
              <a:t>19/02/15</a:t>
            </a:fld>
            <a:endParaRPr lang="fr-BE"/>
          </a:p>
        </p:txBody>
      </p:sp>
      <p:sp>
        <p:nvSpPr>
          <p:cNvPr id="5" name="Espace réservé du pied de page 4"/>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287A9BB-A10B-4B4B-AC21-4C8FE0FA67D9}" type="datetime1">
              <a:rPr lang="fr-FR" smtClean="0"/>
              <a:pPr/>
              <a:t>19/02/15</a:t>
            </a:fld>
            <a:endParaRPr lang="fr-BE"/>
          </a:p>
        </p:txBody>
      </p:sp>
      <p:sp>
        <p:nvSpPr>
          <p:cNvPr id="5" name="Espace réservé du pied de page 4"/>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04F08AD2-A03A-406F-BE0B-71E3612A69FF}" type="datetime1">
              <a:rPr lang="fr-FR" smtClean="0"/>
              <a:pPr/>
              <a:t>19/02/15</a:t>
            </a:fld>
            <a:endParaRPr lang="fr-BE"/>
          </a:p>
        </p:txBody>
      </p:sp>
      <p:sp>
        <p:nvSpPr>
          <p:cNvPr id="5" name="Espace réservé du pied de page 4"/>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5531FB41-B088-42E0-8A49-96DCC72AE889}" type="datetime1">
              <a:rPr lang="fr-FR" smtClean="0"/>
              <a:pPr/>
              <a:t>19/02/15</a:t>
            </a:fld>
            <a:endParaRPr lang="fr-BE"/>
          </a:p>
        </p:txBody>
      </p:sp>
      <p:sp>
        <p:nvSpPr>
          <p:cNvPr id="5" name="Espace réservé du pied de page 4"/>
          <p:cNvSpPr>
            <a:spLocks noGrp="1"/>
          </p:cNvSpPr>
          <p:nvPr>
            <p:ph type="ftr" sz="quarter" idx="11"/>
          </p:nvPr>
        </p:nvSpPr>
        <p:spPr>
          <a:xfrm>
            <a:off x="2898648" y="6355080"/>
            <a:ext cx="3474720" cy="365760"/>
          </a:xfrm>
        </p:spPr>
        <p:txBody>
          <a:bodyPr/>
          <a:lstStyle/>
          <a:p>
            <a:r>
              <a:rPr lang="fr-FR" dirty="0" smtClean="0"/>
              <a:t>François Xavier Saluden, UQAM, « La personne et le droit international », JUR6650-10, Automne 2011, 19 septembre 2011</a:t>
            </a:r>
            <a:endParaRPr lang="fr-BE" dirty="0"/>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CF4668DC-857F-487D-BFFA-8C0CA5037977}" type="slidenum">
              <a:rPr lang="fr-BE" smtClean="0"/>
              <a:pPr/>
              <a:t>‹#›</a:t>
            </a:fld>
            <a:endParaRPr lang="fr-BE"/>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E036505-3D1A-49E3-8EB4-857833F3222C}" type="datetime1">
              <a:rPr lang="fr-FR" smtClean="0"/>
              <a:pPr/>
              <a:t>19/02/15</a:t>
            </a:fld>
            <a:endParaRPr lang="fr-BE"/>
          </a:p>
        </p:txBody>
      </p:sp>
      <p:sp>
        <p:nvSpPr>
          <p:cNvPr id="6" name="Espace réservé du pied de page 5"/>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57D23CB7-EA97-4FC0-8C9A-B95A4EB22C1B}" type="datetime1">
              <a:rPr lang="fr-FR" smtClean="0"/>
              <a:pPr/>
              <a:t>19/02/15</a:t>
            </a:fld>
            <a:endParaRPr lang="fr-BE"/>
          </a:p>
        </p:txBody>
      </p:sp>
      <p:sp>
        <p:nvSpPr>
          <p:cNvPr id="8" name="Espace réservé du pied de page 7"/>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a:t>
            </a:fld>
            <a:endParaRPr lang="fr-BE"/>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99E8C9F-3D7B-4B99-A27C-67DDC9F5105C}" type="datetime1">
              <a:rPr lang="fr-FR" smtClean="0"/>
              <a:pPr/>
              <a:t>19/02/15</a:t>
            </a:fld>
            <a:endParaRPr lang="fr-BE"/>
          </a:p>
        </p:txBody>
      </p:sp>
      <p:sp>
        <p:nvSpPr>
          <p:cNvPr id="4" name="Espace réservé du pied de page 3"/>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a:t>
            </a:fld>
            <a:endParaRPr lang="fr-BE"/>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93C178-EFA7-49D8-A7F5-88794A3B26B1}" type="datetime1">
              <a:rPr lang="fr-FR" smtClean="0"/>
              <a:pPr/>
              <a:t>19/02/15</a:t>
            </a:fld>
            <a:endParaRPr lang="fr-BE"/>
          </a:p>
        </p:txBody>
      </p:sp>
      <p:sp>
        <p:nvSpPr>
          <p:cNvPr id="3" name="Espace réservé du pied de page 2"/>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a:t>
            </a:fld>
            <a:endParaRPr lang="fr-BE"/>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AFDBB71-9A28-4ECD-BF93-991C34394E51}" type="datetime1">
              <a:rPr lang="fr-FR" smtClean="0"/>
              <a:pPr/>
              <a:t>19/02/15</a:t>
            </a:fld>
            <a:endParaRPr lang="fr-BE"/>
          </a:p>
        </p:txBody>
      </p:sp>
      <p:sp>
        <p:nvSpPr>
          <p:cNvPr id="6" name="Espace réservé du pied de page 5"/>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B7CF5CD9-3906-4723-9D56-A9F759391866}" type="datetime1">
              <a:rPr lang="fr-FR" smtClean="0"/>
              <a:pPr/>
              <a:t>19/02/15</a:t>
            </a:fld>
            <a:endParaRPr lang="fr-BE"/>
          </a:p>
        </p:txBody>
      </p:sp>
      <p:sp>
        <p:nvSpPr>
          <p:cNvPr id="6" name="Espace réservé du pied de page 5"/>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90E234-0255-4F64-99C2-69574BB6FA9F}" type="datetime1">
              <a:rPr lang="fr-FR" smtClean="0"/>
              <a:pPr/>
              <a:t>19/02/15</a:t>
            </a:fld>
            <a:endParaRPr lang="fr-BE"/>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fr-FR" dirty="0" smtClean="0"/>
              <a:t>François Xavier Saluden, UQAM, « La personne et le droit international », JUR6650-10, Automne 2011, 19 septembre 2011</a:t>
            </a:r>
            <a:endParaRPr lang="fr-BE" dirty="0"/>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F4668DC-857F-487D-BFFA-8C0CA5037977}" type="slidenum">
              <a:rPr lang="fr-BE" smtClean="0"/>
              <a:pPr/>
              <a:t>‹#›</a:t>
            </a:fld>
            <a:endParaRPr lang="fr-BE"/>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ois-laws.justice.gc.ca/fra/reglements/DORS-94-563/TexteComplet.html" TargetMode="External"/><Relationship Id="rId4" Type="http://schemas.openxmlformats.org/officeDocument/2006/relationships/hyperlink" Target="http://collections.banq.qc.ca/ark:/52327/bs460262" TargetMode="External"/><Relationship Id="rId5" Type="http://schemas.openxmlformats.org/officeDocument/2006/relationships/hyperlink" Target="http://www.mrifce.gouv.qc.ca/content/documents/fr/ententes/2005-05.pdf" TargetMode="External"/><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http://portal.aerocivil.gov.co/portal/pls/portal/!PORTAL.wwpob_page.show?_docname=8027715.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yZN9m7lYgzk" TargetMode="Externa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1" Type="http://schemas.openxmlformats.org/officeDocument/2006/relationships/hyperlink" Target="http://danielturp.quebec/upload/DRT-2100_2011-_Document_n_45-_Statut_de_Rome.pdf" TargetMode="External"/><Relationship Id="rId12" Type="http://schemas.openxmlformats.org/officeDocument/2006/relationships/hyperlink" Target="http://www2.icc-cpi.int/iccdocs/asp_docs/Resolutions/RC-Res.6-FRA.pdf" TargetMode="External"/><Relationship Id="rId13" Type="http://schemas.openxmlformats.org/officeDocument/2006/relationships/hyperlink" Target="http://www.international.gc.ca/trade-agreements-accords-commerciaux/agr-acc/nafta-alena/texte/chap11.aspx?lang=fra" TargetMode="External"/><Relationship Id="rId14" Type="http://schemas.openxmlformats.org/officeDocument/2006/relationships/hyperlink" Target="http://www.sqdi.org/images/volumes/01_-_jacques_yvan_morin.pdf" TargetMode="External"/><Relationship Id="rId15" Type="http://schemas.openxmlformats.org/officeDocument/2006/relationships/hyperlink" Target="http://www.erudit.org/revue/ps/2004/v23/n2-3/010890ar.html" TargetMode="External"/><Relationship Id="rId1" Type="http://schemas.openxmlformats.org/officeDocument/2006/relationships/slideLayout" Target="../slideLayouts/slideLayout2.xml"/><Relationship Id="rId2" Type="http://schemas.openxmlformats.org/officeDocument/2006/relationships/hyperlink" Target="http://danielturp.quebec/upload/DRT-2100_2010-_Document_n_36-_Declaration_universelle.doc" TargetMode="External"/><Relationship Id="rId3" Type="http://schemas.openxmlformats.org/officeDocument/2006/relationships/hyperlink" Target="http://www2.ohchr.org/french/law/ccpr.htm" TargetMode="External"/><Relationship Id="rId4" Type="http://schemas.openxmlformats.org/officeDocument/2006/relationships/hyperlink" Target="http://www2.ohchr.org/french/law/ccpr-one.htm" TargetMode="External"/><Relationship Id="rId5" Type="http://schemas.openxmlformats.org/officeDocument/2006/relationships/hyperlink" Target="http://www2.ohchr.org/french/law/ccpr-death.htm" TargetMode="External"/><Relationship Id="rId6" Type="http://schemas.openxmlformats.org/officeDocument/2006/relationships/hyperlink" Target="http://www2.ohchr.org/french/law/cescr.htm" TargetMode="External"/><Relationship Id="rId7" Type="http://schemas.openxmlformats.org/officeDocument/2006/relationships/hyperlink" Target="http://www2.ohchr.org/french/law/docs/A.RES.63.117_fr.pdf" TargetMode="External"/><Relationship Id="rId8" Type="http://schemas.openxmlformats.org/officeDocument/2006/relationships/hyperlink" Target="http://danielturp.quebec/upload/DRT-2100_2010-_Document_n_44-_Declaration_des_Nations_Unies_sur_les_peuples_autochtones.doc" TargetMode="External"/><Relationship Id="rId9" Type="http://schemas.openxmlformats.org/officeDocument/2006/relationships/hyperlink" Target="http://danielturp.quebec/upload/DRT-2100_2010-_Document_n_43-_Declaration_des_Nations_Unies_sur_les_minorites.doc" TargetMode="External"/><Relationship Id="rId10" Type="http://schemas.openxmlformats.org/officeDocument/2006/relationships/hyperlink" Target="http://conventions.coe.int/treaty/fr/Treaties/Html/157.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ebtv.un.org/" TargetMode="External"/><Relationship Id="rId3" Type="http://schemas.openxmlformats.org/officeDocument/2006/relationships/hyperlink" Target="http://webtv.un.org/watch/l%E2%80%99onu-en-photos-photographier-ebola-%C2%AB-l%E2%80%99ennemi-invisible-%C2%BB/406650142700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danielturpqc.org/upload/DRT-2100_2010-_Document_n_33-_Charte_de_la_Francophonie.pdf" TargetMode="External"/><Relationship Id="rId4" Type="http://schemas.openxmlformats.org/officeDocument/2006/relationships/hyperlink" Target="http://danielturpqc.org/upload/DRT-2100_2010-_Document_n_32-_Traite_sur_lUnion_europeenne_2009.pdf" TargetMode="External"/><Relationship Id="rId5" Type="http://schemas.openxmlformats.org/officeDocument/2006/relationships/hyperlink" Target="http://danielturpqc.org/upload/DRT-2100_2012-_Document_n_34-_Declaration_sur_les_forums_internationaux.doc" TargetMode="External"/><Relationship Id="rId6" Type="http://schemas.openxmlformats.org/officeDocument/2006/relationships/hyperlink" Target="http://danielturpqc.org/upload/IDDRI-_Creer_une_OME_2004.pdf" TargetMode="External"/><Relationship Id="rId1" Type="http://schemas.openxmlformats.org/officeDocument/2006/relationships/slideLayout" Target="../slideLayouts/slideLayout2.xml"/><Relationship Id="rId2" Type="http://schemas.openxmlformats.org/officeDocument/2006/relationships/hyperlink" Target="http://danielturpqc.org/upload/DRT-2100%20(2010)-%20Document%20n__%2004-%20Charte%20des%20Nations%20Unie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cj-cij.org/docket/index.php?p1=3&amp;p2=4&amp;k=41&amp;case=4&amp;code=isun&amp;p3=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org/fr/members/nonmembers.shtml" TargetMode="External"/><Relationship Id="rId3" Type="http://schemas.openxmlformats.org/officeDocument/2006/relationships/hyperlink" Target="http://www.un.org/fr/members/intergovorg.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3645024"/>
            <a:ext cx="7128792" cy="1231776"/>
          </a:xfrm>
        </p:spPr>
        <p:txBody>
          <a:bodyPr>
            <a:noAutofit/>
          </a:bodyPr>
          <a:lstStyle/>
          <a:p>
            <a:r>
              <a:rPr lang="fr-FR" sz="2700" dirty="0" smtClean="0">
                <a:solidFill>
                  <a:srgbClr val="002060"/>
                </a:solidFill>
              </a:rPr>
              <a:t> Cours n° 7</a:t>
            </a:r>
            <a:br>
              <a:rPr lang="fr-FR" sz="2700" dirty="0" smtClean="0">
                <a:solidFill>
                  <a:srgbClr val="002060"/>
                </a:solidFill>
              </a:rPr>
            </a:br>
            <a:r>
              <a:rPr lang="fr-FR" sz="2700" dirty="0" smtClean="0">
                <a:solidFill>
                  <a:srgbClr val="002060"/>
                </a:solidFill>
              </a:rPr>
              <a:t>Organisations internationales</a:t>
            </a:r>
            <a:endParaRPr lang="fr-FR" sz="2700" dirty="0">
              <a:solidFill>
                <a:srgbClr val="002060"/>
              </a:solidFill>
            </a:endParaRPr>
          </a:p>
        </p:txBody>
      </p:sp>
      <p:sp>
        <p:nvSpPr>
          <p:cNvPr id="3" name="Sous-titre 2"/>
          <p:cNvSpPr>
            <a:spLocks noGrp="1"/>
          </p:cNvSpPr>
          <p:nvPr>
            <p:ph type="subTitle" idx="1"/>
          </p:nvPr>
        </p:nvSpPr>
        <p:spPr/>
        <p:txBody>
          <a:bodyPr>
            <a:normAutofit fontScale="25000" lnSpcReduction="20000"/>
          </a:bodyPr>
          <a:lstStyle/>
          <a:p>
            <a:r>
              <a:rPr lang="fr-FR" sz="6400" dirty="0" smtClean="0"/>
              <a:t>Daniel Turp et François Xavier Saluden</a:t>
            </a:r>
          </a:p>
          <a:p>
            <a:r>
              <a:rPr lang="fr-FR" sz="3200" i="1" dirty="0" smtClean="0"/>
              <a:t>Université de Montréal</a:t>
            </a:r>
            <a:endParaRPr lang="fr-FR" sz="3200" i="1" dirty="0"/>
          </a:p>
        </p:txBody>
      </p:sp>
      <p:sp>
        <p:nvSpPr>
          <p:cNvPr id="1026" name="AutoShape 2" descr="http://www.cerium.ca/local/cache-vignettes/L48xH48/arton12125-dcc7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8" name="AutoShape 4" descr="http://www.cerium.ca/local/cache-vignettes/L57xH57/arton12125-d77d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30" name="AutoShape 6" descr="http://www.cerium.ca/local/cache-vignettes/L57xH57/arton12125-d77d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32" name="AutoShape 8" descr="http://www.cerium.ca/local/cache-vignettes/L57xH57/arton12125-d77d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34" name="AutoShape 10" descr="http://www.cerium.ca/local/cache-vignettes/L57xH57/arton12125-d77d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 name="ZoneTexte 9"/>
          <p:cNvSpPr txBox="1"/>
          <p:nvPr/>
        </p:nvSpPr>
        <p:spPr>
          <a:xfrm>
            <a:off x="899592" y="6093296"/>
            <a:ext cx="7344816" cy="246221"/>
          </a:xfrm>
          <a:prstGeom prst="rect">
            <a:avLst/>
          </a:prstGeom>
          <a:noFill/>
        </p:spPr>
        <p:txBody>
          <a:bodyPr wrap="square" rtlCol="0">
            <a:spAutoFit/>
          </a:bodyPr>
          <a:lstStyle/>
          <a:p>
            <a:pPr algn="ctr"/>
            <a:r>
              <a:rPr lang="fr-CA" sz="1000" dirty="0" smtClean="0"/>
              <a:t>Daniel Turp et François Xavier Saluden, Université de Montréal, Droit international public général, DRT-2100</a:t>
            </a:r>
            <a:r>
              <a:rPr lang="fr-FR" sz="1000" dirty="0" smtClean="0"/>
              <a:t> </a:t>
            </a:r>
            <a:r>
              <a:rPr lang="fr-CA" sz="1000" dirty="0" smtClean="0"/>
              <a:t> </a:t>
            </a:r>
            <a:r>
              <a:rPr lang="fr-CA" sz="1000" dirty="0"/>
              <a:t>Cours </a:t>
            </a:r>
            <a:r>
              <a:rPr lang="fr-CA" sz="1000" dirty="0" smtClean="0"/>
              <a:t>n° 7</a:t>
            </a:r>
            <a:endParaRPr lang="fr-CA" sz="1000" dirty="0"/>
          </a:p>
        </p:txBody>
      </p:sp>
      <p:pic>
        <p:nvPicPr>
          <p:cNvPr id="11" name="Image 10" descr="scsummit1992.jpg"/>
          <p:cNvPicPr>
            <a:picLocks noChangeAspect="1"/>
          </p:cNvPicPr>
          <p:nvPr/>
        </p:nvPicPr>
        <p:blipFill>
          <a:blip r:embed="rId2"/>
          <a:stretch>
            <a:fillRect/>
          </a:stretch>
        </p:blipFill>
        <p:spPr>
          <a:xfrm>
            <a:off x="2362200" y="304800"/>
            <a:ext cx="4572000" cy="304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609600"/>
          </a:xfrm>
        </p:spPr>
        <p:txBody>
          <a:bodyPr>
            <a:normAutofit/>
          </a:bodyPr>
          <a:lstStyle/>
          <a:p>
            <a:r>
              <a:rPr lang="fr-FR" dirty="0" smtClean="0">
                <a:solidFill>
                  <a:srgbClr val="002060"/>
                </a:solidFill>
              </a:rPr>
              <a:t>Les organisations internationales (suite )</a:t>
            </a:r>
            <a:endParaRPr lang="fr-FR" dirty="0">
              <a:solidFill>
                <a:srgbClr val="002060"/>
              </a:solidFill>
            </a:endParaRPr>
          </a:p>
        </p:txBody>
      </p:sp>
      <p:sp>
        <p:nvSpPr>
          <p:cNvPr id="3" name="Espace réservé du contenu 2"/>
          <p:cNvSpPr>
            <a:spLocks noGrp="1"/>
          </p:cNvSpPr>
          <p:nvPr>
            <p:ph sz="quarter" idx="1"/>
          </p:nvPr>
        </p:nvSpPr>
        <p:spPr/>
        <p:txBody>
          <a:bodyPr>
            <a:normAutofit/>
          </a:bodyPr>
          <a:lstStyle/>
          <a:p>
            <a:pPr algn="just"/>
            <a:r>
              <a:rPr sz="2800" dirty="0" smtClean="0"/>
              <a:t/>
            </a:r>
            <a:br>
              <a:rPr sz="2800" dirty="0" smtClean="0"/>
            </a:br>
            <a:r>
              <a:rPr sz="2800" dirty="0" smtClean="0"/>
              <a:t>         </a:t>
            </a:r>
            <a:endParaRPr lang="fr-CA" sz="2800" dirty="0" smtClean="0"/>
          </a:p>
          <a:p>
            <a:pPr algn="just"/>
            <a:endParaRPr lang="fr-CA" sz="2800" dirty="0" smtClean="0"/>
          </a:p>
          <a:p>
            <a:pPr algn="just"/>
            <a:endParaRPr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10</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Saluden, Université de Montréal, Droit international public général, DRT-2100</a:t>
            </a:r>
            <a:r>
              <a:rPr lang="fr-FR" sz="1100" dirty="0" smtClean="0"/>
              <a:t> </a:t>
            </a:r>
            <a:r>
              <a:rPr lang="fr-CA" sz="1100" dirty="0" smtClean="0"/>
              <a:t> Cours n° 7</a:t>
            </a:r>
            <a:endParaRPr lang="fr-CA" sz="1100" dirty="0"/>
          </a:p>
        </p:txBody>
      </p:sp>
      <p:pic>
        <p:nvPicPr>
          <p:cNvPr id="10" name="Image 9" descr="images-1.jpg"/>
          <p:cNvPicPr>
            <a:picLocks noChangeAspect="1"/>
          </p:cNvPicPr>
          <p:nvPr/>
        </p:nvPicPr>
        <p:blipFill>
          <a:blip r:embed="rId3"/>
          <a:stretch>
            <a:fillRect/>
          </a:stretch>
        </p:blipFill>
        <p:spPr>
          <a:xfrm>
            <a:off x="1066800" y="914400"/>
            <a:ext cx="6324600" cy="54848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Les organisations internationales (suite)</a:t>
            </a:r>
            <a:endParaRPr lang="fr-FR" dirty="0">
              <a:solidFill>
                <a:srgbClr val="002060"/>
              </a:solidFill>
            </a:endParaRPr>
          </a:p>
        </p:txBody>
      </p:sp>
      <p:sp>
        <p:nvSpPr>
          <p:cNvPr id="3" name="Espace réservé du contenu 2"/>
          <p:cNvSpPr>
            <a:spLocks noGrp="1"/>
          </p:cNvSpPr>
          <p:nvPr>
            <p:ph sz="quarter" idx="1"/>
          </p:nvPr>
        </p:nvSpPr>
        <p:spPr/>
        <p:txBody>
          <a:bodyPr>
            <a:normAutofit fontScale="25000" lnSpcReduction="20000"/>
          </a:bodyPr>
          <a:lstStyle/>
          <a:p>
            <a:r>
              <a:rPr sz="4800" b="1" dirty="0" smtClean="0"/>
              <a:t>II-   Les compétences et le fonctionnement des organisations internationales</a:t>
            </a:r>
            <a:endParaRPr sz="4800" dirty="0" smtClean="0"/>
          </a:p>
          <a:p>
            <a:r>
              <a:rPr sz="4800" dirty="0" smtClean="0"/>
              <a:t>        </a:t>
            </a:r>
            <a:r>
              <a:rPr sz="4800" i="1" dirty="0" smtClean="0"/>
              <a:t>A- Les compétences des organisations internationales</a:t>
            </a:r>
            <a:r>
              <a:rPr sz="4800" dirty="0" smtClean="0"/>
              <a:t/>
            </a:r>
            <a:br>
              <a:rPr sz="4800" dirty="0" smtClean="0"/>
            </a:br>
            <a:r>
              <a:rPr sz="4800" dirty="0" smtClean="0"/>
              <a:t>           </a:t>
            </a:r>
            <a:r>
              <a:rPr sz="4800" dirty="0" smtClean="0"/>
              <a:t> </a:t>
            </a:r>
            <a:r>
              <a:rPr lang="fr-CA" sz="4800" dirty="0" smtClean="0"/>
              <a:t/>
            </a:r>
            <a:br>
              <a:rPr lang="fr-CA" sz="4800" dirty="0" smtClean="0"/>
            </a:br>
            <a:r>
              <a:rPr lang="fr-CA" sz="4800" b="1" dirty="0" smtClean="0"/>
              <a:t>1</a:t>
            </a:r>
            <a:r>
              <a:rPr sz="4800" b="1" dirty="0" smtClean="0"/>
              <a:t>) </a:t>
            </a:r>
            <a:r>
              <a:rPr sz="4800" b="1" dirty="0" smtClean="0"/>
              <a:t>Les compétences d’attribution des organisations internationales</a:t>
            </a:r>
            <a:r>
              <a:rPr lang="fr-CA" sz="4800" dirty="0" smtClean="0"/>
              <a:t/>
            </a:r>
            <a:br>
              <a:rPr lang="fr-CA" sz="4800" dirty="0" smtClean="0"/>
            </a:br>
            <a:endParaRPr lang="fr-CA" sz="4800" dirty="0" smtClean="0"/>
          </a:p>
          <a:p>
            <a:r>
              <a:rPr lang="fr-CA" sz="4800" dirty="0" smtClean="0"/>
              <a:t>- </a:t>
            </a:r>
            <a:r>
              <a:rPr sz="4800" dirty="0" smtClean="0"/>
              <a:t>Les organisations internationales ne disposent pas de compétences </a:t>
            </a:r>
            <a:r>
              <a:rPr sz="4800" dirty="0" smtClean="0"/>
              <a:t>illimité</a:t>
            </a:r>
            <a:r>
              <a:rPr lang="fr-CA" sz="4800" dirty="0" smtClean="0"/>
              <a:t>es</a:t>
            </a:r>
            <a:r>
              <a:rPr sz="4800" dirty="0" smtClean="0"/>
              <a:t> </a:t>
            </a:r>
            <a:r>
              <a:rPr sz="4800" dirty="0" smtClean="0"/>
              <a:t>mais d'un simple compétence d'attribution </a:t>
            </a:r>
            <a:r>
              <a:rPr sz="4800" dirty="0" smtClean="0"/>
              <a:t>c'est</a:t>
            </a:r>
            <a:r>
              <a:rPr lang="fr-CA" sz="4800" dirty="0" smtClean="0"/>
              <a:t>-</a:t>
            </a:r>
            <a:r>
              <a:rPr sz="4800" dirty="0" smtClean="0"/>
              <a:t>à</a:t>
            </a:r>
            <a:r>
              <a:rPr lang="fr-CA" sz="4800" dirty="0" smtClean="0"/>
              <a:t>-</a:t>
            </a:r>
            <a:r>
              <a:rPr sz="4800" dirty="0" smtClean="0"/>
              <a:t>dire </a:t>
            </a:r>
            <a:r>
              <a:rPr sz="4800" dirty="0" smtClean="0"/>
              <a:t>que leur actions peuvent et doivent s'étendre à un </a:t>
            </a:r>
            <a:r>
              <a:rPr sz="4800" dirty="0" smtClean="0"/>
              <a:t>certain nombre </a:t>
            </a:r>
            <a:r>
              <a:rPr sz="4800" dirty="0" smtClean="0"/>
              <a:t>de domaines limitativement déterminés par </a:t>
            </a:r>
            <a:r>
              <a:rPr sz="4800" dirty="0" smtClean="0"/>
              <a:t>l</a:t>
            </a:r>
            <a:r>
              <a:rPr lang="fr-CA" sz="4800" dirty="0" smtClean="0"/>
              <a:t>’acte</a:t>
            </a:r>
            <a:r>
              <a:rPr sz="4800" dirty="0" smtClean="0"/>
              <a:t> constitutif</a:t>
            </a:r>
            <a:r>
              <a:rPr lang="fr-CA" sz="4800" dirty="0" smtClean="0"/>
              <a:t>.</a:t>
            </a:r>
            <a:r>
              <a:rPr sz="4800" dirty="0" smtClean="0"/>
              <a:t/>
            </a:r>
            <a:br>
              <a:rPr sz="4800" dirty="0" smtClean="0"/>
            </a:br>
            <a:r>
              <a:rPr sz="4800" dirty="0" smtClean="0"/>
              <a:t/>
            </a:r>
            <a:br>
              <a:rPr sz="4800" dirty="0" smtClean="0"/>
            </a:br>
            <a:r>
              <a:rPr lang="fr-CA" sz="4800" i="1" dirty="0" smtClean="0"/>
              <a:t>- P</a:t>
            </a:r>
            <a:r>
              <a:rPr sz="4800" i="1" dirty="0" smtClean="0"/>
              <a:t>rincipe de subsidiarité</a:t>
            </a:r>
            <a:r>
              <a:rPr sz="4800" dirty="0" smtClean="0"/>
              <a:t/>
            </a:r>
            <a:br>
              <a:rPr sz="4800" dirty="0" smtClean="0"/>
            </a:br>
            <a:r>
              <a:rPr sz="4800" dirty="0" smtClean="0"/>
              <a:t/>
            </a:r>
            <a:br>
              <a:rPr sz="4800" dirty="0" smtClean="0"/>
            </a:br>
            <a:r>
              <a:rPr sz="4800" dirty="0" smtClean="0"/>
              <a:t>Ce principe signifie que les organisations international</a:t>
            </a:r>
            <a:r>
              <a:rPr lang="fr-CA" sz="4800" dirty="0" smtClean="0"/>
              <a:t>es</a:t>
            </a:r>
            <a:r>
              <a:rPr sz="4800" dirty="0" smtClean="0"/>
              <a:t> n'interviennent que lorsque les objectifs de l'action envisagée ne peuvent être réalis</a:t>
            </a:r>
            <a:r>
              <a:rPr lang="fr-CA" sz="4800" dirty="0" smtClean="0"/>
              <a:t>s</a:t>
            </a:r>
            <a:r>
              <a:rPr sz="4800" dirty="0" smtClean="0"/>
              <a:t>é de manière suffisante par les Etats</a:t>
            </a:r>
            <a:r>
              <a:rPr lang="fr-CA" sz="4800" dirty="0" smtClean="0"/>
              <a:t> </a:t>
            </a:r>
            <a:r>
              <a:rPr sz="4800" dirty="0" smtClean="0"/>
              <a:t>membres et peuvent donc en raison des dimensions ou des effets de l'action envisagée être mieux réalisés au niveau de l'organisation.</a:t>
            </a:r>
            <a:br>
              <a:rPr sz="4800" dirty="0" smtClean="0"/>
            </a:br>
            <a:r>
              <a:rPr sz="4800" dirty="0" smtClean="0"/>
              <a:t>Article 4</a:t>
            </a:r>
          </a:p>
          <a:p>
            <a:pPr algn="ctr">
              <a:buNone/>
            </a:pPr>
            <a:r>
              <a:rPr lang="fr-CA" sz="4800" i="1" dirty="0" smtClean="0"/>
              <a:t>Traité sur l’Union européenne</a:t>
            </a:r>
          </a:p>
          <a:p>
            <a:pPr algn="ctr">
              <a:buNone/>
            </a:pPr>
            <a:r>
              <a:rPr sz="4800" dirty="0" smtClean="0"/>
              <a:t>Article 5</a:t>
            </a:r>
          </a:p>
          <a:p>
            <a:pPr algn="ctr">
              <a:buNone/>
            </a:pPr>
            <a:r>
              <a:rPr sz="4800" dirty="0" smtClean="0"/>
              <a:t>1. Le principe d'attribution régit la délimitation des compétences de </a:t>
            </a:r>
            <a:r>
              <a:rPr sz="4800" dirty="0" smtClean="0"/>
              <a:t>l'Union.</a:t>
            </a:r>
            <a:r>
              <a:rPr lang="fr-CA" sz="4800" dirty="0" smtClean="0"/>
              <a:t/>
            </a:r>
            <a:br>
              <a:rPr lang="fr-CA" sz="4800" dirty="0" smtClean="0"/>
            </a:br>
            <a:r>
              <a:rPr sz="4800" dirty="0" smtClean="0"/>
              <a:t>Les </a:t>
            </a:r>
            <a:r>
              <a:rPr sz="4800" dirty="0" smtClean="0"/>
              <a:t>principes de</a:t>
            </a:r>
            <a:r>
              <a:rPr lang="fr-CA" sz="4800" dirty="0" smtClean="0"/>
              <a:t> </a:t>
            </a:r>
            <a:r>
              <a:rPr sz="4800" dirty="0" smtClean="0"/>
              <a:t>subsidiarité et de proportionnalité régissent l'exercice de ces </a:t>
            </a:r>
            <a:r>
              <a:rPr sz="4800" dirty="0" smtClean="0"/>
              <a:t>compétenc</a:t>
            </a:r>
            <a:r>
              <a:rPr lang="fr-CA" sz="4800" dirty="0" smtClean="0"/>
              <a:t>e</a:t>
            </a:r>
            <a:br>
              <a:rPr lang="fr-CA" sz="4800" dirty="0" smtClean="0"/>
            </a:br>
            <a:endParaRPr sz="4800" dirty="0" smtClean="0"/>
          </a:p>
          <a:p>
            <a:pPr>
              <a:buNone/>
            </a:pPr>
            <a:r>
              <a:rPr lang="fr-CA" sz="4800" dirty="0" smtClean="0"/>
              <a:t>	</a:t>
            </a:r>
            <a:r>
              <a:rPr sz="4800" b="1" dirty="0" smtClean="0"/>
              <a:t> </a:t>
            </a:r>
            <a:r>
              <a:rPr sz="4800" b="1" dirty="0" smtClean="0"/>
              <a:t>2) Les compétences implicites des organisations internationales</a:t>
            </a:r>
            <a:r>
              <a:rPr lang="fr-CA" sz="4800" dirty="0" smtClean="0"/>
              <a:t/>
            </a:r>
            <a:br>
              <a:rPr lang="fr-CA" sz="4800" dirty="0" smtClean="0"/>
            </a:br>
            <a:r>
              <a:rPr lang="fr-CA" sz="4800" dirty="0" smtClean="0"/>
              <a:t/>
            </a:r>
            <a:br>
              <a:rPr lang="fr-CA" sz="4800" dirty="0" smtClean="0"/>
            </a:br>
            <a:r>
              <a:rPr lang="fr-CA" sz="4800" dirty="0" smtClean="0"/>
              <a:t>La </a:t>
            </a:r>
            <a:r>
              <a:rPr sz="4800" dirty="0" smtClean="0"/>
              <a:t> Cour </a:t>
            </a:r>
            <a:r>
              <a:rPr sz="4800" dirty="0" smtClean="0"/>
              <a:t>International</a:t>
            </a:r>
            <a:r>
              <a:rPr lang="fr-CA" sz="4800" dirty="0" smtClean="0"/>
              <a:t>e</a:t>
            </a:r>
            <a:r>
              <a:rPr sz="4800" dirty="0" smtClean="0"/>
              <a:t> </a:t>
            </a:r>
            <a:r>
              <a:rPr sz="4800" dirty="0" smtClean="0"/>
              <a:t>de Justice pose la question de savoir s'il faut déduire des dispositions de la charte que les </a:t>
            </a:r>
            <a:r>
              <a:rPr sz="4800" dirty="0" smtClean="0"/>
              <a:t>Nation</a:t>
            </a:r>
            <a:r>
              <a:rPr lang="fr-CA" sz="4800" dirty="0" smtClean="0"/>
              <a:t>s </a:t>
            </a:r>
            <a:r>
              <a:rPr sz="4800" dirty="0" smtClean="0"/>
              <a:t>Unies </a:t>
            </a:r>
            <a:r>
              <a:rPr sz="4800" dirty="0" smtClean="0"/>
              <a:t>ont le pouvoir d'assurer à leur agents une protection limitée?</a:t>
            </a:r>
            <a:br>
              <a:rPr sz="4800" dirty="0" smtClean="0"/>
            </a:br>
            <a:endParaRPr lang="fr-CA" sz="4800" dirty="0" smtClean="0"/>
          </a:p>
          <a:p>
            <a:r>
              <a:rPr sz="4800" dirty="0" smtClean="0"/>
              <a:t>La Cour répond e</a:t>
            </a:r>
            <a:r>
              <a:rPr lang="fr-CA" sz="4800" dirty="0" smtClean="0"/>
              <a:t>n</a:t>
            </a:r>
            <a:r>
              <a:rPr sz="4800" dirty="0" smtClean="0"/>
              <a:t> affirmant que selon le droit international, l'organisation internationale</a:t>
            </a:r>
            <a:r>
              <a:rPr lang="fr-CA" sz="4800" dirty="0" smtClean="0"/>
              <a:t> </a:t>
            </a:r>
            <a:r>
              <a:rPr sz="4800" dirty="0" smtClean="0"/>
              <a:t>doit être </a:t>
            </a:r>
            <a:r>
              <a:rPr sz="4800" dirty="0" smtClean="0"/>
              <a:t>considérée </a:t>
            </a:r>
            <a:r>
              <a:rPr sz="4800" dirty="0" smtClean="0"/>
              <a:t>comme possédant des pouvoirs </a:t>
            </a:r>
            <a:r>
              <a:rPr sz="4800" dirty="0" smtClean="0"/>
              <a:t>qu</a:t>
            </a:r>
            <a:r>
              <a:rPr lang="fr-CA" sz="4800" dirty="0" smtClean="0"/>
              <a:t>i</a:t>
            </a:r>
            <a:r>
              <a:rPr sz="4800" dirty="0" smtClean="0"/>
              <a:t> </a:t>
            </a:r>
            <a:r>
              <a:rPr sz="4800" dirty="0" smtClean="0"/>
              <a:t>ne sont pas expressément énoncés dans la charte</a:t>
            </a:r>
            <a:r>
              <a:rPr sz="4800" dirty="0" smtClean="0"/>
              <a:t> </a:t>
            </a:r>
            <a:r>
              <a:rPr lang="fr-CA" sz="4800" dirty="0" smtClean="0"/>
              <a:t>et qui </a:t>
            </a:r>
            <a:r>
              <a:rPr sz="4800" dirty="0" smtClean="0"/>
              <a:t>sont nécessaire</a:t>
            </a:r>
            <a:r>
              <a:rPr lang="fr-CA" sz="4800" dirty="0" smtClean="0"/>
              <a:t>s</a:t>
            </a:r>
            <a:r>
              <a:rPr sz="4800" dirty="0" smtClean="0"/>
              <a:t> </a:t>
            </a:r>
            <a:r>
              <a:rPr lang="fr-CA" sz="4800" dirty="0" smtClean="0"/>
              <a:t>pour permettre à l’organisation d’exercer ses fonctions et d’accomplir sa mission.</a:t>
            </a:r>
            <a:r>
              <a:rPr sz="4800" dirty="0" smtClean="0"/>
              <a:t/>
            </a:r>
            <a:br>
              <a:rPr sz="4800" dirty="0" smtClean="0"/>
            </a:br>
            <a:endParaRPr lang="fr-CA" sz="4800" dirty="0" smtClean="0"/>
          </a:p>
          <a:p>
            <a:pPr>
              <a:buNone/>
            </a:pPr>
            <a:endParaRPr sz="4800" dirty="0" smtClean="0"/>
          </a:p>
          <a:p>
            <a:r>
              <a:rPr sz="2800" dirty="0" smtClean="0"/>
              <a:t>       </a:t>
            </a:r>
            <a:endParaRPr lang="fr-CA" sz="2800" dirty="0" smtClean="0"/>
          </a:p>
          <a:p>
            <a:pPr algn="just"/>
            <a:endParaRPr lang="fr-FR"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11</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Daniel Turp et François Xavier </a:t>
            </a:r>
            <a:r>
              <a:rPr lang="fr-CA" sz="1100" dirty="0" smtClean="0"/>
              <a:t>Saluden</a:t>
            </a:r>
            <a:r>
              <a:rPr lang="fr-CA" sz="1100" dirty="0" smtClean="0"/>
              <a:t>, Université de Montréal, Droit international public général, DRT-2100</a:t>
            </a:r>
            <a:r>
              <a:rPr lang="fr-FR" sz="1100" dirty="0" smtClean="0"/>
              <a:t> </a:t>
            </a:r>
            <a:r>
              <a:rPr lang="fr-CA" sz="1100" dirty="0" smtClean="0"/>
              <a:t> Cours n° 7</a:t>
            </a:r>
          </a:p>
          <a:p>
            <a:endParaRPr lang="fr-BE"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Les organisations internationales (suite)</a:t>
            </a:r>
            <a:endParaRPr lang="fr-FR" dirty="0">
              <a:solidFill>
                <a:srgbClr val="002060"/>
              </a:solidFill>
            </a:endParaRPr>
          </a:p>
        </p:txBody>
      </p:sp>
      <p:sp>
        <p:nvSpPr>
          <p:cNvPr id="3" name="Espace réservé du contenu 2"/>
          <p:cNvSpPr>
            <a:spLocks noGrp="1"/>
          </p:cNvSpPr>
          <p:nvPr>
            <p:ph sz="quarter" idx="1"/>
          </p:nvPr>
        </p:nvSpPr>
        <p:spPr/>
        <p:txBody>
          <a:bodyPr>
            <a:normAutofit fontScale="77500" lnSpcReduction="20000"/>
          </a:bodyPr>
          <a:lstStyle/>
          <a:p>
            <a:pPr>
              <a:buNone/>
            </a:pPr>
            <a:endParaRPr lang="fr-CA" sz="2800" i="1" dirty="0" smtClean="0"/>
          </a:p>
          <a:p>
            <a:r>
              <a:rPr sz="2800" i="1" dirty="0" smtClean="0"/>
              <a:t> B- Le fonctionnement des organisations internationales</a:t>
            </a:r>
            <a:endParaRPr lang="fr-CA" sz="2800" i="1" dirty="0" smtClean="0"/>
          </a:p>
          <a:p>
            <a:endParaRPr lang="fr-CA" sz="2800" dirty="0" smtClean="0"/>
          </a:p>
          <a:p>
            <a:r>
              <a:rPr sz="2800" dirty="0" smtClean="0"/>
              <a:t>1) Les privilèges et immunités des organisations internationales</a:t>
            </a:r>
            <a:endParaRPr lang="fr-CA" sz="2800" dirty="0" smtClean="0"/>
          </a:p>
          <a:p>
            <a:endParaRPr lang="fr-CA" sz="2800" dirty="0" smtClean="0"/>
          </a:p>
          <a:p>
            <a:r>
              <a:rPr lang="fr-CA" sz="2800" dirty="0" smtClean="0"/>
              <a:t>- Voir </a:t>
            </a:r>
            <a:r>
              <a:rPr lang="fr-CA" sz="2800" dirty="0" smtClean="0"/>
              <a:t>l’exemple de l’OACI à Montréal</a:t>
            </a:r>
          </a:p>
          <a:p>
            <a:r>
              <a:rPr sz="2800" dirty="0" smtClean="0"/>
              <a:t/>
            </a:r>
            <a:br>
              <a:rPr sz="2800" dirty="0" smtClean="0"/>
            </a:br>
            <a:r>
              <a:rPr sz="2800" dirty="0" smtClean="0"/>
              <a:t>2) Les règles de vote des organisations internationales</a:t>
            </a:r>
            <a:endParaRPr lang="fr-CA" sz="2800" dirty="0" smtClean="0"/>
          </a:p>
          <a:p>
            <a:endParaRPr lang="fr-CA" sz="2800" dirty="0" smtClean="0"/>
          </a:p>
          <a:p>
            <a:r>
              <a:rPr lang="fr-CA" sz="2800" dirty="0" smtClean="0"/>
              <a:t>- Un État, un </a:t>
            </a:r>
            <a:r>
              <a:rPr lang="fr-CA" sz="2800" dirty="0" smtClean="0"/>
              <a:t>vote (ONU et autres institutions spécialisées)</a:t>
            </a:r>
            <a:endParaRPr lang="fr-CA" sz="2800" dirty="0" smtClean="0"/>
          </a:p>
          <a:p>
            <a:r>
              <a:rPr lang="fr-CA" sz="2800" dirty="0" smtClean="0"/>
              <a:t>- 1 action , 1 vote </a:t>
            </a:r>
            <a:r>
              <a:rPr lang="fr-CA" sz="2800" dirty="0" smtClean="0"/>
              <a:t>(FMI, Banque mondiale)</a:t>
            </a:r>
          </a:p>
          <a:p>
            <a:r>
              <a:rPr lang="fr-CA" sz="2800" dirty="0" smtClean="0"/>
              <a:t>- Droit de véto au Conseil de </a:t>
            </a:r>
            <a:r>
              <a:rPr lang="fr-CA" sz="2800" dirty="0" smtClean="0"/>
              <a:t>sécurité</a:t>
            </a:r>
          </a:p>
          <a:p>
            <a:r>
              <a:rPr lang="fr-CA" sz="2800" dirty="0" smtClean="0"/>
              <a:t>- Technique du consensus </a:t>
            </a:r>
            <a:endParaRPr lang="fr-CA" sz="2800" dirty="0" smtClean="0"/>
          </a:p>
          <a:p>
            <a:endParaRPr lang="fr-CA" sz="2800" dirty="0" smtClean="0"/>
          </a:p>
          <a:p>
            <a:pPr algn="just"/>
            <a:endParaRPr lang="fr-FR"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12</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a:t>
            </a:r>
            <a:r>
              <a:rPr lang="fr-CA" sz="1100" dirty="0" smtClean="0"/>
              <a:t>Saluden</a:t>
            </a:r>
            <a:r>
              <a:rPr lang="fr-CA" sz="1100" dirty="0" smtClean="0"/>
              <a:t>, Université de Montréal, Droit international public général, DRT-2100</a:t>
            </a:r>
            <a:r>
              <a:rPr lang="fr-FR" sz="1100" dirty="0" smtClean="0"/>
              <a:t> </a:t>
            </a:r>
            <a:r>
              <a:rPr lang="fr-CA" sz="1100" dirty="0" smtClean="0"/>
              <a:t> Cours n° 7</a:t>
            </a:r>
            <a:endParaRPr lang="fr-CA"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Les organisations internationales (suite)</a:t>
            </a:r>
            <a:endParaRPr lang="fr-FR" dirty="0">
              <a:solidFill>
                <a:srgbClr val="002060"/>
              </a:solidFill>
            </a:endParaRPr>
          </a:p>
        </p:txBody>
      </p:sp>
      <p:sp>
        <p:nvSpPr>
          <p:cNvPr id="3" name="Espace réservé du contenu 2"/>
          <p:cNvSpPr>
            <a:spLocks noGrp="1"/>
          </p:cNvSpPr>
          <p:nvPr>
            <p:ph sz="quarter" idx="1"/>
          </p:nvPr>
        </p:nvSpPr>
        <p:spPr>
          <a:xfrm>
            <a:off x="3923928" y="1219200"/>
            <a:ext cx="4762872" cy="4937760"/>
          </a:xfrm>
        </p:spPr>
        <p:txBody>
          <a:bodyPr>
            <a:normAutofit fontScale="62500" lnSpcReduction="20000"/>
          </a:bodyPr>
          <a:lstStyle/>
          <a:p>
            <a:pPr algn="just"/>
            <a:endParaRPr lang="fr-CA" dirty="0" smtClean="0"/>
          </a:p>
          <a:p>
            <a:pPr algn="just"/>
            <a:endParaRPr lang="fr-CA" dirty="0" smtClean="0"/>
          </a:p>
          <a:p>
            <a:pPr algn="just"/>
            <a:endParaRPr lang="fr-FR" dirty="0" smtClean="0"/>
          </a:p>
          <a:p>
            <a:pPr algn="just"/>
            <a:r>
              <a:rPr lang="fr-FR" dirty="0" smtClean="0"/>
              <a:t>Siège : 999 rue Université, Montréal, Québec H3C 5H7</a:t>
            </a:r>
          </a:p>
          <a:p>
            <a:pPr algn="just"/>
            <a:r>
              <a:rPr lang="fr-FR" dirty="0" smtClean="0"/>
              <a:t>Accords (non-exhaustif)</a:t>
            </a:r>
            <a:endParaRPr lang="fr-CA" dirty="0" smtClean="0"/>
          </a:p>
          <a:p>
            <a:pPr lvl="1" algn="just"/>
            <a:r>
              <a:rPr lang="fr-FR" dirty="0" smtClean="0">
                <a:hlinkClick r:id="rId2"/>
              </a:rPr>
              <a:t>Accord de siège entre le gouvernement du Canada et l’Organisation de l’aviation civile internationale</a:t>
            </a:r>
            <a:r>
              <a:rPr lang="fr-FR" dirty="0" smtClean="0"/>
              <a:t>, 4-9/10/1990</a:t>
            </a:r>
            <a:endParaRPr lang="fr-CA" dirty="0" smtClean="0"/>
          </a:p>
          <a:p>
            <a:pPr lvl="1" algn="just"/>
            <a:r>
              <a:rPr lang="fr-CA" i="1" dirty="0" smtClean="0">
                <a:hlinkClick r:id="rId3"/>
              </a:rPr>
              <a:t>Décret concernant les privilèges et les immunités au Canada de l’Organisation de l’aviation civile internationale (OACI)</a:t>
            </a:r>
            <a:r>
              <a:rPr lang="fr-CA" dirty="0" smtClean="0"/>
              <a:t>, 16/08/1994, en vertu de la </a:t>
            </a:r>
            <a:r>
              <a:rPr lang="fr-FR" i="1" dirty="0" smtClean="0"/>
              <a:t>Loi sur les missions étrangères et les organisations internationales</a:t>
            </a:r>
            <a:endParaRPr lang="fr-CA" i="1" dirty="0" smtClean="0"/>
          </a:p>
          <a:p>
            <a:pPr lvl="1" algn="just"/>
            <a:r>
              <a:rPr lang="fr-CA" i="1" dirty="0" smtClean="0">
                <a:hlinkClick r:id="rId4"/>
              </a:rPr>
              <a:t>Entente entre le Gouvernement du Québec et l’OACI concernant les exemptions et les prérogatives de courtoisie consenties à l’Organisation, à ses fonctionnaires, aux Etats membres et aux membres d’une représentation auprès de l’Organisatio</a:t>
            </a:r>
            <a:r>
              <a:rPr lang="fr-CA" dirty="0" smtClean="0">
                <a:hlinkClick r:id="rId4"/>
              </a:rPr>
              <a:t>n</a:t>
            </a:r>
            <a:r>
              <a:rPr lang="fr-CA" dirty="0" smtClean="0"/>
              <a:t>, 20/05/1994</a:t>
            </a:r>
          </a:p>
          <a:p>
            <a:pPr lvl="1" algn="just"/>
            <a:r>
              <a:rPr lang="fr-CA" dirty="0" smtClean="0"/>
              <a:t>Voir: </a:t>
            </a:r>
            <a:r>
              <a:rPr lang="fr-CA" dirty="0" smtClean="0">
                <a:hlinkClick r:id="rId5"/>
              </a:rPr>
              <a:t>http://www.mrifce.gouv.qc.ca/content/documents/fr/ententes/2005-05.pdf</a:t>
            </a:r>
            <a:r>
              <a:rPr lang="fr-CA" dirty="0" smtClean="0"/>
              <a:t> </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13</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François Xavier Saluden, UQAM, « Introduction au droit des relations internationales », JUR1042, Cours n°8</a:t>
            </a:r>
            <a:endParaRPr lang="fr-BE" sz="1100" dirty="0"/>
          </a:p>
        </p:txBody>
      </p:sp>
      <p:pic>
        <p:nvPicPr>
          <p:cNvPr id="1026" name="Picture 2" descr="Organisation de l'Aviation Civile Internationale"/>
          <p:cNvPicPr>
            <a:picLocks noChangeAspect="1" noChangeArrowheads="1"/>
          </p:cNvPicPr>
          <p:nvPr/>
        </p:nvPicPr>
        <p:blipFill>
          <a:blip r:embed="rId6" cstate="print"/>
          <a:srcRect/>
          <a:stretch>
            <a:fillRect/>
          </a:stretch>
        </p:blipFill>
        <p:spPr bwMode="auto">
          <a:xfrm>
            <a:off x="4355976" y="1340768"/>
            <a:ext cx="4197734" cy="648072"/>
          </a:xfrm>
          <a:prstGeom prst="rect">
            <a:avLst/>
          </a:prstGeom>
          <a:noFill/>
        </p:spPr>
      </p:pic>
      <p:pic>
        <p:nvPicPr>
          <p:cNvPr id="1028" name="Picture 4" descr="http://en.academic.ru/pictures/enwiki/73/ICAO_World_Headquarters.jpg"/>
          <p:cNvPicPr>
            <a:picLocks noChangeAspect="1" noChangeArrowheads="1"/>
          </p:cNvPicPr>
          <p:nvPr/>
        </p:nvPicPr>
        <p:blipFill>
          <a:blip r:embed="rId7" cstate="print"/>
          <a:srcRect/>
          <a:stretch>
            <a:fillRect/>
          </a:stretch>
        </p:blipFill>
        <p:spPr bwMode="auto">
          <a:xfrm>
            <a:off x="467544" y="1268760"/>
            <a:ext cx="3744414" cy="2808311"/>
          </a:xfrm>
          <a:prstGeom prst="rect">
            <a:avLst/>
          </a:prstGeom>
          <a:noFill/>
        </p:spPr>
      </p:pic>
      <p:pic>
        <p:nvPicPr>
          <p:cNvPr id="1030" name="Picture 6" descr="http://www.cuisimeublesdesignrm.com/images/mobilier_boeing.jpg"/>
          <p:cNvPicPr>
            <a:picLocks noChangeAspect="1" noChangeArrowheads="1"/>
          </p:cNvPicPr>
          <p:nvPr/>
        </p:nvPicPr>
        <p:blipFill>
          <a:blip r:embed="rId8" cstate="print"/>
          <a:srcRect/>
          <a:stretch>
            <a:fillRect/>
          </a:stretch>
        </p:blipFill>
        <p:spPr bwMode="auto">
          <a:xfrm>
            <a:off x="467544" y="4149080"/>
            <a:ext cx="3744416" cy="2105684"/>
          </a:xfrm>
          <a:prstGeom prst="rect">
            <a:avLst/>
          </a:prstGeom>
          <a:noFill/>
        </p:spPr>
      </p:pic>
      <p:sp>
        <p:nvSpPr>
          <p:cNvPr id="9" name="ZoneTexte 8"/>
          <p:cNvSpPr txBox="1"/>
          <p:nvPr/>
        </p:nvSpPr>
        <p:spPr>
          <a:xfrm>
            <a:off x="4210362" y="6056600"/>
            <a:ext cx="723275" cy="200055"/>
          </a:xfrm>
          <a:prstGeom prst="rect">
            <a:avLst/>
          </a:prstGeom>
          <a:noFill/>
        </p:spPr>
        <p:txBody>
          <a:bodyPr wrap="none" rtlCol="0">
            <a:spAutoFit/>
          </a:bodyPr>
          <a:lstStyle/>
          <a:p>
            <a:r>
              <a:rPr lang="fr-FR" sz="700" dirty="0" smtClean="0"/>
              <a:t>Source : blogs</a:t>
            </a:r>
            <a:endParaRPr lang="fr-FR" sz="7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Les organisations internationales </a:t>
            </a:r>
            <a:r>
              <a:rPr lang="fr-FR" dirty="0" smtClean="0">
                <a:solidFill>
                  <a:srgbClr val="002060"/>
                </a:solidFill>
              </a:rPr>
              <a:t>(suite et fin)</a:t>
            </a:r>
            <a:endParaRPr lang="fr-FR" dirty="0">
              <a:solidFill>
                <a:srgbClr val="002060"/>
              </a:solidFill>
            </a:endParaRPr>
          </a:p>
        </p:txBody>
      </p:sp>
      <p:sp>
        <p:nvSpPr>
          <p:cNvPr id="3" name="Espace réservé du contenu 2"/>
          <p:cNvSpPr>
            <a:spLocks noGrp="1"/>
          </p:cNvSpPr>
          <p:nvPr>
            <p:ph sz="quarter" idx="1"/>
          </p:nvPr>
        </p:nvSpPr>
        <p:spPr/>
        <p:txBody>
          <a:bodyPr>
            <a:normAutofit fontScale="85000" lnSpcReduction="20000"/>
          </a:bodyPr>
          <a:lstStyle/>
          <a:p>
            <a:endParaRPr lang="fr-FR" dirty="0" smtClean="0"/>
          </a:p>
          <a:p>
            <a:pPr algn="ctr">
              <a:buNone/>
            </a:pPr>
            <a:r>
              <a:rPr lang="fr-CA" dirty="0" smtClean="0"/>
              <a:t>Pour terminer sur une note humoristique </a:t>
            </a:r>
            <a:br>
              <a:rPr lang="fr-CA" dirty="0" smtClean="0"/>
            </a:br>
            <a:r>
              <a:rPr lang="fr-CA" dirty="0" smtClean="0">
                <a:hlinkClick r:id="rId2"/>
              </a:rPr>
              <a:t>http://youtu.be/yZN9m7lYgzk</a:t>
            </a:r>
            <a:endParaRPr lang="fr-CA" dirty="0" smtClean="0"/>
          </a:p>
          <a:p>
            <a:r>
              <a:rPr lang="fr-CA" dirty="0" smtClean="0"/>
              <a:t/>
            </a:r>
            <a:br>
              <a:rPr lang="fr-CA" dirty="0" smtClean="0"/>
            </a:br>
            <a:r>
              <a:rPr lang="fr-CA" dirty="0" smtClean="0"/>
              <a:t> </a:t>
            </a:r>
          </a:p>
          <a:p>
            <a:endParaRPr lang="fr-CA" dirty="0" smtClean="0"/>
          </a:p>
          <a:p>
            <a:endParaRPr lang="fr-CA" dirty="0" smtClean="0"/>
          </a:p>
          <a:p>
            <a:endParaRPr lang="fr-CA" dirty="0" smtClean="0"/>
          </a:p>
          <a:p>
            <a:endParaRPr lang="fr-CA" dirty="0" smtClean="0"/>
          </a:p>
          <a:p>
            <a:endParaRPr lang="fr-CA" dirty="0" smtClean="0"/>
          </a:p>
          <a:p>
            <a:endParaRPr lang="fr-CA" dirty="0" smtClean="0"/>
          </a:p>
          <a:p>
            <a:pPr algn="ctr">
              <a:buNone/>
            </a:pPr>
            <a:endParaRPr lang="fr-CA" dirty="0" smtClean="0"/>
          </a:p>
          <a:p>
            <a:pPr algn="ctr">
              <a:buNone/>
            </a:pPr>
            <a:r>
              <a:rPr lang="fr-CA" i="1" dirty="0" smtClean="0"/>
              <a:t>The </a:t>
            </a:r>
            <a:r>
              <a:rPr lang="fr-CA" i="1" dirty="0" smtClean="0"/>
              <a:t>Dictator</a:t>
            </a:r>
            <a:endParaRPr lang="fr-CA" i="1" dirty="0" smtClean="0"/>
          </a:p>
          <a:p>
            <a:pPr algn="ctr">
              <a:buNone/>
            </a:pPr>
            <a:r>
              <a:rPr lang="fr-CA" dirty="0" smtClean="0"/>
              <a:t>Sasha Baron Cohen</a:t>
            </a:r>
            <a:endParaRPr lang="fr-CA"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14</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a:t>
            </a:r>
            <a:r>
              <a:rPr lang="fr-CA" sz="1100" dirty="0" smtClean="0"/>
              <a:t>Saluden</a:t>
            </a:r>
            <a:r>
              <a:rPr lang="fr-CA" sz="1100" dirty="0" smtClean="0"/>
              <a:t>, Université de Montréal, Droit international public général, DRT-2100</a:t>
            </a:r>
            <a:r>
              <a:rPr lang="fr-FR" sz="1100" dirty="0" smtClean="0"/>
              <a:t> </a:t>
            </a:r>
            <a:r>
              <a:rPr lang="fr-CA" sz="1100" dirty="0" smtClean="0"/>
              <a:t> Cours n° 7</a:t>
            </a:r>
            <a:endParaRPr lang="fr-CA" sz="1100" dirty="0"/>
          </a:p>
        </p:txBody>
      </p:sp>
      <p:pic>
        <p:nvPicPr>
          <p:cNvPr id="8" name="Image 7" descr="D:\Mes Documents\Activités\UdM\INT6005\M04_UA06_OI_(OI)\INT6005_HIV13_M04_Ressource_6-3-1-a.jpg"/>
          <p:cNvPicPr/>
          <p:nvPr/>
        </p:nvPicPr>
        <p:blipFill>
          <a:blip r:embed="rId3" cstate="print"/>
          <a:srcRect/>
          <a:stretch>
            <a:fillRect/>
          </a:stretch>
        </p:blipFill>
        <p:spPr bwMode="auto">
          <a:xfrm>
            <a:off x="1295400" y="2438400"/>
            <a:ext cx="6324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solidFill>
                  <a:srgbClr val="002060"/>
                </a:solidFill>
              </a:rPr>
              <a:t>Les collectivités et les personnes</a:t>
            </a:r>
            <a:br>
              <a:rPr lang="fr-FR" dirty="0" smtClean="0">
                <a:solidFill>
                  <a:srgbClr val="002060"/>
                </a:solidFill>
              </a:rPr>
            </a:br>
            <a:r>
              <a:rPr lang="fr-FR" dirty="0" smtClean="0">
                <a:solidFill>
                  <a:srgbClr val="002060"/>
                </a:solidFill>
              </a:rPr>
              <a:t>(Cours 8) (26 février 2015)</a:t>
            </a:r>
            <a:endParaRPr lang="fr-FR" dirty="0">
              <a:solidFill>
                <a:srgbClr val="002060"/>
              </a:solidFill>
            </a:endParaRPr>
          </a:p>
        </p:txBody>
      </p:sp>
      <p:sp>
        <p:nvSpPr>
          <p:cNvPr id="3" name="Espace réservé du contenu 2"/>
          <p:cNvSpPr>
            <a:spLocks noGrp="1"/>
          </p:cNvSpPr>
          <p:nvPr>
            <p:ph sz="quarter" idx="1"/>
          </p:nvPr>
        </p:nvSpPr>
        <p:spPr>
          <a:xfrm>
            <a:off x="457200" y="1219200"/>
            <a:ext cx="8229600" cy="5486400"/>
          </a:xfrm>
        </p:spPr>
        <p:txBody>
          <a:bodyPr>
            <a:normAutofit fontScale="25000" lnSpcReduction="20000"/>
          </a:bodyPr>
          <a:lstStyle/>
          <a:p>
            <a:pPr algn="ctr">
              <a:buNone/>
            </a:pPr>
            <a:r>
              <a:rPr sz="4000" b="1" dirty="0" smtClean="0"/>
              <a:t>PLAN DE COURS</a:t>
            </a:r>
            <a:endParaRPr sz="4000" dirty="0" smtClean="0"/>
          </a:p>
          <a:p>
            <a:pPr>
              <a:buNone/>
            </a:pPr>
            <a:r>
              <a:rPr sz="4000" b="1" dirty="0" smtClean="0"/>
              <a:t>I- LES COLLECTIVITÉS</a:t>
            </a:r>
            <a:endParaRPr sz="4000" dirty="0" smtClean="0"/>
          </a:p>
          <a:p>
            <a:r>
              <a:rPr sz="4000" dirty="0" smtClean="0"/>
              <a:t>    </a:t>
            </a:r>
            <a:r>
              <a:rPr sz="4000" i="1" dirty="0" smtClean="0"/>
              <a:t>A- Les États fédérés et autonomes</a:t>
            </a:r>
            <a:r>
              <a:rPr sz="4000" dirty="0" smtClean="0"/>
              <a:t/>
            </a:r>
            <a:br>
              <a:rPr sz="4000" dirty="0" smtClean="0"/>
            </a:br>
            <a:r>
              <a:rPr sz="4000" dirty="0" smtClean="0"/>
              <a:t>         1) Les États fédérés</a:t>
            </a:r>
            <a:br>
              <a:rPr sz="4000" dirty="0" smtClean="0"/>
            </a:br>
            <a:r>
              <a:rPr sz="4000" dirty="0" smtClean="0"/>
              <a:t>         2) Les États autonomes</a:t>
            </a:r>
            <a:r>
              <a:rPr sz="4000" b="1" dirty="0" smtClean="0"/>
              <a:t> </a:t>
            </a:r>
            <a:endParaRPr sz="4000" dirty="0" smtClean="0"/>
          </a:p>
          <a:p>
            <a:r>
              <a:rPr sz="4000" i="1" dirty="0" smtClean="0"/>
              <a:t>     B- Les peuples et les minorités</a:t>
            </a:r>
            <a:r>
              <a:rPr sz="4000" dirty="0" smtClean="0"/>
              <a:t/>
            </a:r>
            <a:br>
              <a:rPr sz="4000" dirty="0" smtClean="0"/>
            </a:br>
            <a:r>
              <a:rPr sz="4000" dirty="0" smtClean="0"/>
              <a:t>         1) Les peuples coloniaux, les peuples autochtones et les autres peuples</a:t>
            </a:r>
            <a:br>
              <a:rPr sz="4000" dirty="0" smtClean="0"/>
            </a:br>
            <a:r>
              <a:rPr sz="4000" dirty="0" smtClean="0"/>
              <a:t>         2) Les minorités nationales, ethniques, culturelles et religieuses</a:t>
            </a:r>
            <a:br>
              <a:rPr sz="4000" dirty="0" smtClean="0"/>
            </a:br>
            <a:r>
              <a:rPr sz="4000" b="1" dirty="0" smtClean="0"/>
              <a:t> </a:t>
            </a:r>
            <a:endParaRPr sz="4000" dirty="0" smtClean="0"/>
          </a:p>
          <a:p>
            <a:pPr>
              <a:buNone/>
            </a:pPr>
            <a:r>
              <a:rPr sz="4000" b="1" dirty="0" smtClean="0"/>
              <a:t>II- LES PERSONNES</a:t>
            </a:r>
            <a:r>
              <a:rPr sz="4000" dirty="0" smtClean="0"/>
              <a:t/>
            </a:r>
            <a:br>
              <a:rPr sz="4000" dirty="0" smtClean="0"/>
            </a:br>
            <a:r>
              <a:rPr sz="4000" dirty="0" smtClean="0"/>
              <a:t/>
            </a:r>
            <a:br>
              <a:rPr sz="4000" dirty="0" smtClean="0"/>
            </a:br>
            <a:r>
              <a:rPr sz="4000" dirty="0" smtClean="0"/>
              <a:t>      </a:t>
            </a:r>
            <a:r>
              <a:rPr sz="4000" i="1" dirty="0" smtClean="0"/>
              <a:t>A- Les droits et devoirs des personnes physiques</a:t>
            </a:r>
            <a:r>
              <a:rPr sz="4000" dirty="0" smtClean="0"/>
              <a:t/>
            </a:r>
            <a:br>
              <a:rPr sz="4000" dirty="0" smtClean="0"/>
            </a:br>
            <a:r>
              <a:rPr sz="4000" dirty="0" smtClean="0"/>
              <a:t>          1) La garantie des droits fondamentaux et la répression des infractions internationales</a:t>
            </a:r>
            <a:br>
              <a:rPr sz="4000" dirty="0" smtClean="0"/>
            </a:br>
            <a:r>
              <a:rPr sz="4000" dirty="0" smtClean="0"/>
              <a:t>          2) Les recours internationaux et la poursuite des personnes physiques</a:t>
            </a:r>
          </a:p>
          <a:p>
            <a:r>
              <a:rPr sz="4000" i="1" dirty="0" smtClean="0"/>
              <a:t>       B- Les droits et devoirs des personnes morales</a:t>
            </a:r>
            <a:r>
              <a:rPr sz="4000" dirty="0" smtClean="0"/>
              <a:t/>
            </a:r>
            <a:br>
              <a:rPr sz="4000" dirty="0" smtClean="0"/>
            </a:br>
            <a:r>
              <a:rPr sz="4000" dirty="0" smtClean="0"/>
              <a:t>           1) Les droits et devoirs des organisations non gouvernementales et des investisseurs</a:t>
            </a:r>
            <a:br>
              <a:rPr sz="4000" dirty="0" smtClean="0"/>
            </a:br>
            <a:r>
              <a:rPr sz="4000" dirty="0" smtClean="0"/>
              <a:t>           2) Les recours internationaux des personnes morales</a:t>
            </a:r>
            <a:r>
              <a:rPr lang="fr-CA" sz="4000" dirty="0" smtClean="0"/>
              <a:t/>
            </a:r>
            <a:br>
              <a:rPr lang="fr-CA" sz="4000" dirty="0" smtClean="0"/>
            </a:br>
            <a:endParaRPr sz="4000" dirty="0" smtClean="0"/>
          </a:p>
          <a:p>
            <a:pPr algn="ctr">
              <a:buNone/>
            </a:pPr>
            <a:r>
              <a:rPr sz="4000" b="1" dirty="0" smtClean="0"/>
              <a:t>PROGRAMME DE LECTURES</a:t>
            </a:r>
            <a:endParaRPr sz="4000" dirty="0" smtClean="0"/>
          </a:p>
          <a:p>
            <a:r>
              <a:rPr sz="4000" i="1" dirty="0" smtClean="0"/>
              <a:t>Lectures obligatoires :</a:t>
            </a:r>
            <a:endParaRPr sz="4000" dirty="0" smtClean="0"/>
          </a:p>
          <a:p>
            <a:r>
              <a:rPr lang="fr-CA" sz="4000" b="1" dirty="0" smtClean="0"/>
              <a:t>     </a:t>
            </a:r>
            <a:r>
              <a:rPr sz="3600" b="1" dirty="0" smtClean="0"/>
              <a:t>Document n</a:t>
            </a:r>
            <a:r>
              <a:rPr sz="3600" b="1" baseline="30000" dirty="0" smtClean="0"/>
              <a:t>o</a:t>
            </a:r>
            <a:r>
              <a:rPr sz="3600" b="1" dirty="0" smtClean="0"/>
              <a:t> 36 :</a:t>
            </a:r>
            <a:r>
              <a:rPr sz="3600" b="1" i="1" dirty="0" smtClean="0"/>
              <a:t> </a:t>
            </a:r>
            <a:r>
              <a:rPr sz="3600" b="1" i="1" dirty="0" smtClean="0">
                <a:hlinkClick r:id="rId2"/>
              </a:rPr>
              <a:t>Déclaration universelle des droits de l'Homme</a:t>
            </a:r>
            <a:r>
              <a:rPr sz="3600" b="1" dirty="0" smtClean="0"/>
              <a:t> (1948) </a:t>
            </a:r>
            <a:r>
              <a:rPr lang="fr-CA" sz="3600" b="1" dirty="0" smtClean="0"/>
              <a:t/>
            </a:r>
            <a:br>
              <a:rPr lang="fr-CA" sz="3600" b="1" dirty="0" smtClean="0"/>
            </a:br>
            <a:r>
              <a:rPr sz="3600" b="1" dirty="0" smtClean="0"/>
              <a:t>Document n</a:t>
            </a:r>
            <a:r>
              <a:rPr sz="3600" b="1" baseline="30000" dirty="0" smtClean="0"/>
              <a:t>o</a:t>
            </a:r>
            <a:r>
              <a:rPr sz="3600" b="1" dirty="0" smtClean="0"/>
              <a:t> 37 : </a:t>
            </a:r>
            <a:r>
              <a:rPr sz="3600" b="1" i="1" dirty="0" smtClean="0">
                <a:hlinkClick r:id="rId3"/>
              </a:rPr>
              <a:t>Pacte international relatif aux droits civils et politiques</a:t>
            </a:r>
            <a:r>
              <a:rPr sz="3600" b="1" dirty="0" smtClean="0"/>
              <a:t> (1966) </a:t>
            </a:r>
            <a:br>
              <a:rPr sz="3600" b="1" dirty="0" smtClean="0"/>
            </a:br>
            <a:r>
              <a:rPr sz="3600" b="1" dirty="0" smtClean="0"/>
              <a:t>Document n</a:t>
            </a:r>
            <a:r>
              <a:rPr sz="3600" b="1" baseline="30000" dirty="0" smtClean="0"/>
              <a:t>o</a:t>
            </a:r>
            <a:r>
              <a:rPr sz="3600" b="1" dirty="0" smtClean="0"/>
              <a:t> 38 :</a:t>
            </a:r>
            <a:r>
              <a:rPr sz="3600" b="1" i="1" dirty="0" smtClean="0">
                <a:hlinkClick r:id="rId4"/>
              </a:rPr>
              <a:t> [Premier] Protocole facultatif au Pacte sur les droits civils</a:t>
            </a:r>
            <a:r>
              <a:rPr sz="3600" b="1" dirty="0" smtClean="0"/>
              <a:t> (1966)</a:t>
            </a:r>
            <a:br>
              <a:rPr sz="3600" b="1" dirty="0" smtClean="0"/>
            </a:br>
            <a:r>
              <a:rPr sz="3600" b="1" dirty="0" smtClean="0"/>
              <a:t>Document n</a:t>
            </a:r>
            <a:r>
              <a:rPr sz="3600" b="1" baseline="30000" dirty="0" smtClean="0"/>
              <a:t>o</a:t>
            </a:r>
            <a:r>
              <a:rPr sz="3600" b="1" dirty="0" smtClean="0"/>
              <a:t> 39 :</a:t>
            </a:r>
            <a:r>
              <a:rPr sz="3600" b="1" i="1" dirty="0" smtClean="0">
                <a:hlinkClick r:id="rId5"/>
              </a:rPr>
              <a:t> Deuxième Protocole facultatif au Pacte sur les droits civils</a:t>
            </a:r>
            <a:r>
              <a:rPr sz="3600" b="1" i="1" dirty="0" smtClean="0"/>
              <a:t> </a:t>
            </a:r>
            <a:r>
              <a:rPr sz="3600" b="1" dirty="0" smtClean="0"/>
              <a:t>(1989)</a:t>
            </a:r>
            <a:br>
              <a:rPr sz="3600" b="1" dirty="0" smtClean="0"/>
            </a:br>
            <a:r>
              <a:rPr sz="3600" b="1" dirty="0" smtClean="0"/>
              <a:t>Document n</a:t>
            </a:r>
            <a:r>
              <a:rPr sz="3600" b="1" baseline="30000" dirty="0" smtClean="0"/>
              <a:t>o</a:t>
            </a:r>
            <a:r>
              <a:rPr sz="3600" b="1" dirty="0" smtClean="0"/>
              <a:t> 40 : </a:t>
            </a:r>
            <a:r>
              <a:rPr sz="3600" b="1" i="1" dirty="0" smtClean="0">
                <a:hlinkClick r:id="rId6"/>
              </a:rPr>
              <a:t>Pacte international relatif aux droits économiques</a:t>
            </a:r>
            <a:r>
              <a:rPr sz="3600" b="1" dirty="0" smtClean="0"/>
              <a:t> (1966)</a:t>
            </a:r>
            <a:br>
              <a:rPr sz="3600" b="1" dirty="0" smtClean="0"/>
            </a:br>
            <a:r>
              <a:rPr sz="3600" b="1" dirty="0" smtClean="0"/>
              <a:t>Document n</a:t>
            </a:r>
            <a:r>
              <a:rPr sz="3600" b="1" baseline="30000" dirty="0" smtClean="0"/>
              <a:t>o</a:t>
            </a:r>
            <a:r>
              <a:rPr sz="3600" b="1" dirty="0" smtClean="0"/>
              <a:t> 41 : </a:t>
            </a:r>
            <a:r>
              <a:rPr sz="3600" b="1" i="1" dirty="0" smtClean="0">
                <a:hlinkClick r:id="rId7"/>
              </a:rPr>
              <a:t>Protocole facultatif au Pacte sur les droits économiques</a:t>
            </a:r>
            <a:r>
              <a:rPr sz="3600" b="1" dirty="0" smtClean="0"/>
              <a:t> (2008)</a:t>
            </a:r>
            <a:br>
              <a:rPr sz="3600" b="1" dirty="0" smtClean="0"/>
            </a:br>
            <a:r>
              <a:rPr sz="3600" b="1" dirty="0" smtClean="0"/>
              <a:t>Document n</a:t>
            </a:r>
            <a:r>
              <a:rPr sz="3600" b="1" baseline="30000" dirty="0" smtClean="0"/>
              <a:t>o</a:t>
            </a:r>
            <a:r>
              <a:rPr sz="3600" b="1" dirty="0" smtClean="0"/>
              <a:t> 42 : </a:t>
            </a:r>
            <a:r>
              <a:rPr sz="3600" b="1" i="1" dirty="0" smtClean="0">
                <a:hlinkClick r:id="rId8"/>
              </a:rPr>
              <a:t>Déclaration des Nations Unies sur les droits des peuples autochtones</a:t>
            </a:r>
            <a:r>
              <a:rPr sz="3600" b="1" dirty="0" smtClean="0"/>
              <a:t> (2007)</a:t>
            </a:r>
            <a:br>
              <a:rPr sz="3600" b="1" dirty="0" smtClean="0"/>
            </a:br>
            <a:r>
              <a:rPr sz="3600" b="1" dirty="0" smtClean="0"/>
              <a:t>Document n</a:t>
            </a:r>
            <a:r>
              <a:rPr sz="3600" b="1" baseline="30000" dirty="0" smtClean="0"/>
              <a:t>o</a:t>
            </a:r>
            <a:r>
              <a:rPr sz="3600" b="1" dirty="0" smtClean="0"/>
              <a:t> 43 : </a:t>
            </a:r>
            <a:r>
              <a:rPr sz="3600" b="1" i="1" dirty="0" smtClean="0">
                <a:hlinkClick r:id="rId9"/>
              </a:rPr>
              <a:t>Déclaration sur les droits de personnes appartenant à des minorités</a:t>
            </a:r>
            <a:r>
              <a:rPr sz="3600" b="1" dirty="0" smtClean="0"/>
              <a:t> (1992)</a:t>
            </a:r>
            <a:br>
              <a:rPr sz="3600" b="1" dirty="0" smtClean="0"/>
            </a:br>
            <a:r>
              <a:rPr sz="3600" b="1" dirty="0" smtClean="0"/>
              <a:t>Document n</a:t>
            </a:r>
            <a:r>
              <a:rPr sz="3600" b="1" baseline="30000" dirty="0" smtClean="0"/>
              <a:t>o</a:t>
            </a:r>
            <a:r>
              <a:rPr sz="3600" b="1" dirty="0" smtClean="0"/>
              <a:t> 44 : </a:t>
            </a:r>
            <a:r>
              <a:rPr sz="3600" b="1" i="1" dirty="0" smtClean="0">
                <a:hlinkClick r:id="rId10"/>
              </a:rPr>
              <a:t>Convention-cadre sur les minorités nationales</a:t>
            </a:r>
            <a:r>
              <a:rPr sz="3600" b="1" dirty="0" smtClean="0"/>
              <a:t> (1995) </a:t>
            </a:r>
            <a:br>
              <a:rPr sz="3600" b="1" dirty="0" smtClean="0"/>
            </a:br>
            <a:r>
              <a:rPr sz="3600" b="1" dirty="0" smtClean="0"/>
              <a:t>Document n</a:t>
            </a:r>
            <a:r>
              <a:rPr sz="3600" b="1" baseline="30000" dirty="0" smtClean="0"/>
              <a:t>o</a:t>
            </a:r>
            <a:r>
              <a:rPr sz="3600" b="1" dirty="0" smtClean="0"/>
              <a:t> 45 :</a:t>
            </a:r>
            <a:r>
              <a:rPr sz="3600" b="1" i="1" dirty="0" smtClean="0"/>
              <a:t> </a:t>
            </a:r>
            <a:r>
              <a:rPr sz="3600" b="1" i="1" dirty="0" smtClean="0">
                <a:hlinkClick r:id="rId11"/>
              </a:rPr>
              <a:t>Statut de Rome de la Cour pénale internationale</a:t>
            </a:r>
            <a:r>
              <a:rPr sz="3600" b="1" dirty="0" smtClean="0">
                <a:hlinkClick r:id="rId11"/>
              </a:rPr>
              <a:t> </a:t>
            </a:r>
            <a:r>
              <a:rPr sz="3600" b="1" dirty="0" smtClean="0"/>
              <a:t>(1998)</a:t>
            </a:r>
            <a:br>
              <a:rPr sz="3600" b="1" dirty="0" smtClean="0"/>
            </a:br>
            <a:r>
              <a:rPr sz="3600" b="1" dirty="0" smtClean="0"/>
              <a:t>Document n</a:t>
            </a:r>
            <a:r>
              <a:rPr sz="3600" b="1" baseline="30000" dirty="0" smtClean="0"/>
              <a:t>o</a:t>
            </a:r>
            <a:r>
              <a:rPr sz="3600" b="1" dirty="0" smtClean="0"/>
              <a:t>  45.1 : </a:t>
            </a:r>
            <a:r>
              <a:rPr sz="3600" b="1" dirty="0" smtClean="0">
                <a:hlinkClick r:id="rId12"/>
              </a:rPr>
              <a:t>Statut de Rome de la Cour pénale internationale, art. 8</a:t>
            </a:r>
            <a:r>
              <a:rPr sz="3600" b="1" i="1" dirty="0" smtClean="0">
                <a:hlinkClick r:id="rId12"/>
              </a:rPr>
              <a:t>bis</a:t>
            </a:r>
            <a:r>
              <a:rPr sz="3600" b="1" dirty="0" smtClean="0">
                <a:hlinkClick r:id="rId12"/>
              </a:rPr>
              <a:t>, 15</a:t>
            </a:r>
            <a:r>
              <a:rPr sz="3600" b="1" i="1" dirty="0" smtClean="0">
                <a:hlinkClick r:id="rId12"/>
              </a:rPr>
              <a:t>bis </a:t>
            </a:r>
            <a:r>
              <a:rPr sz="3600" b="1" dirty="0" smtClean="0">
                <a:hlinkClick r:id="rId12"/>
              </a:rPr>
              <a:t>et 15</a:t>
            </a:r>
            <a:r>
              <a:rPr sz="3600" b="1" i="1" dirty="0" smtClean="0">
                <a:hlinkClick r:id="rId12"/>
              </a:rPr>
              <a:t>ter</a:t>
            </a:r>
            <a:r>
              <a:rPr sz="3600" b="1" dirty="0" smtClean="0"/>
              <a:t> (2010)</a:t>
            </a:r>
            <a:br>
              <a:rPr sz="3600" b="1" dirty="0" smtClean="0"/>
            </a:br>
            <a:r>
              <a:rPr sz="3600" b="1" dirty="0" smtClean="0"/>
              <a:t>Document n</a:t>
            </a:r>
            <a:r>
              <a:rPr sz="3600" b="1" baseline="30000" dirty="0" smtClean="0"/>
              <a:t>o</a:t>
            </a:r>
            <a:r>
              <a:rPr sz="3600" b="1" dirty="0" smtClean="0"/>
              <a:t> 46 : </a:t>
            </a:r>
            <a:r>
              <a:rPr sz="3600" b="1" i="1" dirty="0" smtClean="0">
                <a:hlinkClick r:id="rId13"/>
              </a:rPr>
              <a:t>Accord de libre-échage nord-américain (chapitre XI)</a:t>
            </a:r>
            <a:r>
              <a:rPr sz="3600" b="1" dirty="0" smtClean="0">
                <a:hlinkClick r:id="rId13"/>
              </a:rPr>
              <a:t> (</a:t>
            </a:r>
            <a:r>
              <a:rPr sz="3600" b="1" dirty="0" smtClean="0"/>
              <a:t>1987)</a:t>
            </a:r>
            <a:endParaRPr sz="3600" dirty="0" smtClean="0"/>
          </a:p>
          <a:p>
            <a:r>
              <a:rPr sz="3600" i="1" dirty="0" smtClean="0"/>
              <a:t>Lectures optionnelles</a:t>
            </a:r>
            <a:r>
              <a:rPr sz="3600" dirty="0" smtClean="0"/>
              <a:t> :</a:t>
            </a:r>
          </a:p>
          <a:p>
            <a:r>
              <a:rPr lang="fr-CA" sz="3600" b="1" dirty="0" smtClean="0"/>
              <a:t>      </a:t>
            </a:r>
            <a:r>
              <a:rPr sz="3600" b="1" dirty="0" smtClean="0"/>
              <a:t>Document n</a:t>
            </a:r>
            <a:r>
              <a:rPr sz="3600" b="1" baseline="30000" dirty="0" smtClean="0"/>
              <a:t>o</a:t>
            </a:r>
            <a:r>
              <a:rPr sz="3600" b="1" dirty="0" smtClean="0"/>
              <a:t> 47 : </a:t>
            </a:r>
            <a:r>
              <a:rPr sz="3600" b="1" dirty="0" smtClean="0">
                <a:hlinkClick r:id="rId14"/>
              </a:rPr>
              <a:t>Jacques-Yvan Morin, « La personnalité internationale du Québec »</a:t>
            </a:r>
            <a:r>
              <a:rPr sz="3600" b="1" dirty="0" smtClean="0"/>
              <a:t> (1984)</a:t>
            </a:r>
            <a:r>
              <a:rPr lang="fr-CA" sz="3600" b="1" dirty="0" smtClean="0"/>
              <a:t/>
            </a:r>
            <a:br>
              <a:rPr lang="fr-CA" sz="3600" b="1" dirty="0" smtClean="0"/>
            </a:br>
            <a:r>
              <a:rPr sz="3600" b="1" dirty="0" smtClean="0"/>
              <a:t>Document n</a:t>
            </a:r>
            <a:r>
              <a:rPr sz="3600" b="1" baseline="30000" dirty="0" smtClean="0"/>
              <a:t>o</a:t>
            </a:r>
            <a:r>
              <a:rPr sz="3600" b="1" dirty="0" smtClean="0"/>
              <a:t> 48 : </a:t>
            </a:r>
            <a:r>
              <a:rPr sz="3600" b="1" dirty="0" smtClean="0">
                <a:hlinkClick r:id="rId15"/>
              </a:rPr>
              <a:t>Stéphane Paquin, « Le Québec, la Catalogne et la Flandre en relations internationales »</a:t>
            </a:r>
            <a:r>
              <a:rPr sz="3600" b="1" dirty="0" smtClean="0"/>
              <a:t>  (2004)</a:t>
            </a:r>
            <a:endParaRPr sz="3600" dirty="0" smtClean="0"/>
          </a:p>
          <a:p>
            <a:pPr algn="just"/>
            <a:endParaRPr lang="fr-FR"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15</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François Xavier Saluden, UQAM, « Introduction au droit des relations internationales », JUR1042, Cours n°8</a:t>
            </a:r>
            <a:endParaRPr lang="fr-BE"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Prologue</a:t>
            </a:r>
            <a:endParaRPr lang="fr-FR" dirty="0">
              <a:solidFill>
                <a:srgbClr val="002060"/>
              </a:solidFill>
            </a:endParaRPr>
          </a:p>
        </p:txBody>
      </p:sp>
      <p:sp>
        <p:nvSpPr>
          <p:cNvPr id="3" name="Espace réservé du contenu 2"/>
          <p:cNvSpPr>
            <a:spLocks noGrp="1"/>
          </p:cNvSpPr>
          <p:nvPr>
            <p:ph sz="quarter" idx="1"/>
          </p:nvPr>
        </p:nvSpPr>
        <p:spPr/>
        <p:txBody>
          <a:bodyPr>
            <a:normAutofit/>
          </a:bodyPr>
          <a:lstStyle/>
          <a:p>
            <a:pPr lvl="2" algn="just">
              <a:buNone/>
            </a:pPr>
            <a:endParaRPr lang="it-IT" dirty="0" smtClean="0"/>
          </a:p>
          <a:p>
            <a:pPr algn="just"/>
            <a:r>
              <a:rPr lang="it-IT" dirty="0" smtClean="0"/>
              <a:t>Organisation des Nations Unies</a:t>
            </a:r>
          </a:p>
          <a:p>
            <a:pPr algn="just"/>
            <a:endParaRPr lang="it-IT" sz="1800" dirty="0" smtClean="0"/>
          </a:p>
          <a:p>
            <a:pPr lvl="1" algn="just"/>
            <a:r>
              <a:rPr lang="it-IT" dirty="0" smtClean="0"/>
              <a:t>Diffusion en direct (Conseil de sécurité et Ukraine)</a:t>
            </a:r>
          </a:p>
          <a:p>
            <a:pPr lvl="2" algn="just"/>
            <a:r>
              <a:rPr lang="it-IT" dirty="0" smtClean="0">
                <a:hlinkClick r:id="rId2"/>
              </a:rPr>
              <a:t>http://webtv.un.org/</a:t>
            </a:r>
            <a:endParaRPr lang="it-IT" dirty="0" smtClean="0"/>
          </a:p>
          <a:p>
            <a:pPr lvl="2" algn="just">
              <a:buNone/>
            </a:pPr>
            <a:endParaRPr lang="it-IT" dirty="0" smtClean="0"/>
          </a:p>
          <a:p>
            <a:pPr algn="just"/>
            <a:r>
              <a:rPr lang="it-IT" sz="2000" dirty="0" smtClean="0"/>
              <a:t>L’ONU en photos : photographier l’ebola, l’ennemi invisible</a:t>
            </a:r>
          </a:p>
          <a:p>
            <a:pPr algn="just">
              <a:buNone/>
            </a:pPr>
            <a:endParaRPr lang="it-IT" sz="2000" dirty="0" smtClean="0">
              <a:hlinkClick r:id="rId3"/>
            </a:endParaRPr>
          </a:p>
          <a:p>
            <a:pPr algn="just"/>
            <a:r>
              <a:rPr lang="it-IT" sz="2000" dirty="0" smtClean="0">
                <a:hlinkClick r:id="rId3"/>
              </a:rPr>
              <a:t>http://webtv.un.org/watch/l%E2%80%99onu-en-photos-photographier-ebola-%C2%AB-l%E2%80%99ennemi-invisible-%C2%BB/4066501427001</a:t>
            </a:r>
            <a:r>
              <a:rPr lang="it-IT" sz="2000" dirty="0" smtClean="0"/>
              <a:t> </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2</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Saluden, Université de Montréal, Droit international public général, DRT-2100</a:t>
            </a:r>
            <a:r>
              <a:rPr lang="fr-FR" sz="1100" dirty="0" smtClean="0"/>
              <a:t> </a:t>
            </a:r>
            <a:r>
              <a:rPr lang="fr-CA" sz="1100" dirty="0" smtClean="0"/>
              <a:t> Cours n° 7</a:t>
            </a:r>
            <a:endParaRPr lang="fr-CA"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solidFill>
                  <a:srgbClr val="002060"/>
                </a:solidFill>
              </a:rPr>
              <a:t>LES ORGANISATIONS INTERNATIONALES</a:t>
            </a:r>
            <a:endParaRPr lang="fr-FR" sz="2000" dirty="0">
              <a:solidFill>
                <a:srgbClr val="002060"/>
              </a:solidFill>
            </a:endParaRPr>
          </a:p>
        </p:txBody>
      </p:sp>
      <p:sp>
        <p:nvSpPr>
          <p:cNvPr id="3" name="Espace réservé du contenu 2"/>
          <p:cNvSpPr>
            <a:spLocks noGrp="1"/>
          </p:cNvSpPr>
          <p:nvPr>
            <p:ph sz="quarter" idx="1"/>
          </p:nvPr>
        </p:nvSpPr>
        <p:spPr/>
        <p:txBody>
          <a:bodyPr>
            <a:normAutofit fontScale="25000" lnSpcReduction="20000"/>
          </a:bodyPr>
          <a:lstStyle/>
          <a:p>
            <a:pPr algn="ctr">
              <a:buNone/>
            </a:pPr>
            <a:r>
              <a:rPr sz="4000" b="1" dirty="0" smtClean="0"/>
              <a:t> PLAN DE COURS</a:t>
            </a:r>
            <a:br>
              <a:rPr sz="4000" b="1" dirty="0" smtClean="0"/>
            </a:br>
            <a:endParaRPr sz="4000" dirty="0" smtClean="0"/>
          </a:p>
          <a:p>
            <a:r>
              <a:rPr sz="4000" b="1" dirty="0" smtClean="0"/>
              <a:t>I-   Le statut et la structure des organisations internationales</a:t>
            </a:r>
            <a:br>
              <a:rPr sz="4000" b="1" dirty="0" smtClean="0"/>
            </a:br>
            <a:endParaRPr sz="4000" dirty="0" smtClean="0"/>
          </a:p>
          <a:p>
            <a:r>
              <a:rPr sz="4000" dirty="0" smtClean="0"/>
              <a:t>    </a:t>
            </a:r>
            <a:r>
              <a:rPr sz="4000" i="1" dirty="0" smtClean="0"/>
              <a:t>  A- Le statut des organisations internationales</a:t>
            </a:r>
            <a:r>
              <a:rPr sz="4000" dirty="0" smtClean="0"/>
              <a:t/>
            </a:r>
            <a:br>
              <a:rPr sz="4000" dirty="0" smtClean="0"/>
            </a:br>
            <a:r>
              <a:rPr sz="4000" dirty="0" smtClean="0"/>
              <a:t>          1) La création des organisations internationales</a:t>
            </a:r>
            <a:br>
              <a:rPr sz="4000" dirty="0" smtClean="0"/>
            </a:br>
            <a:r>
              <a:rPr sz="4000" dirty="0" smtClean="0"/>
              <a:t>          2) La composition des organisations internationales</a:t>
            </a:r>
          </a:p>
          <a:p>
            <a:r>
              <a:rPr sz="4000" dirty="0" smtClean="0"/>
              <a:t>       </a:t>
            </a:r>
            <a:r>
              <a:rPr sz="4000" i="1" dirty="0" smtClean="0"/>
              <a:t>B- La structure des organisations internationales</a:t>
            </a:r>
            <a:r>
              <a:rPr sz="4000" dirty="0" smtClean="0"/>
              <a:t/>
            </a:r>
            <a:br>
              <a:rPr sz="4000" dirty="0" smtClean="0"/>
            </a:br>
            <a:r>
              <a:rPr sz="4000" dirty="0" smtClean="0"/>
              <a:t>           1) Les organes pléniers des organisations internationales</a:t>
            </a:r>
            <a:br>
              <a:rPr sz="4000" dirty="0" smtClean="0"/>
            </a:br>
            <a:r>
              <a:rPr sz="4000" dirty="0" smtClean="0"/>
              <a:t>           2) Les organes restreints des organisations internationales</a:t>
            </a:r>
            <a:br>
              <a:rPr sz="4000" dirty="0" smtClean="0"/>
            </a:br>
            <a:r>
              <a:rPr sz="4000" dirty="0" smtClean="0"/>
              <a:t/>
            </a:r>
            <a:br>
              <a:rPr sz="4000" dirty="0" smtClean="0"/>
            </a:br>
            <a:r>
              <a:rPr sz="4000" b="1" dirty="0" smtClean="0"/>
              <a:t>II-   Les compétences et le fonctionnement des organisations internationales</a:t>
            </a:r>
            <a:br>
              <a:rPr sz="4000" b="1" dirty="0" smtClean="0"/>
            </a:br>
            <a:endParaRPr sz="4000" dirty="0" smtClean="0"/>
          </a:p>
          <a:p>
            <a:r>
              <a:rPr sz="4000" dirty="0" smtClean="0"/>
              <a:t>        </a:t>
            </a:r>
            <a:r>
              <a:rPr sz="4000" i="1" dirty="0" smtClean="0"/>
              <a:t>A- Les compétences des organisations internationales</a:t>
            </a:r>
            <a:r>
              <a:rPr sz="4000" dirty="0" smtClean="0"/>
              <a:t/>
            </a:r>
            <a:br>
              <a:rPr sz="4000" dirty="0" smtClean="0"/>
            </a:br>
            <a:r>
              <a:rPr sz="4000" dirty="0" smtClean="0"/>
              <a:t>            1) Les compétences d’attribution des organisations internationales</a:t>
            </a:r>
            <a:br>
              <a:rPr sz="4000" dirty="0" smtClean="0"/>
            </a:br>
            <a:r>
              <a:rPr sz="4000" dirty="0" smtClean="0"/>
              <a:t>            2) Les compétences implicites des organisations internationales</a:t>
            </a:r>
          </a:p>
          <a:p>
            <a:r>
              <a:rPr sz="4000" dirty="0" smtClean="0"/>
              <a:t>       </a:t>
            </a:r>
            <a:r>
              <a:rPr sz="4000" i="1" dirty="0" smtClean="0"/>
              <a:t> B- Le fonctionnement des organisations internationales</a:t>
            </a:r>
            <a:r>
              <a:rPr sz="4000" dirty="0" smtClean="0"/>
              <a:t/>
            </a:r>
            <a:br>
              <a:rPr sz="4000" dirty="0" smtClean="0"/>
            </a:br>
            <a:r>
              <a:rPr sz="4000" dirty="0" smtClean="0"/>
              <a:t>            1) Les privilèges et immunités des organisations internationales</a:t>
            </a:r>
            <a:br>
              <a:rPr sz="4000" dirty="0" smtClean="0"/>
            </a:br>
            <a:r>
              <a:rPr sz="4000" dirty="0" smtClean="0"/>
              <a:t>            2) Les règles de vote des organisations internationales</a:t>
            </a:r>
            <a:endParaRPr lang="fr-CA" sz="4000" dirty="0" smtClean="0"/>
          </a:p>
          <a:p>
            <a:endParaRPr sz="4000" dirty="0" smtClean="0"/>
          </a:p>
          <a:p>
            <a:pPr algn="ctr">
              <a:buNone/>
            </a:pPr>
            <a:r>
              <a:rPr sz="4000" b="1" dirty="0" smtClean="0"/>
              <a:t>PROGRAMME DE LECTURES</a:t>
            </a:r>
            <a:endParaRPr sz="4000" dirty="0" smtClean="0"/>
          </a:p>
          <a:p>
            <a:r>
              <a:rPr sz="4000" i="1" dirty="0" smtClean="0"/>
              <a:t>Lectures obligatoires</a:t>
            </a:r>
            <a:r>
              <a:rPr sz="4000" dirty="0" smtClean="0"/>
              <a:t> :      </a:t>
            </a:r>
          </a:p>
          <a:p>
            <a:r>
              <a:rPr lang="fr-CA" sz="4000" b="1" dirty="0" smtClean="0"/>
              <a:t>     </a:t>
            </a:r>
            <a:r>
              <a:rPr sz="4000" b="1" dirty="0" smtClean="0"/>
              <a:t>Document n</a:t>
            </a:r>
            <a:r>
              <a:rPr sz="4000" b="1" baseline="30000" dirty="0" smtClean="0"/>
              <a:t>o</a:t>
            </a:r>
            <a:r>
              <a:rPr sz="4000" b="1" dirty="0" smtClean="0"/>
              <a:t> 31 : </a:t>
            </a:r>
            <a:r>
              <a:rPr sz="4000" b="1" i="1" dirty="0" smtClean="0">
                <a:hlinkClick r:id="rId2"/>
              </a:rPr>
              <a:t>Charte des Nations Unies</a:t>
            </a:r>
            <a:r>
              <a:rPr sz="4000" b="1" dirty="0" smtClean="0"/>
              <a:t> (1945)</a:t>
            </a:r>
            <a:r>
              <a:rPr sz="4000" dirty="0" smtClean="0"/>
              <a:t>, art. 3 à 32, 61 à 72 et 97 à 101</a:t>
            </a:r>
            <a:r>
              <a:rPr lang="fr-CA" sz="4000" dirty="0" smtClean="0"/>
              <a:t/>
            </a:r>
            <a:br>
              <a:rPr lang="fr-CA" sz="4000" dirty="0" smtClean="0"/>
            </a:br>
            <a:r>
              <a:rPr sz="4000" b="1" dirty="0" smtClean="0"/>
              <a:t>Document n</a:t>
            </a:r>
            <a:r>
              <a:rPr sz="4000" b="1" baseline="30000" dirty="0" smtClean="0"/>
              <a:t>o</a:t>
            </a:r>
            <a:r>
              <a:rPr sz="4000" b="1" dirty="0" smtClean="0"/>
              <a:t> 32 : </a:t>
            </a:r>
            <a:r>
              <a:rPr sz="4000" b="1" i="1" dirty="0" smtClean="0">
                <a:hlinkClick r:id="rId3"/>
              </a:rPr>
              <a:t>Charte de la Francophonie</a:t>
            </a:r>
            <a:r>
              <a:rPr sz="4000" b="1" dirty="0" smtClean="0"/>
              <a:t> (2005)</a:t>
            </a:r>
            <a:r>
              <a:rPr lang="fr-CA" sz="4000" b="1" dirty="0" smtClean="0"/>
              <a:t/>
            </a:r>
            <a:br>
              <a:rPr lang="fr-CA" sz="4000" b="1" dirty="0" smtClean="0"/>
            </a:br>
            <a:endParaRPr sz="4000" dirty="0" smtClean="0"/>
          </a:p>
          <a:p>
            <a:r>
              <a:rPr sz="4000" i="1" dirty="0" smtClean="0"/>
              <a:t>Le</a:t>
            </a:r>
            <a:r>
              <a:rPr lang="fr-CA" sz="4000" i="1" dirty="0" smtClean="0"/>
              <a:t>c</a:t>
            </a:r>
            <a:r>
              <a:rPr sz="4000" i="1" dirty="0" smtClean="0"/>
              <a:t>tures optionnelles</a:t>
            </a:r>
            <a:r>
              <a:rPr sz="4000" dirty="0" smtClean="0"/>
              <a:t> :</a:t>
            </a:r>
          </a:p>
          <a:p>
            <a:r>
              <a:rPr lang="fr-CA" sz="4000" b="1" dirty="0" smtClean="0"/>
              <a:t>      </a:t>
            </a:r>
            <a:r>
              <a:rPr sz="4000" b="1" dirty="0" smtClean="0"/>
              <a:t>Document n</a:t>
            </a:r>
            <a:r>
              <a:rPr sz="4000" b="1" baseline="30000" dirty="0" smtClean="0"/>
              <a:t>o</a:t>
            </a:r>
            <a:r>
              <a:rPr sz="4000" b="1" dirty="0" smtClean="0"/>
              <a:t> 33 : </a:t>
            </a:r>
            <a:r>
              <a:rPr sz="4000" b="1" i="1" dirty="0" smtClean="0">
                <a:hlinkClick r:id="rId4"/>
              </a:rPr>
              <a:t>Traité sur l'Union européenne</a:t>
            </a:r>
            <a:r>
              <a:rPr sz="4000" b="1" dirty="0" smtClean="0"/>
              <a:t> (2009)</a:t>
            </a:r>
            <a:br>
              <a:rPr sz="4000" b="1" dirty="0" smtClean="0"/>
            </a:br>
            <a:r>
              <a:rPr sz="4000" b="1" dirty="0" smtClean="0"/>
              <a:t>Document n</a:t>
            </a:r>
            <a:r>
              <a:rPr sz="4000" b="1" baseline="30000" dirty="0" smtClean="0"/>
              <a:t>o</a:t>
            </a:r>
            <a:r>
              <a:rPr sz="4000" b="1" dirty="0" smtClean="0"/>
              <a:t> 34 : </a:t>
            </a:r>
            <a:r>
              <a:rPr sz="4000" b="1" i="1" dirty="0" smtClean="0">
                <a:hlinkClick r:id="rId5"/>
              </a:rPr>
              <a:t>Déclaration du gouvernement du Québec sur les forums internationaux </a:t>
            </a:r>
            <a:r>
              <a:rPr sz="4000" b="1" dirty="0" smtClean="0"/>
              <a:t>(1999)</a:t>
            </a:r>
            <a:r>
              <a:rPr sz="4000" b="1" i="1" dirty="0" smtClean="0"/>
              <a:t> </a:t>
            </a:r>
            <a:r>
              <a:rPr sz="4000" b="1" dirty="0" smtClean="0"/>
              <a:t/>
            </a:r>
            <a:br>
              <a:rPr sz="4000" b="1" dirty="0" smtClean="0"/>
            </a:br>
            <a:r>
              <a:rPr sz="4000" b="1" dirty="0" smtClean="0"/>
              <a:t>Document n</a:t>
            </a:r>
            <a:r>
              <a:rPr sz="4000" b="1" baseline="30000" dirty="0" smtClean="0"/>
              <a:t>o</a:t>
            </a:r>
            <a:r>
              <a:rPr sz="4000" b="1" dirty="0" smtClean="0"/>
              <a:t> 35 : </a:t>
            </a:r>
            <a:r>
              <a:rPr sz="4000" b="1" dirty="0" smtClean="0">
                <a:hlinkClick r:id="rId6"/>
              </a:rPr>
              <a:t>IDDRI, « Créer une organisation internationale de l'environnement ? » </a:t>
            </a:r>
            <a:r>
              <a:rPr sz="4000" b="1" dirty="0" smtClean="0"/>
              <a:t>(2004)</a:t>
            </a:r>
            <a:endParaRPr sz="4000" dirty="0" smtClean="0"/>
          </a:p>
          <a:p>
            <a:pPr algn="just">
              <a:buNone/>
            </a:pPr>
            <a:endParaRPr lang="fr-FR" dirty="0" smtClean="0"/>
          </a:p>
          <a:p>
            <a:pPr algn="just"/>
            <a:endParaRPr lang="fr-FR"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3</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Saluden, Université de Montréal, Droit international public général, DRT-2100</a:t>
            </a:r>
            <a:r>
              <a:rPr lang="fr-FR" sz="1100" dirty="0" smtClean="0"/>
              <a:t> </a:t>
            </a:r>
            <a:r>
              <a:rPr lang="fr-CA" sz="1100" dirty="0" smtClean="0"/>
              <a:t> Cours n° 7</a:t>
            </a:r>
            <a:endParaRPr lang="fr-CA"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Les organisations internationales (suite)</a:t>
            </a:r>
            <a:endParaRPr lang="fr-FR" dirty="0">
              <a:solidFill>
                <a:srgbClr val="002060"/>
              </a:solidFill>
            </a:endParaRPr>
          </a:p>
        </p:txBody>
      </p:sp>
      <p:sp>
        <p:nvSpPr>
          <p:cNvPr id="3" name="Espace réservé du contenu 2"/>
          <p:cNvSpPr>
            <a:spLocks noGrp="1"/>
          </p:cNvSpPr>
          <p:nvPr>
            <p:ph sz="quarter" idx="1"/>
          </p:nvPr>
        </p:nvSpPr>
        <p:spPr/>
        <p:txBody>
          <a:bodyPr>
            <a:normAutofit/>
          </a:bodyPr>
          <a:lstStyle/>
          <a:p>
            <a:pPr lvl="1" algn="just"/>
            <a:r>
              <a:rPr lang="fr-FR" dirty="0" smtClean="0"/>
              <a:t>Définition :</a:t>
            </a:r>
          </a:p>
          <a:p>
            <a:pPr lvl="1" algn="just"/>
            <a:r>
              <a:rPr lang="fr-FR" dirty="0" smtClean="0"/>
              <a:t>« Association d’Etats constituée par un traité, dotée d’une constitution et d’organes communs et possédant une personnalité juridique distincte de celle des Etats membres »</a:t>
            </a:r>
          </a:p>
          <a:p>
            <a:pPr lvl="1" algn="just"/>
            <a:r>
              <a:rPr lang="fr-FR" dirty="0" smtClean="0"/>
              <a:t>Intégration et coopération</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4</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Saluden, Université de Montréal, Droit international public général, DRT-2100</a:t>
            </a:r>
            <a:r>
              <a:rPr lang="fr-FR" sz="1100" dirty="0" smtClean="0"/>
              <a:t> </a:t>
            </a:r>
            <a:r>
              <a:rPr lang="fr-CA" sz="1100" dirty="0" smtClean="0"/>
              <a:t> Cours n° 7</a:t>
            </a:r>
            <a:endParaRPr lang="fr-CA" sz="1100" dirty="0"/>
          </a:p>
        </p:txBody>
      </p:sp>
      <p:pic>
        <p:nvPicPr>
          <p:cNvPr id="1026" name="Picture 2" descr="http://www.mrifce.gouv.qc.ca/Content/images/contenu/image_stages.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27684" y="3933056"/>
            <a:ext cx="5688632" cy="2081207"/>
          </a:xfrm>
          <a:prstGeom prst="rect">
            <a:avLst/>
          </a:prstGeom>
          <a:noFill/>
          <a:effectLst>
            <a:outerShdw blurRad="50800" dist="38100" dir="2700000" algn="tl" rotWithShape="0">
              <a:prstClr val="black">
                <a:alpha val="40000"/>
              </a:prst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ZoneTexte 3"/>
          <p:cNvSpPr txBox="1"/>
          <p:nvPr/>
        </p:nvSpPr>
        <p:spPr>
          <a:xfrm>
            <a:off x="6156176" y="6013598"/>
            <a:ext cx="1345240" cy="200055"/>
          </a:xfrm>
          <a:prstGeom prst="rect">
            <a:avLst/>
          </a:prstGeom>
          <a:noFill/>
        </p:spPr>
        <p:txBody>
          <a:bodyPr wrap="none" rtlCol="0">
            <a:spAutoFit/>
          </a:bodyPr>
          <a:lstStyle/>
          <a:p>
            <a:r>
              <a:rPr lang="fr-FR" sz="700" dirty="0" smtClean="0"/>
              <a:t>Source : www.mrifce.gouv.qc.ca</a:t>
            </a:r>
            <a:endParaRPr lang="fr-FR" sz="7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Les organisations internationales (suite)</a:t>
            </a:r>
            <a:endParaRPr lang="fr-FR" dirty="0">
              <a:solidFill>
                <a:srgbClr val="002060"/>
              </a:solidFill>
            </a:endParaRPr>
          </a:p>
        </p:txBody>
      </p:sp>
      <p:sp>
        <p:nvSpPr>
          <p:cNvPr id="3" name="Espace réservé du contenu 2"/>
          <p:cNvSpPr>
            <a:spLocks noGrp="1"/>
          </p:cNvSpPr>
          <p:nvPr>
            <p:ph sz="quarter" idx="1"/>
          </p:nvPr>
        </p:nvSpPr>
        <p:spPr>
          <a:xfrm>
            <a:off x="457200" y="1219200"/>
            <a:ext cx="8458200" cy="4953000"/>
          </a:xfrm>
        </p:spPr>
        <p:txBody>
          <a:bodyPr>
            <a:normAutofit/>
          </a:bodyPr>
          <a:lstStyle/>
          <a:p>
            <a:pPr algn="just"/>
            <a:r>
              <a:rPr lang="fr-FR" dirty="0" smtClean="0"/>
              <a:t>Qualité de sujet de droit international</a:t>
            </a:r>
          </a:p>
          <a:p>
            <a:pPr lvl="1" algn="just"/>
            <a:r>
              <a:rPr lang="fr-FR" dirty="0" smtClean="0"/>
              <a:t>CIJ, </a:t>
            </a:r>
            <a:r>
              <a:rPr lang="fr-FR" i="1" dirty="0" smtClean="0">
                <a:hlinkClick r:id="rId2"/>
              </a:rPr>
              <a:t>Réparation des dommages subis au service des Nations Unies</a:t>
            </a:r>
            <a:r>
              <a:rPr lang="fr-FR" dirty="0" smtClean="0"/>
              <a:t>, Avis, 11 avril 1949, p.178-179</a:t>
            </a:r>
            <a:br>
              <a:rPr lang="fr-FR" dirty="0" smtClean="0"/>
            </a:br>
            <a:endParaRPr lang="fr-FR" dirty="0" smtClean="0"/>
          </a:p>
          <a:p>
            <a:pPr lvl="1" algn="just"/>
            <a:r>
              <a:rPr lang="fr-CA" sz="1800" dirty="0" smtClean="0"/>
              <a:t>[L]'Organisation est une personne internationale. Ceci n'équivaut pas à dire que l'organisation soit un État, ce qu'elle n'est certainement pas, ou que sa personnalité juridique, ses droits et ses devoirs soient les mêmes que ceux d'un État. Encore moins cela équivaut-il à dire que l'Organisation soit un « super-État », quel que soit le sens de cette expression. Cela n'implique même pas que tous les droits et devoirs de l'Organisation doivent se trouver sur le plan international, pas plus que tous les droits et devoirs d'un État ne doivent s'y trouver placés. Cela signifie que l'Organisation est un sujet de droit international, qu'elle a capacité d'être titulaire de droits et devoirs internationaux et qu'elle a capacité de se prévaloir de ses droits par voie de réclamation internationale » (p. 9).</a:t>
            </a:r>
          </a:p>
          <a:p>
            <a:pPr lvl="1" algn="just"/>
            <a:endParaRPr lang="fr-FR" dirty="0" smtClean="0"/>
          </a:p>
          <a:p>
            <a:pPr lvl="1" algn="just"/>
            <a:endParaRPr lang="fr-FR"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5</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Saluden, Université de Montréal, Droit international public général, DRT-2100</a:t>
            </a:r>
            <a:r>
              <a:rPr lang="fr-FR" sz="1100" dirty="0" smtClean="0"/>
              <a:t> </a:t>
            </a:r>
            <a:r>
              <a:rPr lang="fr-CA" sz="1100" dirty="0" smtClean="0"/>
              <a:t> Cours n° 7</a:t>
            </a:r>
            <a:endParaRPr lang="fr-CA" sz="11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57236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Les organisations internationales </a:t>
            </a:r>
            <a:r>
              <a:rPr lang="fr-FR" dirty="0" smtClean="0">
                <a:solidFill>
                  <a:srgbClr val="002060"/>
                </a:solidFill>
              </a:rPr>
              <a:t>(</a:t>
            </a:r>
            <a:r>
              <a:rPr lang="fr-FR" dirty="0" smtClean="0">
                <a:solidFill>
                  <a:srgbClr val="002060"/>
                </a:solidFill>
              </a:rPr>
              <a:t>suite</a:t>
            </a:r>
            <a:r>
              <a:rPr lang="fr-FR" dirty="0" smtClean="0">
                <a:solidFill>
                  <a:srgbClr val="002060"/>
                </a:solidFill>
              </a:rPr>
              <a:t>)</a:t>
            </a:r>
            <a:endParaRPr lang="fr-FR" dirty="0">
              <a:solidFill>
                <a:srgbClr val="002060"/>
              </a:solidFill>
            </a:endParaRPr>
          </a:p>
        </p:txBody>
      </p:sp>
      <p:sp>
        <p:nvSpPr>
          <p:cNvPr id="3" name="Espace réservé du contenu 2"/>
          <p:cNvSpPr>
            <a:spLocks noGrp="1"/>
          </p:cNvSpPr>
          <p:nvPr>
            <p:ph sz="quarter" idx="1"/>
          </p:nvPr>
        </p:nvSpPr>
        <p:spPr/>
        <p:txBody>
          <a:bodyPr>
            <a:normAutofit fontScale="62500" lnSpcReduction="20000"/>
          </a:bodyPr>
          <a:lstStyle/>
          <a:p>
            <a:pPr algn="just"/>
            <a:r>
              <a:rPr sz="2800" i="1" dirty="0" smtClean="0"/>
              <a:t> A- Le statut des organisations internationales</a:t>
            </a:r>
            <a:r>
              <a:rPr sz="2800" dirty="0" smtClean="0"/>
              <a:t/>
            </a:r>
            <a:br>
              <a:rPr sz="2800" dirty="0" smtClean="0"/>
            </a:br>
            <a:r>
              <a:rPr sz="2800" dirty="0" smtClean="0"/>
              <a:t>         </a:t>
            </a:r>
            <a:endParaRPr lang="fr-CA" sz="2800" dirty="0" smtClean="0"/>
          </a:p>
          <a:p>
            <a:pPr algn="just"/>
            <a:r>
              <a:rPr sz="2800" dirty="0" smtClean="0"/>
              <a:t>1) La création des organisations internationales</a:t>
            </a:r>
            <a:endParaRPr lang="fr-CA" sz="2800" dirty="0" smtClean="0"/>
          </a:p>
          <a:p>
            <a:pPr algn="just"/>
            <a:endParaRPr lang="fr-CA" sz="2800" dirty="0" smtClean="0"/>
          </a:p>
          <a:p>
            <a:pPr algn="just"/>
            <a:r>
              <a:rPr lang="fr-CA" sz="2800" dirty="0" smtClean="0"/>
              <a:t>- La création par traité</a:t>
            </a:r>
          </a:p>
          <a:p>
            <a:pPr lvl="1" algn="just"/>
            <a:r>
              <a:rPr lang="fr-CA" sz="2500" dirty="0" smtClean="0"/>
              <a:t>Organisations </a:t>
            </a:r>
            <a:r>
              <a:rPr lang="fr-CA" sz="2500" dirty="0" smtClean="0"/>
              <a:t>universelles (ONU et institutions spécialisées) </a:t>
            </a:r>
          </a:p>
          <a:p>
            <a:pPr lvl="1" algn="just"/>
            <a:r>
              <a:rPr lang="fr-CA" sz="2500" dirty="0" smtClean="0"/>
              <a:t>Organisations régionales (Conseil de l’Europe, OÉA, UA, </a:t>
            </a:r>
            <a:r>
              <a:rPr lang="fr-CA" sz="2500" dirty="0" smtClean="0"/>
              <a:t>ANASE</a:t>
            </a:r>
            <a:r>
              <a:rPr lang="fr-CA" sz="2500" dirty="0" smtClean="0"/>
              <a:t>)</a:t>
            </a:r>
          </a:p>
          <a:p>
            <a:pPr lvl="1" algn="just"/>
            <a:r>
              <a:rPr lang="fr-CA" sz="2500" dirty="0" smtClean="0"/>
              <a:t>Organisations de coopération (OCDE,GUAM) et organisations d’intégration (Union européenne, </a:t>
            </a:r>
            <a:r>
              <a:rPr lang="fr-CA" sz="2500" dirty="0" smtClean="0"/>
              <a:t>MERCOSUR)</a:t>
            </a:r>
          </a:p>
          <a:p>
            <a:pPr algn="just"/>
            <a:endParaRPr lang="fr-CA" sz="2800" dirty="0" smtClean="0"/>
          </a:p>
          <a:p>
            <a:pPr algn="just"/>
            <a:r>
              <a:rPr sz="2800" dirty="0" smtClean="0"/>
              <a:t>2) La composition des organisations</a:t>
            </a:r>
            <a:endParaRPr lang="fr-CA" sz="2800" dirty="0" smtClean="0"/>
          </a:p>
          <a:p>
            <a:pPr algn="just">
              <a:buNone/>
            </a:pPr>
            <a:endParaRPr lang="fr-CA" sz="2800" dirty="0" smtClean="0"/>
          </a:p>
          <a:p>
            <a:pPr lvl="1" algn="just"/>
            <a:r>
              <a:rPr lang="fr-CA" sz="2500" dirty="0" smtClean="0"/>
              <a:t>Membres originaires et membres réguliers</a:t>
            </a:r>
          </a:p>
          <a:p>
            <a:pPr lvl="1" algn="just"/>
            <a:r>
              <a:rPr lang="fr-CA" sz="2500" dirty="0" smtClean="0"/>
              <a:t>Membres associés</a:t>
            </a:r>
            <a:r>
              <a:rPr lang="fr-CA" sz="2500" dirty="0" smtClean="0"/>
              <a:t> et territoires membres(</a:t>
            </a:r>
            <a:r>
              <a:rPr lang="fr-CA" sz="2500" dirty="0" smtClean="0"/>
              <a:t>voir Tableau)</a:t>
            </a:r>
            <a:endParaRPr lang="fr-CA" sz="2500" dirty="0" smtClean="0"/>
          </a:p>
          <a:p>
            <a:pPr lvl="1" algn="just"/>
            <a:r>
              <a:rPr lang="fr-CA" sz="2500" dirty="0" smtClean="0"/>
              <a:t>É</a:t>
            </a:r>
            <a:r>
              <a:rPr lang="fr-CA" sz="2500" dirty="0" smtClean="0"/>
              <a:t>tats </a:t>
            </a:r>
            <a:r>
              <a:rPr lang="fr-CA" sz="2500" dirty="0" smtClean="0"/>
              <a:t>observateurs non membres (Vatican, Palestine) </a:t>
            </a:r>
            <a:r>
              <a:rPr lang="fr-CA" sz="2500" dirty="0" smtClean="0">
                <a:hlinkClick r:id="rId2"/>
              </a:rPr>
              <a:t>http://www.un.org/fr/members/nonmembers.shtml</a:t>
            </a:r>
            <a:r>
              <a:rPr lang="fr-CA" sz="2500" dirty="0" smtClean="0"/>
              <a:t>) </a:t>
            </a:r>
          </a:p>
          <a:p>
            <a:pPr lvl="1" algn="just"/>
            <a:r>
              <a:rPr lang="fr-CA" sz="2500" dirty="0" smtClean="0"/>
              <a:t>Observateurs (</a:t>
            </a:r>
            <a:r>
              <a:rPr lang="fr-CA" sz="2500" dirty="0" smtClean="0">
                <a:hlinkClick r:id="rId3"/>
              </a:rPr>
              <a:t>http://www.un.org/fr/members/intergovorg.shtml</a:t>
            </a:r>
            <a:r>
              <a:rPr lang="fr-CA" sz="2500" dirty="0" smtClean="0"/>
              <a:t>)  </a:t>
            </a:r>
            <a:r>
              <a:rPr sz="2500" dirty="0" smtClean="0"/>
              <a:t> </a:t>
            </a:r>
            <a:endParaRPr lang="fr-CA" sz="2800" dirty="0" smtClean="0"/>
          </a:p>
          <a:p>
            <a:pPr algn="just"/>
            <a:endParaRPr lang="fr-CA" sz="2800"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6</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Saluden, Université de Montréal, Droit international public général, DRT-2100</a:t>
            </a:r>
            <a:r>
              <a:rPr lang="fr-FR" sz="1100" dirty="0" smtClean="0"/>
              <a:t> </a:t>
            </a:r>
            <a:r>
              <a:rPr lang="fr-CA" sz="1100" dirty="0" smtClean="0"/>
              <a:t> Cours n° 7</a:t>
            </a:r>
            <a:endParaRPr lang="fr-CA"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Les organisations internationales </a:t>
            </a:r>
            <a:r>
              <a:rPr lang="fr-FR" dirty="0" smtClean="0">
                <a:solidFill>
                  <a:srgbClr val="002060"/>
                </a:solidFill>
              </a:rPr>
              <a:t>(</a:t>
            </a:r>
            <a:r>
              <a:rPr lang="fr-FR" dirty="0" smtClean="0">
                <a:solidFill>
                  <a:srgbClr val="002060"/>
                </a:solidFill>
              </a:rPr>
              <a:t>suite</a:t>
            </a:r>
            <a:r>
              <a:rPr lang="fr-FR" dirty="0" smtClean="0">
                <a:solidFill>
                  <a:srgbClr val="002060"/>
                </a:solidFill>
              </a:rPr>
              <a:t>)</a:t>
            </a:r>
            <a:endParaRPr lang="fr-FR" dirty="0">
              <a:solidFill>
                <a:srgbClr val="002060"/>
              </a:solidFill>
            </a:endParaRPr>
          </a:p>
        </p:txBody>
      </p:sp>
      <p:sp>
        <p:nvSpPr>
          <p:cNvPr id="3" name="Espace réservé du contenu 2"/>
          <p:cNvSpPr>
            <a:spLocks noGrp="1"/>
          </p:cNvSpPr>
          <p:nvPr>
            <p:ph sz="quarter" idx="1"/>
          </p:nvPr>
        </p:nvSpPr>
        <p:spPr/>
        <p:txBody>
          <a:bodyPr>
            <a:normAutofit/>
          </a:bodyPr>
          <a:lstStyle/>
          <a:p>
            <a:pPr algn="ctr"/>
            <a:r>
              <a:rPr lang="fr-CA" sz="1800" dirty="0" smtClean="0"/>
              <a:t>Tableau des membres associés et territoires membres</a:t>
            </a:r>
            <a:r>
              <a:rPr sz="2800" dirty="0" smtClean="0"/>
              <a:t/>
            </a:r>
            <a:br>
              <a:rPr sz="2800" dirty="0" smtClean="0"/>
            </a:br>
            <a:r>
              <a:rPr sz="2800" dirty="0" smtClean="0"/>
              <a:t> </a:t>
            </a:r>
            <a:r>
              <a:rPr sz="2800" dirty="0" smtClean="0"/>
              <a:t> </a:t>
            </a:r>
            <a:endParaRPr lang="fr-CA" sz="2800" dirty="0" smtClean="0"/>
          </a:p>
          <a:p>
            <a:pPr algn="just"/>
            <a:endParaRPr lang="fr-CA" sz="2800"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7</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Saluden, Université de Montréal, Droit international public général, DRT-2100</a:t>
            </a:r>
            <a:r>
              <a:rPr lang="fr-FR" sz="1100" dirty="0" smtClean="0"/>
              <a:t> </a:t>
            </a:r>
            <a:r>
              <a:rPr lang="fr-CA" sz="1100" dirty="0" smtClean="0"/>
              <a:t> Cours n° 7</a:t>
            </a:r>
            <a:endParaRPr lang="fr-CA" sz="1100" dirty="0"/>
          </a:p>
        </p:txBody>
      </p:sp>
      <p:pic>
        <p:nvPicPr>
          <p:cNvPr id="6" name="Image 5" descr="Membres associes.jpg"/>
          <p:cNvPicPr>
            <a:picLocks noChangeAspect="1"/>
          </p:cNvPicPr>
          <p:nvPr/>
        </p:nvPicPr>
        <p:blipFill>
          <a:blip r:embed="rId2"/>
          <a:stretch>
            <a:fillRect/>
          </a:stretch>
        </p:blipFill>
        <p:spPr>
          <a:xfrm>
            <a:off x="2506957" y="1676400"/>
            <a:ext cx="4034037" cy="4800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Les organisations internationales (suite )</a:t>
            </a:r>
            <a:endParaRPr lang="fr-FR" dirty="0">
              <a:solidFill>
                <a:srgbClr val="002060"/>
              </a:solidFill>
            </a:endParaRPr>
          </a:p>
        </p:txBody>
      </p:sp>
      <p:sp>
        <p:nvSpPr>
          <p:cNvPr id="3" name="Espace réservé du contenu 2"/>
          <p:cNvSpPr>
            <a:spLocks noGrp="1"/>
          </p:cNvSpPr>
          <p:nvPr>
            <p:ph sz="quarter" idx="1"/>
          </p:nvPr>
        </p:nvSpPr>
        <p:spPr/>
        <p:txBody>
          <a:bodyPr>
            <a:normAutofit/>
          </a:bodyPr>
          <a:lstStyle/>
          <a:p>
            <a:pPr algn="just"/>
            <a:r>
              <a:rPr sz="2000" dirty="0" smtClean="0"/>
              <a:t> </a:t>
            </a:r>
            <a:r>
              <a:rPr sz="2000" i="1" dirty="0" smtClean="0"/>
              <a:t>B- La structure des organisations internationales</a:t>
            </a:r>
            <a:r>
              <a:rPr sz="2000" dirty="0" smtClean="0"/>
              <a:t/>
            </a:r>
            <a:br>
              <a:rPr sz="2000" dirty="0" smtClean="0"/>
            </a:br>
            <a:r>
              <a:rPr sz="2000" dirty="0" smtClean="0"/>
              <a:t>     1) Les organes pléniers des organisations internationales</a:t>
            </a:r>
            <a:br>
              <a:rPr sz="2000" dirty="0" smtClean="0"/>
            </a:br>
            <a:r>
              <a:rPr sz="2000" dirty="0" smtClean="0"/>
              <a:t>     2) Les organes restreints des organisations internationales</a:t>
            </a:r>
            <a:r>
              <a:rPr sz="2800" dirty="0" smtClean="0"/>
              <a:t/>
            </a:r>
            <a:br>
              <a:rPr sz="2800" dirty="0" smtClean="0"/>
            </a:br>
            <a:r>
              <a:rPr sz="2800" dirty="0" smtClean="0"/>
              <a:t>         </a:t>
            </a:r>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8</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Saluden, Université de Montréal, Droit international public général, DRT-2100</a:t>
            </a:r>
            <a:r>
              <a:rPr lang="fr-FR" sz="1100" dirty="0" smtClean="0"/>
              <a:t> </a:t>
            </a:r>
            <a:r>
              <a:rPr lang="fr-CA" sz="1100" dirty="0" smtClean="0"/>
              <a:t> Cours n° 7</a:t>
            </a:r>
            <a:endParaRPr lang="fr-CA" sz="1100" dirty="0"/>
          </a:p>
        </p:txBody>
      </p:sp>
      <p:pic>
        <p:nvPicPr>
          <p:cNvPr id="10" name="Image 9" descr="images-2.jpg"/>
          <p:cNvPicPr>
            <a:picLocks noChangeAspect="1"/>
          </p:cNvPicPr>
          <p:nvPr/>
        </p:nvPicPr>
        <p:blipFill>
          <a:blip r:embed="rId2"/>
          <a:stretch>
            <a:fillRect/>
          </a:stretch>
        </p:blipFill>
        <p:spPr>
          <a:xfrm>
            <a:off x="1371600" y="2362200"/>
            <a:ext cx="6235218" cy="424086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609600"/>
          </a:xfrm>
        </p:spPr>
        <p:txBody>
          <a:bodyPr>
            <a:normAutofit/>
          </a:bodyPr>
          <a:lstStyle/>
          <a:p>
            <a:r>
              <a:rPr lang="fr-FR" dirty="0" smtClean="0">
                <a:solidFill>
                  <a:srgbClr val="002060"/>
                </a:solidFill>
              </a:rPr>
              <a:t>Les organisations internationales (suite )</a:t>
            </a:r>
            <a:endParaRPr lang="fr-FR" dirty="0">
              <a:solidFill>
                <a:srgbClr val="002060"/>
              </a:solidFill>
            </a:endParaRPr>
          </a:p>
        </p:txBody>
      </p:sp>
      <p:sp>
        <p:nvSpPr>
          <p:cNvPr id="3" name="Espace réservé du contenu 2"/>
          <p:cNvSpPr>
            <a:spLocks noGrp="1"/>
          </p:cNvSpPr>
          <p:nvPr>
            <p:ph sz="quarter" idx="1"/>
          </p:nvPr>
        </p:nvSpPr>
        <p:spPr/>
        <p:txBody>
          <a:bodyPr>
            <a:normAutofit/>
          </a:bodyPr>
          <a:lstStyle/>
          <a:p>
            <a:pPr algn="just"/>
            <a:r>
              <a:rPr sz="2800" dirty="0" smtClean="0"/>
              <a:t/>
            </a:r>
            <a:br>
              <a:rPr sz="2800" dirty="0" smtClean="0"/>
            </a:br>
            <a:r>
              <a:rPr sz="2800" dirty="0" smtClean="0"/>
              <a:t>         </a:t>
            </a:r>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a:p>
            <a:pPr algn="just"/>
            <a:endParaRPr lang="fr-CA" sz="2800"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9</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pPr algn="ctr"/>
            <a:r>
              <a:rPr lang="fr-CA" sz="1100" dirty="0" smtClean="0"/>
              <a:t>Daniel Turp et François Xavier Saluden, Université de Montréal, Droit international public général, DRT-2100</a:t>
            </a:r>
            <a:r>
              <a:rPr lang="fr-FR" sz="1100" dirty="0" smtClean="0"/>
              <a:t> </a:t>
            </a:r>
            <a:r>
              <a:rPr lang="fr-CA" sz="1100" dirty="0" smtClean="0"/>
              <a:t> Cours n° 7</a:t>
            </a:r>
            <a:endParaRPr lang="fr-CA" sz="1100" dirty="0"/>
          </a:p>
        </p:txBody>
      </p:sp>
      <p:pic>
        <p:nvPicPr>
          <p:cNvPr id="9" name="Image 8" descr="ONU- Organigramme 2.jpg"/>
          <p:cNvPicPr>
            <a:picLocks noChangeAspect="1"/>
          </p:cNvPicPr>
          <p:nvPr/>
        </p:nvPicPr>
        <p:blipFill>
          <a:blip r:embed="rId3"/>
          <a:stretch>
            <a:fillRect/>
          </a:stretch>
        </p:blipFill>
        <p:spPr>
          <a:xfrm>
            <a:off x="1116248" y="1219200"/>
            <a:ext cx="6884751" cy="517733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3105</TotalTime>
  <Words>2330</Words>
  <Application>Microsoft Office PowerPoint</Application>
  <PresentationFormat>Présentation à l'écran (4:3)</PresentationFormat>
  <Paragraphs>177</Paragraphs>
  <Slides>15</Slides>
  <Notes>2</Notes>
  <HiddenSlides>0</HiddenSlides>
  <MMClips>0</MMClips>
  <ScaleCrop>false</ScaleCrop>
  <HeadingPairs>
    <vt:vector size="4" baseType="variant">
      <vt:variant>
        <vt:lpstr>Modèle de conception</vt:lpstr>
      </vt:variant>
      <vt:variant>
        <vt:i4>1</vt:i4>
      </vt:variant>
      <vt:variant>
        <vt:lpstr>Titres des diapositives</vt:lpstr>
      </vt:variant>
      <vt:variant>
        <vt:i4>15</vt:i4>
      </vt:variant>
    </vt:vector>
  </HeadingPairs>
  <TitlesOfParts>
    <vt:vector size="16" baseType="lpstr">
      <vt:lpstr>Origine</vt:lpstr>
      <vt:lpstr> Cours n° 7 Organisations internationales</vt:lpstr>
      <vt:lpstr>Prologue</vt:lpstr>
      <vt:lpstr>LES ORGANISATIONS INTERNATIONALES</vt:lpstr>
      <vt:lpstr>Les organisations internationales (suite)</vt:lpstr>
      <vt:lpstr>Les organisations internationales (suite)</vt:lpstr>
      <vt:lpstr>Les organisations internationales (suite)</vt:lpstr>
      <vt:lpstr>Les organisations internationales (suite)</vt:lpstr>
      <vt:lpstr>Les organisations internationales (suite )</vt:lpstr>
      <vt:lpstr>Les organisations internationales (suite )</vt:lpstr>
      <vt:lpstr>Les organisations internationales (suite )</vt:lpstr>
      <vt:lpstr>Les organisations internationales (suite)</vt:lpstr>
      <vt:lpstr>Les organisations internationales (suite)</vt:lpstr>
      <vt:lpstr>Les organisations internationales (suite)</vt:lpstr>
      <vt:lpstr>Les organisations internationales (suite et fin)</vt:lpstr>
      <vt:lpstr>Les collectivités et les personnes (Cours 8) (26 février 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international et intervention</dc:title>
  <dc:creator>François X</dc:creator>
  <cp:lastModifiedBy>Daniel Turp</cp:lastModifiedBy>
  <cp:revision>479</cp:revision>
  <dcterms:created xsi:type="dcterms:W3CDTF">2015-02-19T14:19:24Z</dcterms:created>
  <dcterms:modified xsi:type="dcterms:W3CDTF">2015-02-19T17:00:34Z</dcterms:modified>
</cp:coreProperties>
</file>