
<file path=[Content_Types].xml><?xml version="1.0" encoding="utf-8"?>
<Types xmlns="http://schemas.openxmlformats.org/package/2006/content-types">
  <Default Extension="rels" ContentType="application/vnd.openxmlformats-package.relationships+xml"/>
  <Override PartName="/ppt/slideLayouts/slideLayout1.xml" ContentType="application/vnd.openxmlformats-officedocument.presentationml.slideLayout+xml"/>
  <Default Extension="png" ContentType="image/png"/>
  <Override PartName="/ppt/slides/slide11.xml" ContentType="application/vnd.openxmlformats-officedocument.presentationml.slide+xml"/>
  <Default Extension="xml" ContentType="application/xml"/>
  <Override PartName="/ppt/slides/slide9.xml" ContentType="application/vnd.openxmlformats-officedocument.presentationml.slide+xml"/>
  <Default Extension="jpeg" ContentType="image/jpeg"/>
  <Override PartName="/ppt/slides/slide25.xml" ContentType="application/vnd.openxmlformats-officedocument.presentationml.slide+xml"/>
  <Override PartName="/ppt/tableStyles.xml" ContentType="application/vnd.openxmlformats-officedocument.presentationml.tableStyles+xml"/>
  <Override PartName="/ppt/slideLayouts/slideLayout8.xml" ContentType="application/vnd.openxmlformats-officedocument.presentationml.slideLayout+xml"/>
  <Override PartName="/ppt/slides/slide7.xml" ContentType="application/vnd.openxmlformats-officedocument.presentationml.slide+xml"/>
  <Override PartName="/ppt/slides/slide18.xml" ContentType="application/vnd.openxmlformats-officedocument.presentationml.slide+xml"/>
  <Override PartName="/ppt/slides/slide23.xml" ContentType="application/vnd.openxmlformats-officedocument.presentationml.slide+xml"/>
  <Override PartName="/ppt/slideLayouts/slideLayout6.xml" ContentType="application/vnd.openxmlformats-officedocument.presentationml.slideLayout+xml"/>
  <Override PartName="/ppt/slides/slide5.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theme/theme2.xml" ContentType="application/vnd.openxmlformats-officedocument.theme+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slides/slide3.xml" ContentType="application/vnd.openxmlformats-officedocument.presentationml.slide+xml"/>
  <Override PartName="/ppt/slideLayouts/slideLayout10.xml" ContentType="application/vnd.openxmlformats-officedocument.presentationml.slideLayout+xml"/>
  <Override PartName="/ppt/slides/slide14.xml" ContentType="application/vnd.openxmlformats-officedocument.presentationml.slide+xml"/>
  <Override PartName="/docProps/core.xml" ContentType="application/vnd.openxmlformats-package.core-properties+xml"/>
  <Override PartName="/docProps/app.xml" ContentType="application/vnd.openxmlformats-officedocument.extended-properties+xml"/>
  <Override PartName="/ppt/slideLayouts/slideLayout2.xml" ContentType="application/vnd.openxmlformats-officedocument.presentationml.slideLayout+xml"/>
  <Override PartName="/ppt/slides/slide1.xml" ContentType="application/vnd.openxmlformats-officedocument.presentationml.slide+xml"/>
  <Override PartName="/ppt/slides/slide12.xml" ContentType="application/vnd.openxmlformats-officedocument.presentationml.slide+xml"/>
  <Default Extension="bin" ContentType="application/vnd.openxmlformats-officedocument.presentationml.printerSettings"/>
  <Override PartName="/ppt/slides/slide10.xml" ContentType="application/vnd.openxmlformats-officedocument.presentationml.slide+xml"/>
  <Override PartName="/ppt/viewProps.xml" ContentType="application/vnd.openxmlformats-officedocument.presentationml.viewProps+xml"/>
  <Override PartName="/ppt/slides/slide8.xml" ContentType="application/vnd.openxmlformats-officedocument.presentationml.slide+xml"/>
  <Override PartName="/ppt/presentation.xml" ContentType="application/vnd.openxmlformats-officedocument.presentationml.presentation.main+xml"/>
  <Override PartName="/ppt/slides/slide19.xml" ContentType="application/vnd.openxmlformats-officedocument.presentationml.slide+xml"/>
  <Override PartName="/ppt/slides/slide24.xml" ContentType="application/vnd.openxmlformats-officedocument.presentationml.slide+xml"/>
  <Override PartName="/ppt/slideLayouts/slideLayout9.xml" ContentType="application/vnd.openxmlformats-officedocument.presentationml.slideLayout+xml"/>
  <Override PartName="/ppt/slideLayouts/slideLayout7.xml" ContentType="application/vnd.openxmlformats-officedocument.presentationml.slideLayout+xml"/>
  <Override PartName="/ppt/slides/slide6.xml" ContentType="application/vnd.openxmlformats-officedocument.presentationml.slide+xml"/>
  <Override PartName="/ppt/slides/slide17.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slideLayouts/slideLayout5.xml" ContentType="application/vnd.openxmlformats-officedocument.presentationml.slideLayout+xml"/>
  <Override PartName="/ppt/slides/slide4.xml" ContentType="application/vnd.openxmlformats-officedocument.presentationml.slide+xml"/>
  <Override PartName="/ppt/slideLayouts/slideLayout11.xml" ContentType="application/vnd.openxmlformats-officedocument.presentationml.slideLayout+xml"/>
  <Override PartName="/ppt/slides/slide15.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theme/theme1.xml" ContentType="application/vnd.openxmlformats-officedocument.theme+xml"/>
  <Override PartName="/ppt/slideLayouts/slideLayout3.xml" ContentType="application/vnd.openxmlformats-officedocument.presentationml.slideLayout+xml"/>
  <Override PartName="/ppt/slides/slide2.xml" ContentType="application/vnd.openxmlformats-officedocument.presentationml.slide+xml"/>
  <Override PartName="/ppt/slides/slide13.xml" ContentType="application/vnd.openxmlformats-officedocument.presentationml.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SpecialPlsOnTitleSld="0" saveSubsetFonts="1">
  <p:sldMasterIdLst>
    <p:sldMasterId r:id="rId1"/>
  </p:sldMasterIdLst>
  <p:notesMasterIdLst>
    <p:notesMasterId r:id="rId27"/>
  </p:notesMasterIdLst>
  <p:sldIdLst>
    <p:sldId id="256" r:id="rId2"/>
    <p:sldId id="305" r:id="rId3"/>
    <p:sldId id="291" r:id="rId4"/>
    <p:sldId id="292" r:id="rId5"/>
    <p:sldId id="304" r:id="rId6"/>
    <p:sldId id="296" r:id="rId7"/>
    <p:sldId id="293" r:id="rId8"/>
    <p:sldId id="297" r:id="rId9"/>
    <p:sldId id="294" r:id="rId10"/>
    <p:sldId id="298" r:id="rId11"/>
    <p:sldId id="269" r:id="rId12"/>
    <p:sldId id="271" r:id="rId13"/>
    <p:sldId id="281" r:id="rId14"/>
    <p:sldId id="301" r:id="rId15"/>
    <p:sldId id="283" r:id="rId16"/>
    <p:sldId id="284" r:id="rId17"/>
    <p:sldId id="303" r:id="rId18"/>
    <p:sldId id="286" r:id="rId19"/>
    <p:sldId id="287" r:id="rId20"/>
    <p:sldId id="285" r:id="rId21"/>
    <p:sldId id="308" r:id="rId22"/>
    <p:sldId id="288" r:id="rId23"/>
    <p:sldId id="290" r:id="rId24"/>
    <p:sldId id="289" r:id="rId25"/>
    <p:sldId id="307" r:id="rId26"/>
  </p:sldIdLst>
  <p:sldSz cx="9144000" cy="6858000" type="screen4x3"/>
  <p:notesSz cx="6858000" cy="92964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p="http://schemas.openxmlformats.org/presentationml/2006/main" xmlns:r="http://schemas.openxmlformats.org/officeDocument/2006/relationships" xmlns:a="http://schemas.openxmlformats.org/drawingml/2006/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prnPr/>
  <p:extLst>
    <p:ext uri="{E76CE94A-603C-4142-B9EB-6D1370010A27}">
      <p14:discardImageEditData xmlns:p14="http://schemas.microsoft.com/office/powerpoint/2010/main" xmlns:p="http://schemas.openxmlformats.org/presentationml/2006/main" xmlns:r="http://schemas.openxmlformats.org/officeDocument/2006/relationships" xmlns:a="http://schemas.openxmlformats.org/drawingml/2006/main" xmlns="" val="0"/>
    </p:ext>
    <p:ext uri="{D31A062A-798A-4329-ABDD-BBA856620510}">
      <p14:defaultImageDpi xmlns:p14="http://schemas.microsoft.com/office/powerpoint/2010/main" xmlns:p="http://schemas.openxmlformats.org/presentationml/2006/main" xmlns:r="http://schemas.openxmlformats.org/officeDocument/2006/relationships" xmlns:a="http://schemas.openxmlformats.org/drawingml/2006/main" xmlns="" val="220"/>
    </p:ext>
    <p:ext uri="{FD5EFAAD-0ECE-453E-9831-46B23BE46B34}">
      <p15:chartTrackingRefBased xmlns:p15="http://schemas.microsoft.com/office/powerpoint/2012/main" xmlns:p="http://schemas.openxmlformats.org/presentationml/2006/main" xmlns:r="http://schemas.openxmlformats.org/officeDocument/2006/relationships" xmlns:a="http://schemas.openxmlformats.org/drawingml/2006/main" xmlns=""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showOutlineIcons="0">
    <p:restoredLeft sz="13780" autoAdjust="0"/>
    <p:restoredTop sz="94714" autoAdjust="0"/>
  </p:normalViewPr>
  <p:slideViewPr>
    <p:cSldViewPr>
      <p:cViewPr varScale="1">
        <p:scale>
          <a:sx n="108" d="100"/>
          <a:sy n="108" d="100"/>
        </p:scale>
        <p:origin x="-432"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1" y="0"/>
            <a:ext cx="2971800" cy="464820"/>
          </a:xfrm>
          <a:prstGeom prst="rect">
            <a:avLst/>
          </a:prstGeom>
        </p:spPr>
        <p:txBody>
          <a:bodyPr vert="horz" lIns="92302" tIns="46151" rIns="92302" bIns="46151" rtlCol="0"/>
          <a:lstStyle>
            <a:lvl1pPr algn="l">
              <a:defRPr sz="1200"/>
            </a:lvl1pPr>
          </a:lstStyle>
          <a:p>
            <a:endParaRPr lang="fr-FR" dirty="0"/>
          </a:p>
        </p:txBody>
      </p:sp>
      <p:sp>
        <p:nvSpPr>
          <p:cNvPr id="3" name="Espace réservé de la date 2"/>
          <p:cNvSpPr>
            <a:spLocks noGrp="1"/>
          </p:cNvSpPr>
          <p:nvPr>
            <p:ph type="dt" idx="1"/>
          </p:nvPr>
        </p:nvSpPr>
        <p:spPr>
          <a:xfrm>
            <a:off x="3884614" y="0"/>
            <a:ext cx="2971800" cy="464820"/>
          </a:xfrm>
          <a:prstGeom prst="rect">
            <a:avLst/>
          </a:prstGeom>
        </p:spPr>
        <p:txBody>
          <a:bodyPr vert="horz" lIns="92302" tIns="46151" rIns="92302" bIns="46151" rtlCol="0"/>
          <a:lstStyle>
            <a:lvl1pPr algn="r">
              <a:defRPr sz="1200"/>
            </a:lvl1pPr>
          </a:lstStyle>
          <a:p>
            <a:fld id="{085B873A-3D22-49B4-8278-133A34355E05}" type="datetimeFigureOut">
              <a:rPr lang="fr-FR" smtClean="0"/>
              <a:pPr/>
              <a:t>11/02/15</a:t>
            </a:fld>
            <a:endParaRPr lang="fr-FR" dirty="0"/>
          </a:p>
        </p:txBody>
      </p:sp>
      <p:sp>
        <p:nvSpPr>
          <p:cNvPr id="4" name="Espace réservé de l'image des diapositives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2302" tIns="46151" rIns="92302" bIns="46151" rtlCol="0" anchor="ctr"/>
          <a:lstStyle/>
          <a:p>
            <a:endParaRPr lang="fr-FR" dirty="0"/>
          </a:p>
        </p:txBody>
      </p:sp>
      <p:sp>
        <p:nvSpPr>
          <p:cNvPr id="5" name="Espace réservé des commentaires 4"/>
          <p:cNvSpPr>
            <a:spLocks noGrp="1"/>
          </p:cNvSpPr>
          <p:nvPr>
            <p:ph type="body" sz="quarter" idx="3"/>
          </p:nvPr>
        </p:nvSpPr>
        <p:spPr>
          <a:xfrm>
            <a:off x="685800" y="4415790"/>
            <a:ext cx="5486400" cy="4183380"/>
          </a:xfrm>
          <a:prstGeom prst="rect">
            <a:avLst/>
          </a:prstGeom>
        </p:spPr>
        <p:txBody>
          <a:bodyPr vert="horz" lIns="92302" tIns="46151" rIns="92302" bIns="46151"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1" y="8829966"/>
            <a:ext cx="2971800" cy="464820"/>
          </a:xfrm>
          <a:prstGeom prst="rect">
            <a:avLst/>
          </a:prstGeom>
        </p:spPr>
        <p:txBody>
          <a:bodyPr vert="horz" lIns="92302" tIns="46151" rIns="92302" bIns="46151" rtlCol="0" anchor="b"/>
          <a:lstStyle>
            <a:lvl1pPr algn="l">
              <a:defRPr sz="1200"/>
            </a:lvl1pPr>
          </a:lstStyle>
          <a:p>
            <a:endParaRPr lang="fr-FR" dirty="0"/>
          </a:p>
        </p:txBody>
      </p:sp>
      <p:sp>
        <p:nvSpPr>
          <p:cNvPr id="7" name="Espace réservé du numéro de diapositive 6"/>
          <p:cNvSpPr>
            <a:spLocks noGrp="1"/>
          </p:cNvSpPr>
          <p:nvPr>
            <p:ph type="sldNum" sz="quarter" idx="5"/>
          </p:nvPr>
        </p:nvSpPr>
        <p:spPr>
          <a:xfrm>
            <a:off x="3884614" y="8829966"/>
            <a:ext cx="2971800" cy="464820"/>
          </a:xfrm>
          <a:prstGeom prst="rect">
            <a:avLst/>
          </a:prstGeom>
        </p:spPr>
        <p:txBody>
          <a:bodyPr vert="horz" lIns="92302" tIns="46151" rIns="92302" bIns="46151" rtlCol="0" anchor="b"/>
          <a:lstStyle>
            <a:lvl1pPr algn="r">
              <a:defRPr sz="1200"/>
            </a:lvl1pPr>
          </a:lstStyle>
          <a:p>
            <a:fld id="{33D3BF32-9641-4BCD-A107-20C6662F9941}" type="slidenum">
              <a:rPr lang="fr-FR" smtClean="0"/>
              <a:pPr/>
              <a:t>‹#›</a:t>
            </a:fld>
            <a:endParaRPr lang="fr-FR"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9753088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Diapositive de titre">
    <p:spTree>
      <p:nvGrpSpPr>
        <p:cNvPr id="1" name=""/>
        <p:cNvGrpSpPr/>
        <p:nvPr/>
      </p:nvGrpSpPr>
      <p:grpSpPr>
        <a:xfrm>
          <a:off x="0" y="0"/>
          <a:ext cx="0" cy="0"/>
          <a:chOff x="0" y="0"/>
          <a:chExt cx="0" cy="0"/>
        </a:xfrm>
      </p:grpSpPr>
      <p:sp>
        <p:nvSpPr>
          <p:cNvPr id="8" name="Titre 7"/>
          <p:cNvSpPr>
            <a:spLocks noGrp="1"/>
          </p:cNvSpPr>
          <p:nvPr>
            <p:ph type="ctrTitle"/>
          </p:nvPr>
        </p:nvSpPr>
        <p:spPr>
          <a:xfrm>
            <a:off x="1219200" y="3886200"/>
            <a:ext cx="6858000" cy="990600"/>
          </a:xfrm>
        </p:spPr>
        <p:txBody>
          <a:bodyPr anchor="t" anchorCtr="0"/>
          <a:lstStyle>
            <a:lvl1pPr algn="r">
              <a:defRPr sz="3200">
                <a:solidFill>
                  <a:schemeClr val="tx1"/>
                </a:solidFill>
              </a:defRPr>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1219200" y="5124450"/>
            <a:ext cx="6858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28" name="Espace réservé de la date 27"/>
          <p:cNvSpPr>
            <a:spLocks noGrp="1"/>
          </p:cNvSpPr>
          <p:nvPr>
            <p:ph type="dt" sz="half" idx="10"/>
          </p:nvPr>
        </p:nvSpPr>
        <p:spPr>
          <a:xfrm>
            <a:off x="6400800" y="6355080"/>
            <a:ext cx="2286000" cy="365760"/>
          </a:xfrm>
        </p:spPr>
        <p:txBody>
          <a:bodyPr/>
          <a:lstStyle>
            <a:lvl1pPr>
              <a:defRPr sz="1400"/>
            </a:lvl1pPr>
          </a:lstStyle>
          <a:p>
            <a:fld id="{C6D6ED15-47D5-47C0-A695-52840CE292CE}" type="datetime1">
              <a:rPr lang="fr-FR" smtClean="0"/>
              <a:pPr/>
              <a:t>11/02/15</a:t>
            </a:fld>
            <a:endParaRPr lang="fr-BE"/>
          </a:p>
        </p:txBody>
      </p:sp>
      <p:sp>
        <p:nvSpPr>
          <p:cNvPr id="17" name="Espace réservé du pied de page 16"/>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29" name="Espace réservé du numéro de diapositive 28"/>
          <p:cNvSpPr>
            <a:spLocks noGrp="1"/>
          </p:cNvSpPr>
          <p:nvPr>
            <p:ph type="sldNum" sz="quarter" idx="12"/>
          </p:nvPr>
        </p:nvSpPr>
        <p:spPr>
          <a:xfrm>
            <a:off x="1216152" y="6355080"/>
            <a:ext cx="1219200" cy="365760"/>
          </a:xfrm>
        </p:spPr>
        <p:txBody>
          <a:bodyPr/>
          <a:lstStyle/>
          <a:p>
            <a:fld id="{CF4668DC-857F-487D-BFFA-8C0CA5037977}" type="slidenum">
              <a:rPr lang="fr-BE" smtClean="0"/>
              <a:pPr/>
              <a:t>‹#›</a:t>
            </a:fld>
            <a:endParaRPr lang="fr-BE"/>
          </a:p>
        </p:txBody>
      </p:sp>
      <p:sp>
        <p:nvSpPr>
          <p:cNvPr id="21" name="Rectangle 20"/>
          <p:cNvSpPr/>
          <p:nvPr/>
        </p:nvSpPr>
        <p:spPr>
          <a:xfrm>
            <a:off x="904875" y="3648075"/>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3" name="Rectangle 32"/>
          <p:cNvSpPr/>
          <p:nvPr/>
        </p:nvSpPr>
        <p:spPr>
          <a:xfrm>
            <a:off x="914400" y="5048250"/>
            <a:ext cx="73152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Rectangle 21"/>
          <p:cNvSpPr/>
          <p:nvPr/>
        </p:nvSpPr>
        <p:spPr>
          <a:xfrm>
            <a:off x="904875" y="3648075"/>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2" name="Rectangle 31"/>
          <p:cNvSpPr/>
          <p:nvPr/>
        </p:nvSpPr>
        <p:spPr>
          <a:xfrm>
            <a:off x="914400" y="5048250"/>
            <a:ext cx="2286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DF54413B-9F3F-47E3-872B-C570CDBDCEA0}" type="datetime1">
              <a:rPr lang="fr-FR" smtClean="0"/>
              <a:pPr/>
              <a:t>11/02/15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4" name="Espace réservé de la date 3"/>
          <p:cNvSpPr>
            <a:spLocks noGrp="1"/>
          </p:cNvSpPr>
          <p:nvPr>
            <p:ph type="dt" sz="half" idx="10"/>
          </p:nvPr>
        </p:nvSpPr>
        <p:spPr/>
        <p:txBody>
          <a:bodyPr/>
          <a:lstStyle/>
          <a:p>
            <a:fld id="{F287A9BB-A10B-4B4B-AC21-4C8FE0FA67D9}" type="datetime1">
              <a:rPr lang="fr-FR" smtClean="0"/>
              <a:pPr/>
              <a:t>11/02/15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7" name="Connecteur droit 6"/>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8" name="Triangle isocèle 7"/>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9" name="Connecteur droit 8"/>
          <p:cNvSpPr>
            <a:spLocks noChangeShapeType="1"/>
          </p:cNvSpPr>
          <p:nvPr/>
        </p:nvSpPr>
        <p:spPr bwMode="auto">
          <a:xfrm rot="5400000">
            <a:off x="3629607"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4" name="Espace réservé de la date 3"/>
          <p:cNvSpPr>
            <a:spLocks noGrp="1"/>
          </p:cNvSpPr>
          <p:nvPr>
            <p:ph type="dt" sz="half" idx="10"/>
          </p:nvPr>
        </p:nvSpPr>
        <p:spPr/>
        <p:txBody>
          <a:bodyPr/>
          <a:lstStyle/>
          <a:p>
            <a:fld id="{04F08AD2-A03A-406F-BE0B-71E3612A69FF}" type="datetime1">
              <a:rPr lang="fr-FR" smtClean="0"/>
              <a:pPr/>
              <a:t>11/02/15</a:t>
            </a:fld>
            <a:endParaRPr lang="fr-BE"/>
          </a:p>
        </p:txBody>
      </p:sp>
      <p:sp>
        <p:nvSpPr>
          <p:cNvPr id="5" name="Espace réservé du pied de page 4"/>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p:txBody>
          <a:bodyPr/>
          <a:lstStyle/>
          <a:p>
            <a:fld id="{CF4668DC-857F-487D-BFFA-8C0CA5037977}" type="slidenum">
              <a:rPr lang="fr-BE" smtClean="0"/>
              <a:pPr/>
              <a:t>‹#›</a:t>
            </a:fld>
            <a:endParaRPr lang="fr-BE"/>
          </a:p>
        </p:txBody>
      </p:sp>
      <p:sp>
        <p:nvSpPr>
          <p:cNvPr id="8" name="Espace réservé du contenu 7"/>
          <p:cNvSpPr>
            <a:spLocks noGrp="1"/>
          </p:cNvSpPr>
          <p:nvPr>
            <p:ph sz="quarter" idx="1"/>
          </p:nvPr>
        </p:nvSpPr>
        <p:spPr>
          <a:xfrm>
            <a:off x="457200" y="1219200"/>
            <a:ext cx="8229600"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1219200" y="2971800"/>
            <a:ext cx="6858000" cy="1066800"/>
          </a:xfrm>
        </p:spPr>
        <p:txBody>
          <a:bodyPr anchor="t" anchorCtr="0"/>
          <a:lstStyle>
            <a:lvl1pPr algn="r">
              <a:buNone/>
              <a:defRPr sz="3200" b="0" cap="none"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1295400" y="4267200"/>
            <a:ext cx="67818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4" name="Espace réservé de la date 3"/>
          <p:cNvSpPr>
            <a:spLocks noGrp="1"/>
          </p:cNvSpPr>
          <p:nvPr>
            <p:ph type="dt" sz="half" idx="10"/>
          </p:nvPr>
        </p:nvSpPr>
        <p:spPr>
          <a:xfrm>
            <a:off x="6400800" y="6355080"/>
            <a:ext cx="2286000" cy="365760"/>
          </a:xfrm>
        </p:spPr>
        <p:txBody>
          <a:bodyPr/>
          <a:lstStyle/>
          <a:p>
            <a:fld id="{5531FB41-B088-42E0-8A49-96DCC72AE889}" type="datetime1">
              <a:rPr lang="fr-FR" smtClean="0"/>
              <a:pPr/>
              <a:t>11/02/15</a:t>
            </a:fld>
            <a:endParaRPr lang="fr-BE"/>
          </a:p>
        </p:txBody>
      </p:sp>
      <p:sp>
        <p:nvSpPr>
          <p:cNvPr id="5" name="Espace réservé du pied de page 4"/>
          <p:cNvSpPr>
            <a:spLocks noGrp="1"/>
          </p:cNvSpPr>
          <p:nvPr>
            <p:ph type="ftr" sz="quarter" idx="11"/>
          </p:nvPr>
        </p:nvSpPr>
        <p:spPr>
          <a:xfrm>
            <a:off x="2898648" y="6355080"/>
            <a:ext cx="3474720" cy="365760"/>
          </a:xfrm>
        </p:spPr>
        <p:txBody>
          <a:bodyPr/>
          <a:lstStyle/>
          <a:p>
            <a:r>
              <a:rPr lang="fr-FR" dirty="0" smtClean="0"/>
              <a:t>François Xavier Saluden, UQAM, « La personne et le droit international », JUR6650-10, Automne 2011, 19 septembre 2011</a:t>
            </a:r>
            <a:endParaRPr lang="fr-BE" dirty="0"/>
          </a:p>
        </p:txBody>
      </p:sp>
      <p:sp>
        <p:nvSpPr>
          <p:cNvPr id="6" name="Espace réservé du numéro de diapositive 5"/>
          <p:cNvSpPr>
            <a:spLocks noGrp="1"/>
          </p:cNvSpPr>
          <p:nvPr>
            <p:ph type="sldNum" sz="quarter" idx="12"/>
          </p:nvPr>
        </p:nvSpPr>
        <p:spPr>
          <a:xfrm>
            <a:off x="1069848" y="6355080"/>
            <a:ext cx="1520952" cy="365760"/>
          </a:xfrm>
        </p:spPr>
        <p:txBody>
          <a:bodyPr/>
          <a:lstStyle/>
          <a:p>
            <a:fld id="{CF4668DC-857F-487D-BFFA-8C0CA5037977}" type="slidenum">
              <a:rPr lang="fr-BE" smtClean="0"/>
              <a:pPr/>
              <a:t>‹#›</a:t>
            </a:fld>
            <a:endParaRPr lang="fr-BE"/>
          </a:p>
        </p:txBody>
      </p:sp>
      <p:sp>
        <p:nvSpPr>
          <p:cNvPr id="7" name="Rectangle 6"/>
          <p:cNvSpPr/>
          <p:nvPr/>
        </p:nvSpPr>
        <p:spPr>
          <a:xfrm>
            <a:off x="914400" y="2819400"/>
            <a:ext cx="73152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8" name="Rectangle 7"/>
          <p:cNvSpPr/>
          <p:nvPr/>
        </p:nvSpPr>
        <p:spPr>
          <a:xfrm>
            <a:off x="914400" y="2819400"/>
            <a:ext cx="2286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5" name="Espace réservé de la date 4"/>
          <p:cNvSpPr>
            <a:spLocks noGrp="1"/>
          </p:cNvSpPr>
          <p:nvPr>
            <p:ph type="dt" sz="half" idx="10"/>
          </p:nvPr>
        </p:nvSpPr>
        <p:spPr/>
        <p:txBody>
          <a:bodyPr/>
          <a:lstStyle/>
          <a:p>
            <a:fld id="{2E036505-3D1A-49E3-8EB4-857833F3222C}" type="datetime1">
              <a:rPr lang="fr-FR" smtClean="0"/>
              <a:pPr/>
              <a:t>11/02/15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9" name="Espace réservé du contenu 8"/>
          <p:cNvSpPr>
            <a:spLocks noGrp="1"/>
          </p:cNvSpPr>
          <p:nvPr>
            <p:ph sz="quarter" idx="1"/>
          </p:nvPr>
        </p:nvSpPr>
        <p:spPr>
          <a:xfrm>
            <a:off x="457200" y="1219200"/>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632198" y="1216152"/>
            <a:ext cx="4041648" cy="493776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nchor="ctr"/>
          <a:lstStyle>
            <a:lvl1pPr>
              <a:defRPr/>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457200" y="1285875"/>
            <a:ext cx="4040188"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4" name="Espace réservé du texte 3"/>
          <p:cNvSpPr>
            <a:spLocks noGrp="1"/>
          </p:cNvSpPr>
          <p:nvPr>
            <p:ph type="body" sz="half" idx="3"/>
          </p:nvPr>
        </p:nvSpPr>
        <p:spPr>
          <a:xfrm>
            <a:off x="4648200" y="1295400"/>
            <a:ext cx="4041775"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fr-FR" smtClean="0"/>
              <a:t>Cliquez pour modifier les styles du texte du masque</a:t>
            </a:r>
          </a:p>
        </p:txBody>
      </p:sp>
      <p:sp>
        <p:nvSpPr>
          <p:cNvPr id="7" name="Espace réservé de la date 6"/>
          <p:cNvSpPr>
            <a:spLocks noGrp="1"/>
          </p:cNvSpPr>
          <p:nvPr>
            <p:ph type="dt" sz="half" idx="10"/>
          </p:nvPr>
        </p:nvSpPr>
        <p:spPr/>
        <p:txBody>
          <a:bodyPr/>
          <a:lstStyle/>
          <a:p>
            <a:fld id="{57D23CB7-EA97-4FC0-8C9A-B95A4EB22C1B}" type="datetime1">
              <a:rPr lang="fr-FR" smtClean="0"/>
              <a:pPr/>
              <a:t>11/02/15</a:t>
            </a:fld>
            <a:endParaRPr lang="fr-BE"/>
          </a:p>
        </p:txBody>
      </p:sp>
      <p:sp>
        <p:nvSpPr>
          <p:cNvPr id="8" name="Espace réservé du pied de page 7"/>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9" name="Espace réservé du numéro de diapositive 8"/>
          <p:cNvSpPr>
            <a:spLocks noGrp="1"/>
          </p:cNvSpPr>
          <p:nvPr>
            <p:ph type="sldNum" sz="quarter" idx="12"/>
          </p:nvPr>
        </p:nvSpPr>
        <p:spPr/>
        <p:txBody>
          <a:bodyPr/>
          <a:lstStyle/>
          <a:p>
            <a:fld id="{CF4668DC-857F-487D-BFFA-8C0CA5037977}" type="slidenum">
              <a:rPr lang="fr-BE" smtClean="0"/>
              <a:pPr/>
              <a:t>‹#›</a:t>
            </a:fld>
            <a:endParaRPr lang="fr-BE"/>
          </a:p>
        </p:txBody>
      </p:sp>
      <p:sp>
        <p:nvSpPr>
          <p:cNvPr id="11" name="Espace réservé du contenu 10"/>
          <p:cNvSpPr>
            <a:spLocks noGrp="1"/>
          </p:cNvSpPr>
          <p:nvPr>
            <p:ph sz="quarter" idx="2"/>
          </p:nvPr>
        </p:nvSpPr>
        <p:spPr>
          <a:xfrm>
            <a:off x="457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648200" y="2133600"/>
            <a:ext cx="4038600" cy="40386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a:xfrm>
            <a:off x="457200" y="228600"/>
            <a:ext cx="8229600" cy="914400"/>
          </a:xfrm>
        </p:spPr>
        <p:txBody>
          <a:bodyPr/>
          <a:lstStyle/>
          <a:p>
            <a:r>
              <a:rPr kumimoji="0" lang="fr-FR" smtClean="0"/>
              <a:t>Cliquez pour modifier le style du titre</a:t>
            </a:r>
            <a:endParaRPr kumimoji="0" lang="en-US"/>
          </a:p>
        </p:txBody>
      </p:sp>
      <p:sp>
        <p:nvSpPr>
          <p:cNvPr id="3" name="Espace réservé de la date 2"/>
          <p:cNvSpPr>
            <a:spLocks noGrp="1"/>
          </p:cNvSpPr>
          <p:nvPr>
            <p:ph type="dt" sz="half" idx="10"/>
          </p:nvPr>
        </p:nvSpPr>
        <p:spPr/>
        <p:txBody>
          <a:bodyPr/>
          <a:lstStyle/>
          <a:p>
            <a:fld id="{999E8C9F-3D7B-4B99-A27C-67DDC9F5105C}" type="datetime1">
              <a:rPr lang="fr-FR" smtClean="0"/>
              <a:pPr/>
              <a:t>11/02/15</a:t>
            </a:fld>
            <a:endParaRPr lang="fr-BE"/>
          </a:p>
        </p:txBody>
      </p:sp>
      <p:sp>
        <p:nvSpPr>
          <p:cNvPr id="4" name="Espace réservé du pied de page 3"/>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5" name="Espace réservé du numéro de diapositive 4"/>
          <p:cNvSpPr>
            <a:spLocks noGrp="1"/>
          </p:cNvSpPr>
          <p:nvPr>
            <p:ph type="sldNum" sz="quarter" idx="12"/>
          </p:nvPr>
        </p:nvSpPr>
        <p:spPr/>
        <p:txBody>
          <a:bodyPr/>
          <a:lstStyle/>
          <a:p>
            <a:fld id="{CF4668DC-857F-487D-BFFA-8C0CA5037977}" type="slidenum">
              <a:rPr lang="fr-BE" smtClean="0"/>
              <a:pPr/>
              <a:t>‹#›</a:t>
            </a:fld>
            <a:endParaRPr lang="fr-BE"/>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1F93C178-EFA7-49D8-A7F5-88794A3B26B1}" type="datetime1">
              <a:rPr lang="fr-FR" smtClean="0"/>
              <a:pPr/>
              <a:t>11/02/15</a:t>
            </a:fld>
            <a:endParaRPr lang="fr-BE"/>
          </a:p>
        </p:txBody>
      </p:sp>
      <p:sp>
        <p:nvSpPr>
          <p:cNvPr id="3" name="Espace réservé du pied de page 2"/>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4" name="Espace réservé du numéro de diapositive 3"/>
          <p:cNvSpPr>
            <a:spLocks noGrp="1"/>
          </p:cNvSpPr>
          <p:nvPr>
            <p:ph type="sldNum" sz="quarter" idx="12"/>
          </p:nvPr>
        </p:nvSpPr>
        <p:spPr/>
        <p:txBody>
          <a:bodyPr/>
          <a:lstStyle/>
          <a:p>
            <a:fld id="{CF4668DC-857F-487D-BFFA-8C0CA5037977}" type="slidenum">
              <a:rPr lang="fr-BE" smtClean="0"/>
              <a:pPr/>
              <a:t>‹#›</a:t>
            </a:fld>
            <a:endParaRPr lang="fr-BE"/>
          </a:p>
        </p:txBody>
      </p:sp>
      <p:sp>
        <p:nvSpPr>
          <p:cNvPr id="5" name="Connecteur droit 4"/>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6" name="Triangle isocèle 5"/>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6324600" y="304800"/>
            <a:ext cx="2514600" cy="838200"/>
          </a:xfrm>
        </p:spPr>
        <p:txBody>
          <a:bodyPr anchor="b" anchorCtr="0">
            <a:noAutofit/>
          </a:bodyPr>
          <a:lstStyle>
            <a:lvl1pPr algn="l">
              <a:buNone/>
              <a:defRPr sz="2000" b="1">
                <a:solidFill>
                  <a:schemeClr val="tx2"/>
                </a:solidFill>
                <a:latin typeface="+mn-lt"/>
                <a:ea typeface="+mn-ea"/>
                <a:cs typeface="+mn-cs"/>
              </a:defRPr>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324600" y="1219200"/>
            <a:ext cx="25146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6AFDBB71-9A28-4ECD-BF93-991C34394E51}" type="datetime1">
              <a:rPr lang="fr-FR" smtClean="0"/>
              <a:pPr/>
              <a:t>11/02/15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Connecteur droit 9"/>
          <p:cNvSpPr>
            <a:spLocks noChangeShapeType="1"/>
          </p:cNvSpPr>
          <p:nvPr/>
        </p:nvSpPr>
        <p:spPr bwMode="auto">
          <a:xfrm rot="5400000">
            <a:off x="3160645"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2" name="Espace réservé du contenu 11"/>
          <p:cNvSpPr>
            <a:spLocks noGrp="1"/>
          </p:cNvSpPr>
          <p:nvPr>
            <p:ph sz="quarter" idx="1"/>
          </p:nvPr>
        </p:nvSpPr>
        <p:spPr>
          <a:xfrm>
            <a:off x="304800" y="304800"/>
            <a:ext cx="5715000" cy="5715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picTx" preserve="1">
  <p:cSld name="Image avec légende">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457200" y="500856"/>
            <a:ext cx="8229600" cy="674688"/>
          </a:xfrm>
          <a:ln>
            <a:solidFill>
              <a:schemeClr val="accent1"/>
            </a:solidFill>
          </a:ln>
        </p:spPr>
        <p:txBody>
          <a:bodyPr lIns="274320" anchor="ctr"/>
          <a:lstStyle>
            <a:lvl1pPr algn="r">
              <a:buNone/>
              <a:defRPr sz="2000" b="0">
                <a:solidFill>
                  <a:schemeClr val="tx1"/>
                </a:solidFill>
              </a:defRPr>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457200" y="1905000"/>
            <a:ext cx="8229600" cy="4270248"/>
          </a:xfrm>
          <a:solidFill>
            <a:schemeClr val="tx1">
              <a:shade val="50000"/>
            </a:schemeClr>
          </a:solidFill>
          <a:ln>
            <a:noFill/>
          </a:ln>
          <a:effectLst/>
        </p:spPr>
        <p:txBody>
          <a:bodyPr/>
          <a:lstStyle>
            <a:lvl1pPr marL="0" indent="0">
              <a:spcBef>
                <a:spcPts val="600"/>
              </a:spcBef>
              <a:buNone/>
              <a:defRPr sz="3200"/>
            </a:lvl1pPr>
          </a:lstStyle>
          <a:p>
            <a:r>
              <a:rPr kumimoji="0" lang="fr-FR" dirty="0" smtClean="0"/>
              <a:t>Cliquez sur l'icône pour ajouter une image</a:t>
            </a:r>
            <a:endParaRPr kumimoji="0" lang="en-US" dirty="0"/>
          </a:p>
        </p:txBody>
      </p:sp>
      <p:sp>
        <p:nvSpPr>
          <p:cNvPr id="4" name="Espace réservé du texte 3"/>
          <p:cNvSpPr>
            <a:spLocks noGrp="1"/>
          </p:cNvSpPr>
          <p:nvPr>
            <p:ph type="body" sz="half" idx="2"/>
          </p:nvPr>
        </p:nvSpPr>
        <p:spPr>
          <a:xfrm>
            <a:off x="457200" y="1219200"/>
            <a:ext cx="82296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5" name="Espace réservé de la date 4"/>
          <p:cNvSpPr>
            <a:spLocks noGrp="1"/>
          </p:cNvSpPr>
          <p:nvPr>
            <p:ph type="dt" sz="half" idx="10"/>
          </p:nvPr>
        </p:nvSpPr>
        <p:spPr/>
        <p:txBody>
          <a:bodyPr/>
          <a:lstStyle/>
          <a:p>
            <a:fld id="{B7CF5CD9-3906-4723-9D56-A9F759391866}" type="datetime1">
              <a:rPr lang="fr-FR" smtClean="0"/>
              <a:pPr/>
              <a:t>11/02/15</a:t>
            </a:fld>
            <a:endParaRPr lang="fr-BE"/>
          </a:p>
        </p:txBody>
      </p:sp>
      <p:sp>
        <p:nvSpPr>
          <p:cNvPr id="6" name="Espace réservé du pied de page 5"/>
          <p:cNvSpPr>
            <a:spLocks noGrp="1"/>
          </p:cNvSpPr>
          <p:nvPr>
            <p:ph type="ftr" sz="quarter" idx="11"/>
          </p:nvPr>
        </p:nvSpPr>
        <p:spPr/>
        <p:txBody>
          <a:bodyPr/>
          <a:lstStyle/>
          <a:p>
            <a:r>
              <a:rPr lang="fr-FR" dirty="0" smtClean="0"/>
              <a:t>François Xavier Saluden, UQAM, « La personne et le droit international », JUR6650-10, Automne 2011, 19 septembre 2011</a:t>
            </a:r>
            <a:endParaRPr lang="fr-BE" dirty="0"/>
          </a:p>
        </p:txBody>
      </p:sp>
      <p:sp>
        <p:nvSpPr>
          <p:cNvPr id="7" name="Espace réservé du numéro de diapositive 6"/>
          <p:cNvSpPr>
            <a:spLocks noGrp="1"/>
          </p:cNvSpPr>
          <p:nvPr>
            <p:ph type="sldNum" sz="quarter" idx="12"/>
          </p:nvPr>
        </p:nvSpPr>
        <p:spPr/>
        <p:txBody>
          <a:bodyPr/>
          <a:lstStyle/>
          <a:p>
            <a:fld id="{CF4668DC-857F-487D-BFFA-8C0CA5037977}" type="slidenum">
              <a:rPr lang="fr-BE" smtClean="0"/>
              <a:pPr/>
              <a:t>‹#›</a:t>
            </a:fld>
            <a:endParaRPr lang="fr-BE"/>
          </a:p>
        </p:txBody>
      </p:sp>
      <p:sp>
        <p:nvSpPr>
          <p:cNvPr id="8" name="Connecteur droit 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Triangle isocèle 8"/>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0" name="Rectangle 9"/>
          <p:cNvSpPr/>
          <p:nvPr/>
        </p:nvSpPr>
        <p:spPr>
          <a:xfrm>
            <a:off x="457200" y="500856"/>
            <a:ext cx="18288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Ref idx="1001">
        <a:schemeClr val="bg1"/>
      </p:bgRef>
    </p:bg>
    <p:spTree>
      <p:nvGrpSpPr>
        <p:cNvPr id="1" name=""/>
        <p:cNvGrpSpPr/>
        <p:nvPr/>
      </p:nvGrpSpPr>
      <p:grpSpPr>
        <a:xfrm>
          <a:off x="0" y="0"/>
          <a:ext cx="0" cy="0"/>
          <a:chOff x="0" y="0"/>
          <a:chExt cx="0" cy="0"/>
        </a:xfrm>
      </p:grpSpPr>
      <p:sp>
        <p:nvSpPr>
          <p:cNvPr id="22" name="Espace réservé du titre 21"/>
          <p:cNvSpPr>
            <a:spLocks noGrp="1"/>
          </p:cNvSpPr>
          <p:nvPr>
            <p:ph type="title"/>
          </p:nvPr>
        </p:nvSpPr>
        <p:spPr>
          <a:xfrm>
            <a:off x="457200" y="152400"/>
            <a:ext cx="8229600" cy="990600"/>
          </a:xfrm>
          <a:prstGeom prst="rect">
            <a:avLst/>
          </a:prstGeom>
        </p:spPr>
        <p:txBody>
          <a:bodyPr vert="horz" anchor="b" anchorCtr="0">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219200"/>
            <a:ext cx="8229600" cy="4910328"/>
          </a:xfrm>
          <a:prstGeom prst="rect">
            <a:avLst/>
          </a:prstGeom>
        </p:spPr>
        <p:txBody>
          <a:bodyPr vert="horz">
            <a:normAutofit/>
          </a:bodyPr>
          <a:lstStyle/>
          <a:p>
            <a:pPr lvl="0" eaLnBrk="1" latinLnBrk="0" hangingPunct="1"/>
            <a:r>
              <a:rPr kumimoji="0" lang="fr-FR" smtClean="0"/>
              <a:t>Cliquez pour modifier les styles du texte du masque</a:t>
            </a:r>
          </a:p>
          <a:p>
            <a:pPr lvl="1" eaLnBrk="1" latinLnBrk="0" hangingPunct="1"/>
            <a:r>
              <a:rPr kumimoji="0" lang="fr-FR" smtClean="0"/>
              <a:t>Deuxième niveau</a:t>
            </a:r>
          </a:p>
          <a:p>
            <a:pPr lvl="2" eaLnBrk="1" latinLnBrk="0" hangingPunct="1"/>
            <a:r>
              <a:rPr kumimoji="0" lang="fr-FR" smtClean="0"/>
              <a:t>Troisième niveau</a:t>
            </a:r>
          </a:p>
          <a:p>
            <a:pPr lvl="3" eaLnBrk="1" latinLnBrk="0" hangingPunct="1"/>
            <a:r>
              <a:rPr kumimoji="0" lang="fr-FR" smtClean="0"/>
              <a:t>Quatrième niveau</a:t>
            </a:r>
          </a:p>
          <a:p>
            <a:pPr lvl="4" eaLnBrk="1" latinLnBrk="0" hangingPunct="1"/>
            <a:r>
              <a:rPr kumimoji="0" lang="fr-FR" smtClean="0"/>
              <a:t>Cinquième niveau</a:t>
            </a:r>
            <a:endParaRPr kumimoji="0" lang="en-US"/>
          </a:p>
        </p:txBody>
      </p:sp>
      <p:sp>
        <p:nvSpPr>
          <p:cNvPr id="14" name="Espace réservé de la date 13"/>
          <p:cNvSpPr>
            <a:spLocks noGrp="1"/>
          </p:cNvSpPr>
          <p:nvPr>
            <p:ph type="dt" sz="half" idx="2"/>
          </p:nvPr>
        </p:nvSpPr>
        <p:spPr>
          <a:xfrm>
            <a:off x="6400800" y="6356350"/>
            <a:ext cx="2289048" cy="365760"/>
          </a:xfrm>
          <a:prstGeom prst="rect">
            <a:avLst/>
          </a:prstGeom>
        </p:spPr>
        <p:txBody>
          <a:bodyPr vert="horz"/>
          <a:lstStyle>
            <a:lvl1pPr algn="l" eaLnBrk="1" latinLnBrk="0" hangingPunct="1">
              <a:defRPr kumimoji="0" sz="1400">
                <a:solidFill>
                  <a:schemeClr val="tx2"/>
                </a:solidFill>
              </a:defRPr>
            </a:lvl1pPr>
          </a:lstStyle>
          <a:p>
            <a:fld id="{5B90E234-0255-4F64-99C2-69574BB6FA9F}" type="datetime1">
              <a:rPr lang="fr-FR" smtClean="0"/>
              <a:pPr/>
              <a:t>11/02/15</a:t>
            </a:fld>
            <a:endParaRPr lang="fr-BE"/>
          </a:p>
        </p:txBody>
      </p:sp>
      <p:sp>
        <p:nvSpPr>
          <p:cNvPr id="3" name="Espace réservé du pied de page 2"/>
          <p:cNvSpPr>
            <a:spLocks noGrp="1"/>
          </p:cNvSpPr>
          <p:nvPr>
            <p:ph type="ftr" sz="quarter" idx="3"/>
          </p:nvPr>
        </p:nvSpPr>
        <p:spPr>
          <a:xfrm>
            <a:off x="2898648" y="6356350"/>
            <a:ext cx="3505200" cy="365760"/>
          </a:xfrm>
          <a:prstGeom prst="rect">
            <a:avLst/>
          </a:prstGeom>
        </p:spPr>
        <p:txBody>
          <a:bodyPr vert="horz"/>
          <a:lstStyle>
            <a:lvl1pPr algn="r" eaLnBrk="1" latinLnBrk="0" hangingPunct="1">
              <a:defRPr kumimoji="0" sz="1400">
                <a:solidFill>
                  <a:schemeClr val="tx2"/>
                </a:solidFill>
              </a:defRPr>
            </a:lvl1pPr>
          </a:lstStyle>
          <a:p>
            <a:r>
              <a:rPr lang="fr-FR" dirty="0" smtClean="0"/>
              <a:t>François Xavier Saluden, UQAM, « La personne et le droit international », JUR6650-10, Automne 2011, 19 septembre 2011</a:t>
            </a:r>
            <a:endParaRPr lang="fr-BE" dirty="0"/>
          </a:p>
        </p:txBody>
      </p:sp>
      <p:sp>
        <p:nvSpPr>
          <p:cNvPr id="23" name="Espace réservé du numéro de diapositive 22"/>
          <p:cNvSpPr>
            <a:spLocks noGrp="1"/>
          </p:cNvSpPr>
          <p:nvPr>
            <p:ph type="sldNum" sz="quarter" idx="4"/>
          </p:nvPr>
        </p:nvSpPr>
        <p:spPr>
          <a:xfrm>
            <a:off x="612648" y="6356350"/>
            <a:ext cx="1981200" cy="365760"/>
          </a:xfrm>
          <a:prstGeom prst="rect">
            <a:avLst/>
          </a:prstGeom>
        </p:spPr>
        <p:txBody>
          <a:bodyPr vert="horz"/>
          <a:lstStyle>
            <a:lvl1pPr algn="l" eaLnBrk="1" latinLnBrk="0" hangingPunct="1">
              <a:defRPr kumimoji="0" sz="1400">
                <a:solidFill>
                  <a:schemeClr val="tx2"/>
                </a:solidFill>
              </a:defRPr>
            </a:lvl1pPr>
          </a:lstStyle>
          <a:p>
            <a:fld id="{CF4668DC-857F-487D-BFFA-8C0CA5037977}" type="slidenum">
              <a:rPr lang="fr-BE" smtClean="0"/>
              <a:pPr/>
              <a:t>‹#›</a:t>
            </a:fld>
            <a:endParaRPr lang="fr-BE"/>
          </a:p>
        </p:txBody>
      </p:sp>
      <p:sp>
        <p:nvSpPr>
          <p:cNvPr id="28" name="Connecteur droit 27"/>
          <p:cNvSpPr>
            <a:spLocks noChangeShapeType="1"/>
          </p:cNvSpPr>
          <p:nvPr/>
        </p:nvSpPr>
        <p:spPr bwMode="auto">
          <a:xfrm>
            <a:off x="457200" y="6353175"/>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29" name="Connecteur droit 28"/>
          <p:cNvSpPr>
            <a:spLocks noChangeShapeType="1"/>
          </p:cNvSpPr>
          <p:nvPr/>
        </p:nvSpPr>
        <p:spPr bwMode="auto">
          <a:xfrm>
            <a:off x="457200" y="1143000"/>
            <a:ext cx="82296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10" name="Triangle isocèle 9"/>
          <p:cNvSpPr>
            <a:spLocks noChangeAspect="1"/>
          </p:cNvSpPr>
          <p:nvPr/>
        </p:nvSpPr>
        <p:spPr>
          <a:xfrm rot="5400000">
            <a:off x="419100" y="6467475"/>
            <a:ext cx="190849" cy="120314"/>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Tree>
  </p:cSld>
  <p:clrMap bg1="lt1" tx1="dk1" bg2="lt2" tx2="dk2" accent1="accent1" accent2="accent2" accent3="accent3" accent4="accent4" accent5="accent5" accent6="accent6" hlink="hlink" folHlink="folHlink"/>
  <p:sldLayoutIdLst>
    <p:sldLayoutId r:id="rId1"/>
    <p:sldLayoutId r:id="rId2"/>
    <p:sldLayoutId r:id="rId3"/>
    <p:sldLayoutId r:id="rId4"/>
    <p:sldLayoutId r:id="rId5"/>
    <p:sldLayoutId r:id="rId6"/>
    <p:sldLayoutId r:id="rId7"/>
    <p:sldLayoutId r:id="rId8"/>
    <p:sldLayoutId r:id="rId9"/>
    <p:sldLayoutId r:id="rId10"/>
    <p:sldLayoutId r:id="rId11"/>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2.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 Id="rId3" Type="http://schemas.openxmlformats.org/officeDocument/2006/relationships/image" Target="../media/image4.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youtube.com/watch?v=VP6IkSjfDNA" TargetMode="External"/><Relationship Id="rId3" Type="http://schemas.openxmlformats.org/officeDocument/2006/relationships/hyperlink" Target="http://www.youtube.com/watch?v=KmTzwwAmM6M" TargetMode="Externa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untreaty.un.org/ilc/texts/instruments/francais/traites/9_2_1963_francais.pdf" TargetMode="External"/><Relationship Id="rId4" Type="http://schemas.openxmlformats.org/officeDocument/2006/relationships/hyperlink" Target="http://untreaty.un.org/ilc/texts/instruments/francais/traites/4_1_2004_francais.pdf" TargetMode="External"/><Relationship Id="rId5" Type="http://schemas.openxmlformats.org/officeDocument/2006/relationships/hyperlink" Target="http://www.canlii.org/fr/ca/legis/lois/lrc-1985-c-f-29/derniere/lrc-1985-c-f-29.html" TargetMode="External"/><Relationship Id="rId6" Type="http://schemas.openxmlformats.org/officeDocument/2006/relationships/hyperlink" Target="http://www.canlii.org/fr/ca/legis/lois/lrc-1985-c-s-18/derniere/lrc-1985-c-s-18.html" TargetMode="External"/><Relationship Id="rId7" Type="http://schemas.openxmlformats.org/officeDocument/2006/relationships/hyperlink" Target="http://www.reds.msh-paris.fr/publications/revue/pdf/ds59/ds059-08.pdf" TargetMode="External"/><Relationship Id="rId1" Type="http://schemas.openxmlformats.org/officeDocument/2006/relationships/slideLayout" Target="../slideLayouts/slideLayout2.xml"/><Relationship Id="rId2" Type="http://schemas.openxmlformats.org/officeDocument/2006/relationships/hyperlink" Target="http://untreaty.un.org/ilc/texts/instruments/francais/traites/9_1_1961_francais.pdf"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untreaty.un.org/ilc/texts/instruments/francais/traites/9_1_1961_francais.pdf"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s://www.youtube.com/watch?v=kAzPJmIwTPU" TargetMode="External"/><Relationship Id="rId3" Type="http://schemas.openxmlformats.org/officeDocument/2006/relationships/image" Target="../media/image6.jpeg"/></Relationships>
</file>

<file path=ppt/slides/_rels/slide25.xml.rels><?xml version="1.0" encoding="UTF-8" standalone="yes"?>
<Relationships xmlns="http://schemas.openxmlformats.org/package/2006/relationships"><Relationship Id="rId3" Type="http://schemas.openxmlformats.org/officeDocument/2006/relationships/hyperlink" Target="http://danielturp.quebec/upload/DRT-2100_2010-_Document_n_33-_Charte_de_la_Francophonie.pdf" TargetMode="External"/><Relationship Id="rId4" Type="http://schemas.openxmlformats.org/officeDocument/2006/relationships/hyperlink" Target="http://danielturp.quebec/upload/DRT-2100_2010-_Document_n_32-_Traite_sur_lUnion_europeenne_2009.pdf" TargetMode="External"/><Relationship Id="rId5" Type="http://schemas.openxmlformats.org/officeDocument/2006/relationships/hyperlink" Target="http://danielturp.quebec/upload/DRT-2100_2012-_Document_n_34-_Declaration_sur_les_forums_internationaux.doc" TargetMode="External"/><Relationship Id="rId6" Type="http://schemas.openxmlformats.org/officeDocument/2006/relationships/hyperlink" Target="http://danielturp.quebec/upload/IDDRI-_Creer_une_OME_2004.pdf" TargetMode="External"/><Relationship Id="rId1" Type="http://schemas.openxmlformats.org/officeDocument/2006/relationships/slideLayout" Target="../slideLayouts/slideLayout2.xml"/><Relationship Id="rId2" Type="http://schemas.openxmlformats.org/officeDocument/2006/relationships/hyperlink" Target="http://danielturp.quebec/upload/DRT-2100%20(2010)-%20Document%20n__%2004-%20Charte%20des%20Nations%20Unies.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ctrTitle"/>
          </p:nvPr>
        </p:nvSpPr>
        <p:spPr>
          <a:xfrm>
            <a:off x="1115616" y="3645024"/>
            <a:ext cx="7128792" cy="1231776"/>
          </a:xfrm>
        </p:spPr>
        <p:txBody>
          <a:bodyPr>
            <a:noAutofit/>
          </a:bodyPr>
          <a:lstStyle/>
          <a:p>
            <a:r>
              <a:rPr lang="fr-CA" sz="2700" dirty="0" smtClean="0">
                <a:solidFill>
                  <a:srgbClr val="002060"/>
                </a:solidFill>
              </a:rPr>
              <a:t> Cours n</a:t>
            </a:r>
            <a:r>
              <a:rPr lang="fr-CA" sz="2700" dirty="0" smtClean="0">
                <a:solidFill>
                  <a:srgbClr val="002060"/>
                </a:solidFill>
              </a:rPr>
              <a:t>° 6</a:t>
            </a:r>
            <a:br>
              <a:rPr lang="fr-CA" sz="2700" dirty="0" smtClean="0">
                <a:solidFill>
                  <a:srgbClr val="002060"/>
                </a:solidFill>
              </a:rPr>
            </a:br>
            <a:r>
              <a:rPr lang="fr-CA" sz="2700" dirty="0" smtClean="0">
                <a:solidFill>
                  <a:srgbClr val="002060"/>
                </a:solidFill>
              </a:rPr>
              <a:t>L’ État, ses </a:t>
            </a:r>
            <a:r>
              <a:rPr lang="fr-CA" sz="2700" dirty="0" smtClean="0">
                <a:solidFill>
                  <a:srgbClr val="002060"/>
                </a:solidFill>
              </a:rPr>
              <a:t>compétences</a:t>
            </a:r>
            <a:r>
              <a:rPr lang="fr-CA" sz="2700" dirty="0" smtClean="0">
                <a:solidFill>
                  <a:srgbClr val="002060"/>
                </a:solidFill>
              </a:rPr>
              <a:t> et </a:t>
            </a:r>
            <a:r>
              <a:rPr lang="fr-CA" sz="2700" dirty="0" smtClean="0">
                <a:solidFill>
                  <a:srgbClr val="002060"/>
                </a:solidFill>
              </a:rPr>
              <a:t>ses </a:t>
            </a:r>
            <a:r>
              <a:rPr lang="fr-CA" sz="2700" dirty="0" smtClean="0">
                <a:solidFill>
                  <a:srgbClr val="002060"/>
                </a:solidFill>
              </a:rPr>
              <a:t>relations</a:t>
            </a:r>
            <a:endParaRPr lang="fr-CA" sz="2700" dirty="0">
              <a:solidFill>
                <a:srgbClr val="002060"/>
              </a:solidFill>
            </a:endParaRPr>
          </a:p>
        </p:txBody>
      </p:sp>
      <p:sp>
        <p:nvSpPr>
          <p:cNvPr id="3" name="Sous-titre 2"/>
          <p:cNvSpPr>
            <a:spLocks noGrp="1"/>
          </p:cNvSpPr>
          <p:nvPr>
            <p:ph type="subTitle" idx="1"/>
          </p:nvPr>
        </p:nvSpPr>
        <p:spPr/>
        <p:txBody>
          <a:bodyPr>
            <a:normAutofit fontScale="25000" lnSpcReduction="20000"/>
          </a:bodyPr>
          <a:lstStyle/>
          <a:p>
            <a:r>
              <a:rPr lang="fr-FR" sz="6400" dirty="0" smtClean="0"/>
              <a:t>Daniel Turp et François </a:t>
            </a:r>
            <a:r>
              <a:rPr lang="fr-FR" sz="6400" dirty="0" smtClean="0"/>
              <a:t>Xavier </a:t>
            </a:r>
            <a:r>
              <a:rPr lang="fr-FR" sz="6400" dirty="0" smtClean="0"/>
              <a:t>Saluden</a:t>
            </a:r>
            <a:r>
              <a:rPr lang="fr-FR" sz="6400" dirty="0" smtClean="0"/>
              <a:t> </a:t>
            </a:r>
          </a:p>
          <a:p>
            <a:r>
              <a:rPr lang="fr-FR" sz="3200" i="1" dirty="0" smtClean="0"/>
              <a:t>Université </a:t>
            </a:r>
            <a:r>
              <a:rPr lang="fr-FR" sz="3200" i="1" dirty="0" smtClean="0"/>
              <a:t>de Montréal</a:t>
            </a:r>
            <a:endParaRPr lang="fr-FR" sz="3200" i="1" dirty="0" smtClean="0"/>
          </a:p>
        </p:txBody>
      </p:sp>
      <p:sp>
        <p:nvSpPr>
          <p:cNvPr id="1026" name="AutoShape 2" descr="http://www.cerium.ca/local/cache-vignettes/L48xH48/arton12125-dcc7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28" name="AutoShape 4"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0" name="AutoShape 6"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2" name="AutoShape 8"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34" name="AutoShape 10" descr="http://www.cerium.ca/local/cache-vignettes/L57xH57/arton12125-d77db.jp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FR" dirty="0"/>
          </a:p>
        </p:txBody>
      </p:sp>
      <p:sp>
        <p:nvSpPr>
          <p:cNvPr id="10" name="ZoneTexte 9"/>
          <p:cNvSpPr txBox="1"/>
          <p:nvPr/>
        </p:nvSpPr>
        <p:spPr>
          <a:xfrm>
            <a:off x="971600" y="6165304"/>
            <a:ext cx="7344816" cy="246221"/>
          </a:xfrm>
          <a:prstGeom prst="rect">
            <a:avLst/>
          </a:prstGeom>
          <a:noFill/>
        </p:spPr>
        <p:txBody>
          <a:bodyPr wrap="square" rtlCol="0">
            <a:spAutoFit/>
          </a:bodyPr>
          <a:lstStyle/>
          <a:p>
            <a:pPr algn="ctr"/>
            <a:r>
              <a:rPr lang="fr-CA" sz="1000" dirty="0" smtClean="0"/>
              <a:t>Daniel Turp et François </a:t>
            </a:r>
            <a:r>
              <a:rPr lang="fr-CA" sz="1000" dirty="0"/>
              <a:t>Xavier Saluden, Université de Montréal</a:t>
            </a:r>
            <a:r>
              <a:rPr lang="fr-CA" sz="1000" dirty="0" smtClean="0"/>
              <a:t>,, </a:t>
            </a:r>
            <a:r>
              <a:rPr lang="fr-CA" sz="1000" dirty="0"/>
              <a:t>« Droit international public général », </a:t>
            </a:r>
            <a:r>
              <a:rPr lang="fr-CA" sz="1000" dirty="0" smtClean="0"/>
              <a:t>DRT-2100</a:t>
            </a:r>
            <a:endParaRPr lang="fr-FR" sz="1000" dirty="0">
              <a:latin typeface="+mj-lt"/>
            </a:endParaRPr>
          </a:p>
        </p:txBody>
      </p:sp>
      <p:sp>
        <p:nvSpPr>
          <p:cNvPr id="18434" name="AutoShape 2" descr="http://upload.wikimedia.org/wikipedia/fr/archive/8/84/20090522200000!Universit%C3%A9_de_Montr%C3%A9al_(logo).svg"/>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fr-CA" dirty="0"/>
          </a:p>
        </p:txBody>
      </p:sp>
      <p:pic>
        <p:nvPicPr>
          <p:cNvPr id="18436" name="Picture 4" descr="http://www.bardagi.com/blog/wp-content/uploads/2012/03/udem_logo1.jpg"/>
          <p:cNvPicPr>
            <a:picLocks noChangeAspect="1" noChangeArrowheads="1"/>
          </p:cNvPicPr>
          <p:nvPr/>
        </p:nvPicPr>
        <p:blipFill>
          <a:blip r:embed="rId2" cstate="print"/>
          <a:srcRect t="25089" b="34749"/>
          <a:stretch>
            <a:fillRect/>
          </a:stretch>
        </p:blipFill>
        <p:spPr bwMode="auto">
          <a:xfrm>
            <a:off x="4139952" y="5791096"/>
            <a:ext cx="792088" cy="318118"/>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2060"/>
                </a:solidFill>
              </a:rPr>
              <a:t>II- L’</a:t>
            </a:r>
            <a:r>
              <a:rPr lang="fr-FR" dirty="0" smtClean="0">
                <a:solidFill>
                  <a:srgbClr val="002060"/>
                </a:solidFill>
              </a:rPr>
              <a:t>État et ses relations</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r>
              <a:rPr lang="fr-FR" dirty="0" smtClean="0"/>
              <a:t>A) Les relations diplomatiques et consulaires de l’État</a:t>
            </a:r>
          </a:p>
          <a:p>
            <a:pPr algn="just"/>
            <a:endParaRPr lang="fr-FR" dirty="0" smtClean="0"/>
          </a:p>
          <a:p>
            <a:pPr algn="just"/>
            <a:r>
              <a:rPr lang="fr-FR" dirty="0" smtClean="0"/>
              <a:t>Droit de légation</a:t>
            </a:r>
          </a:p>
          <a:p>
            <a:pPr algn="just"/>
            <a:r>
              <a:rPr lang="fr-FR" dirty="0" smtClean="0"/>
              <a:t>Définition: </a:t>
            </a:r>
            <a:r>
              <a:rPr lang="fr-FR" dirty="0" smtClean="0"/>
              <a:t>« Droit pour un État souverain d’envoyer et de recevoir des agents diplomatiques » (Salmon)</a:t>
            </a:r>
          </a:p>
          <a:p>
            <a:pPr algn="just"/>
            <a:endParaRPr lang="fr-FR" dirty="0" smtClean="0"/>
          </a:p>
          <a:p>
            <a:pPr algn="just"/>
            <a:r>
              <a:rPr lang="fr-FR" dirty="0" smtClean="0"/>
              <a:t>Fondement du droit de légation </a:t>
            </a:r>
          </a:p>
          <a:p>
            <a:pPr lvl="1" algn="just"/>
            <a:r>
              <a:rPr lang="fr-FR" dirty="0" smtClean="0"/>
              <a:t>États : la souveraineté</a:t>
            </a:r>
          </a:p>
          <a:p>
            <a:pPr lvl="1" algn="just"/>
            <a:r>
              <a:rPr lang="fr-FR" dirty="0" smtClean="0"/>
              <a:t>Organisations internationales : les règles de l’organisation (compétences d’attribution &amp; compétences implicites)</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10</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2060"/>
                </a:solidFill>
              </a:rPr>
              <a:t>II- L’État et ses relations (suite)</a:t>
            </a:r>
            <a:endParaRPr lang="fr-FR" dirty="0">
              <a:solidFill>
                <a:srgbClr val="002060"/>
              </a:solidFill>
            </a:endParaRPr>
          </a:p>
        </p:txBody>
      </p:sp>
      <p:sp>
        <p:nvSpPr>
          <p:cNvPr id="3" name="Espace réservé du contenu 2"/>
          <p:cNvSpPr>
            <a:spLocks noGrp="1"/>
          </p:cNvSpPr>
          <p:nvPr>
            <p:ph sz="quarter" idx="1"/>
          </p:nvPr>
        </p:nvSpPr>
        <p:spPr/>
        <p:txBody>
          <a:bodyPr>
            <a:normAutofit fontScale="92500"/>
          </a:bodyPr>
          <a:lstStyle/>
          <a:p>
            <a:pPr algn="just"/>
            <a:r>
              <a:rPr lang="fr-FR" dirty="0" smtClean="0"/>
              <a:t>Rapports classiques</a:t>
            </a:r>
          </a:p>
          <a:p>
            <a:pPr lvl="1" algn="just"/>
            <a:r>
              <a:rPr lang="fr-FR" dirty="0" smtClean="0"/>
              <a:t>Bilatéraux</a:t>
            </a:r>
          </a:p>
          <a:p>
            <a:pPr lvl="2" algn="just"/>
            <a:r>
              <a:rPr lang="fr-FR" u="sng" dirty="0" smtClean="0"/>
              <a:t>Missions diplomatiques (CVRD 1961)</a:t>
            </a:r>
          </a:p>
          <a:p>
            <a:pPr lvl="2" algn="just"/>
            <a:r>
              <a:rPr lang="fr-FR" dirty="0" smtClean="0"/>
              <a:t>Missions consulaires (CVRC 1963)</a:t>
            </a:r>
          </a:p>
          <a:p>
            <a:pPr lvl="2" algn="just"/>
            <a:r>
              <a:rPr lang="fr-FR" dirty="0" smtClean="0"/>
              <a:t>Missions spéciales (CVMS 1969)</a:t>
            </a:r>
          </a:p>
          <a:p>
            <a:pPr lvl="1" algn="just"/>
            <a:r>
              <a:rPr lang="fr-FR" dirty="0" smtClean="0"/>
              <a:t>Multilatéraux et institutionnalisés</a:t>
            </a:r>
          </a:p>
          <a:p>
            <a:pPr lvl="2" algn="just"/>
            <a:r>
              <a:rPr lang="fr-FR" dirty="0" smtClean="0"/>
              <a:t>Missions permanentes (CVREOI 1975)</a:t>
            </a:r>
          </a:p>
          <a:p>
            <a:pPr algn="just"/>
            <a:r>
              <a:rPr lang="fr-FR" dirty="0" smtClean="0"/>
              <a:t>Développements actuels</a:t>
            </a:r>
          </a:p>
          <a:p>
            <a:pPr lvl="1" algn="just"/>
            <a:r>
              <a:rPr lang="fr-FR" dirty="0" smtClean="0"/>
              <a:t>Relations interministérielles</a:t>
            </a:r>
          </a:p>
          <a:p>
            <a:pPr lvl="1" algn="just"/>
            <a:r>
              <a:rPr lang="fr-FR" dirty="0" smtClean="0"/>
              <a:t>Relations infra-étatiques (entités non-souveraines ou fédérées)</a:t>
            </a:r>
          </a:p>
          <a:p>
            <a:pPr lvl="1" algn="just"/>
            <a:r>
              <a:rPr lang="fr-FR" dirty="0" smtClean="0"/>
              <a:t>Relations interinstitutionnelles (entre OI)</a:t>
            </a:r>
          </a:p>
          <a:p>
            <a:pPr lvl="1" algn="just"/>
            <a:r>
              <a:rPr lang="fr-FR" dirty="0" smtClean="0"/>
              <a:t>Relations inter-métropolitaines</a:t>
            </a:r>
          </a:p>
          <a:p>
            <a:pPr lvl="1" algn="just"/>
            <a:endParaRPr lang="fr-FR" dirty="0" smtClean="0"/>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11</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2060"/>
                </a:solidFill>
              </a:rPr>
              <a:t>II- L’État et ses relations (suite)</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r>
              <a:rPr lang="fr-FR" dirty="0" smtClean="0"/>
              <a:t>Relation bilatérale</a:t>
            </a:r>
          </a:p>
          <a:p>
            <a:pPr lvl="1" algn="just"/>
            <a:r>
              <a:rPr lang="fr-FR" dirty="0" smtClean="0"/>
              <a:t>État accréditaire (État qui reçoit la mission)</a:t>
            </a:r>
          </a:p>
          <a:p>
            <a:pPr lvl="1" algn="just"/>
            <a:r>
              <a:rPr lang="fr-FR" dirty="0" smtClean="0"/>
              <a:t>État accréditant (État qui envoie la mission)</a:t>
            </a:r>
          </a:p>
          <a:p>
            <a:pPr algn="just"/>
            <a:endParaRPr lang="fr-FR" dirty="0" smtClean="0"/>
          </a:p>
          <a:p>
            <a:pPr algn="just"/>
            <a:r>
              <a:rPr lang="fr-FR" dirty="0" smtClean="0"/>
              <a:t>Relation de paix et de coopération</a:t>
            </a:r>
          </a:p>
          <a:p>
            <a:pPr algn="just"/>
            <a:endParaRPr lang="fr-FR" dirty="0" smtClean="0"/>
          </a:p>
          <a:p>
            <a:pPr algn="just"/>
            <a:r>
              <a:rPr lang="fr-FR" dirty="0" smtClean="0"/>
              <a:t>Établissement de la mission</a:t>
            </a:r>
          </a:p>
          <a:p>
            <a:pPr lvl="1" algn="just"/>
            <a:r>
              <a:rPr lang="fr-FR" dirty="0" smtClean="0"/>
              <a:t>Consentement mutuel des États</a:t>
            </a:r>
          </a:p>
          <a:p>
            <a:pPr lvl="1" algn="just"/>
            <a:r>
              <a:rPr lang="fr-FR" dirty="0" smtClean="0"/>
              <a:t>Non réciprocité</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12</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2060"/>
                </a:solidFill>
              </a:rPr>
              <a:t>II- L’État et ses relations (suite)</a:t>
            </a:r>
            <a:endParaRPr lang="fr-FR" dirty="0">
              <a:solidFill>
                <a:srgbClr val="002060"/>
              </a:solidFill>
            </a:endParaRPr>
          </a:p>
        </p:txBody>
      </p:sp>
      <p:sp>
        <p:nvSpPr>
          <p:cNvPr id="3" name="Espace réservé du contenu 2"/>
          <p:cNvSpPr>
            <a:spLocks noGrp="1"/>
          </p:cNvSpPr>
          <p:nvPr>
            <p:ph sz="quarter" idx="1"/>
          </p:nvPr>
        </p:nvSpPr>
        <p:spPr/>
        <p:txBody>
          <a:bodyPr>
            <a:normAutofit fontScale="85000" lnSpcReduction="20000"/>
          </a:bodyPr>
          <a:lstStyle/>
          <a:p>
            <a:pPr algn="just"/>
            <a:r>
              <a:rPr lang="fr-FR" dirty="0" smtClean="0"/>
              <a:t>1) Les fonctions diplomatiques et consulaires</a:t>
            </a:r>
          </a:p>
          <a:p>
            <a:pPr algn="just"/>
            <a:endParaRPr lang="fr-FR" dirty="0" smtClean="0"/>
          </a:p>
          <a:p>
            <a:pPr algn="just"/>
            <a:r>
              <a:rPr lang="fr-FR" dirty="0" smtClean="0"/>
              <a:t>Article </a:t>
            </a:r>
            <a:r>
              <a:rPr lang="fr-FR" dirty="0" smtClean="0"/>
              <a:t>3 CVRD 1961</a:t>
            </a:r>
          </a:p>
          <a:p>
            <a:pPr lvl="1" algn="just"/>
            <a:r>
              <a:rPr lang="fr-FR" dirty="0" smtClean="0"/>
              <a:t>1. Les fonctions d’une mission diplomatique consistent notamment à:</a:t>
            </a:r>
          </a:p>
          <a:p>
            <a:pPr lvl="2" algn="just"/>
            <a:r>
              <a:rPr lang="fr-FR" dirty="0" smtClean="0"/>
              <a:t>a) </a:t>
            </a:r>
            <a:r>
              <a:rPr lang="fr-FR" u="sng" dirty="0" smtClean="0"/>
              <a:t>Représenter l’Etat accréditant</a:t>
            </a:r>
            <a:r>
              <a:rPr lang="fr-FR" dirty="0" smtClean="0"/>
              <a:t> auprès de l’Etat accréditaire;</a:t>
            </a:r>
          </a:p>
          <a:p>
            <a:pPr lvl="2" algn="just"/>
            <a:r>
              <a:rPr lang="fr-FR" dirty="0" smtClean="0"/>
              <a:t>b) </a:t>
            </a:r>
            <a:r>
              <a:rPr lang="fr-FR" u="sng" dirty="0" smtClean="0"/>
              <a:t>Protéger</a:t>
            </a:r>
            <a:r>
              <a:rPr lang="fr-FR" dirty="0" smtClean="0"/>
              <a:t> dans l’Etat accréditaire </a:t>
            </a:r>
            <a:r>
              <a:rPr lang="fr-FR" u="sng" dirty="0" smtClean="0"/>
              <a:t>les intérêts</a:t>
            </a:r>
            <a:r>
              <a:rPr lang="fr-FR" dirty="0" smtClean="0"/>
              <a:t> de l’Etat accréditant et de ses ressortissants, dans les limites admises par le droit international;</a:t>
            </a:r>
          </a:p>
          <a:p>
            <a:pPr lvl="2" algn="just"/>
            <a:r>
              <a:rPr lang="fr-FR" dirty="0" smtClean="0"/>
              <a:t>c) </a:t>
            </a:r>
            <a:r>
              <a:rPr lang="fr-FR" u="sng" dirty="0" smtClean="0"/>
              <a:t>Négocier avec le gouvernement</a:t>
            </a:r>
            <a:r>
              <a:rPr lang="fr-FR" dirty="0" smtClean="0"/>
              <a:t> de l’Etat accréditaire;</a:t>
            </a:r>
          </a:p>
          <a:p>
            <a:pPr lvl="2" algn="just"/>
            <a:r>
              <a:rPr lang="fr-FR" dirty="0" smtClean="0"/>
              <a:t>d) </a:t>
            </a:r>
            <a:r>
              <a:rPr lang="fr-FR" u="sng" dirty="0" smtClean="0"/>
              <a:t>S’informer par tous les moyens licites</a:t>
            </a:r>
            <a:r>
              <a:rPr lang="fr-FR" dirty="0" smtClean="0"/>
              <a:t> des conditions et de l’évolution des événements dans l’Etat accréditaire et faire rapport à ce sujet au gouvernement de l’Etat accréditant;</a:t>
            </a:r>
          </a:p>
          <a:p>
            <a:pPr lvl="2" algn="just"/>
            <a:r>
              <a:rPr lang="fr-FR" dirty="0" smtClean="0"/>
              <a:t>e) Promouvoir des </a:t>
            </a:r>
            <a:r>
              <a:rPr lang="fr-FR" u="sng" dirty="0" smtClean="0"/>
              <a:t>relations amicales</a:t>
            </a:r>
            <a:r>
              <a:rPr lang="fr-FR" dirty="0" smtClean="0"/>
              <a:t> et développer les relations économiques, culturelles et scientifiques entre l’Etat accréditant et l’Etat accréditaire.</a:t>
            </a:r>
          </a:p>
          <a:p>
            <a:pPr lvl="1" algn="just"/>
            <a:r>
              <a:rPr lang="fr-FR" dirty="0" smtClean="0"/>
              <a:t>2. Aucune disposition de la présente Convention ne saurait être interprétée comme interdisant l’exercice de fonctions consulaires par une mission diplomatique.</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13</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2060"/>
                </a:solidFill>
              </a:rPr>
              <a:t>II- L’État et ses relations</a:t>
            </a:r>
            <a:r>
              <a:rPr lang="fr-FR" dirty="0" smtClean="0">
                <a:solidFill>
                  <a:srgbClr val="002060"/>
                </a:solidFill>
              </a:rPr>
              <a:t> (</a:t>
            </a:r>
            <a:r>
              <a:rPr lang="fr-FR" dirty="0" smtClean="0">
                <a:solidFill>
                  <a:srgbClr val="002060"/>
                </a:solidFill>
              </a:rPr>
              <a:t>suite)</a:t>
            </a:r>
            <a:endParaRPr lang="fr-FR" dirty="0">
              <a:solidFill>
                <a:srgbClr val="002060"/>
              </a:solidFill>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14</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pic>
        <p:nvPicPr>
          <p:cNvPr id="28674" name="Picture 2" descr="http://fake6tm.free.fr/blog/images/Ambassade%20du%20Canada%2001%20blog.jpg"/>
          <p:cNvPicPr>
            <a:picLocks noChangeAspect="1" noChangeArrowheads="1"/>
          </p:cNvPicPr>
          <p:nvPr/>
        </p:nvPicPr>
        <p:blipFill>
          <a:blip r:embed="rId2" cstate="print"/>
          <a:srcRect/>
          <a:stretch>
            <a:fillRect/>
          </a:stretch>
        </p:blipFill>
        <p:spPr bwMode="auto">
          <a:xfrm>
            <a:off x="533400" y="1676400"/>
            <a:ext cx="4470400" cy="3352800"/>
          </a:xfrm>
          <a:prstGeom prst="rect">
            <a:avLst/>
          </a:prstGeom>
          <a:noFill/>
        </p:spPr>
      </p:pic>
      <p:pic>
        <p:nvPicPr>
          <p:cNvPr id="7" name="Image 6" descr="edifice_paris.jpg"/>
          <p:cNvPicPr>
            <a:picLocks noChangeAspect="1"/>
          </p:cNvPicPr>
          <p:nvPr/>
        </p:nvPicPr>
        <p:blipFill>
          <a:blip r:embed="rId3"/>
          <a:stretch>
            <a:fillRect/>
          </a:stretch>
        </p:blipFill>
        <p:spPr>
          <a:xfrm>
            <a:off x="5791200" y="2286000"/>
            <a:ext cx="2540000" cy="3683000"/>
          </a:xfrm>
          <a:prstGeom prst="rect">
            <a:avLst/>
          </a:prstGeom>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2060"/>
                </a:solidFill>
              </a:rPr>
              <a:t>II- L’État et ses relations (suite)</a:t>
            </a:r>
            <a:endParaRPr lang="fr-FR" dirty="0">
              <a:solidFill>
                <a:srgbClr val="002060"/>
              </a:solidFill>
            </a:endParaRPr>
          </a:p>
        </p:txBody>
      </p:sp>
      <p:sp>
        <p:nvSpPr>
          <p:cNvPr id="3" name="Espace réservé du contenu 2"/>
          <p:cNvSpPr>
            <a:spLocks noGrp="1"/>
          </p:cNvSpPr>
          <p:nvPr>
            <p:ph sz="quarter" idx="1"/>
          </p:nvPr>
        </p:nvSpPr>
        <p:spPr/>
        <p:txBody>
          <a:bodyPr>
            <a:normAutofit fontScale="92500" lnSpcReduction="20000"/>
          </a:bodyPr>
          <a:lstStyle/>
          <a:p>
            <a:pPr algn="just"/>
            <a:r>
              <a:rPr lang="fr-FR" dirty="0" smtClean="0"/>
              <a:t>Article 5 CVRC 1963</a:t>
            </a:r>
          </a:p>
          <a:p>
            <a:pPr lvl="1" algn="just"/>
            <a:r>
              <a:rPr lang="fr-FR" dirty="0" smtClean="0"/>
              <a:t>Les fonctions consulaires consistent à :</a:t>
            </a:r>
          </a:p>
          <a:p>
            <a:pPr lvl="2" algn="just"/>
            <a:r>
              <a:rPr lang="fr-FR" dirty="0" smtClean="0"/>
              <a:t>a) Protéger dans l’</a:t>
            </a:r>
            <a:r>
              <a:rPr lang="fr-FR" u="sng" dirty="0" smtClean="0"/>
              <a:t>Etat de résidence</a:t>
            </a:r>
            <a:r>
              <a:rPr lang="fr-FR" dirty="0" smtClean="0"/>
              <a:t> les intérêts de l’</a:t>
            </a:r>
            <a:r>
              <a:rPr lang="fr-FR" u="sng" dirty="0" smtClean="0"/>
              <a:t>Etat d’envoi</a:t>
            </a:r>
            <a:r>
              <a:rPr lang="fr-FR" dirty="0" smtClean="0"/>
              <a:t> et de </a:t>
            </a:r>
            <a:r>
              <a:rPr lang="fr-FR" u="sng" dirty="0" smtClean="0"/>
              <a:t>ses ressortissants, personnes physiques et morales</a:t>
            </a:r>
            <a:r>
              <a:rPr lang="fr-FR" dirty="0" smtClean="0"/>
              <a:t>, dans les limites admises par le droit international;</a:t>
            </a:r>
          </a:p>
          <a:p>
            <a:pPr lvl="2" algn="just"/>
            <a:r>
              <a:rPr lang="fr-FR" dirty="0" smtClean="0"/>
              <a:t>b) Favoriser le développement de relations commerciales, économiques, culturelles et scientifiques entre l’Etat d’envoi et l’Etat de résidence … ;</a:t>
            </a:r>
          </a:p>
          <a:p>
            <a:pPr lvl="2" algn="just"/>
            <a:r>
              <a:rPr lang="fr-FR" dirty="0" smtClean="0"/>
              <a:t>c) S’informer, par tous les moyens licites, des conditions et de l’évolution de la vie commerciale, économique, culturelle et scientifique de l’Etat de résidence, faire rapport à ce sujet au gouvernement de l’Etat d’envoi et </a:t>
            </a:r>
            <a:r>
              <a:rPr lang="fr-FR" u="sng" dirty="0" smtClean="0"/>
              <a:t>donner des renseignements aux personnes intéressées</a:t>
            </a:r>
            <a:r>
              <a:rPr lang="fr-FR" dirty="0" smtClean="0"/>
              <a:t>;</a:t>
            </a:r>
          </a:p>
          <a:p>
            <a:pPr lvl="2" algn="just"/>
            <a:r>
              <a:rPr lang="fr-FR" dirty="0" smtClean="0"/>
              <a:t>d) Délivrer des </a:t>
            </a:r>
            <a:r>
              <a:rPr lang="fr-FR" u="sng" dirty="0" smtClean="0"/>
              <a:t>passeports et des documents de voyage</a:t>
            </a:r>
            <a:r>
              <a:rPr lang="fr-FR" dirty="0" smtClean="0"/>
              <a:t> aux ressortissants de l’Etat d’envoi, ainsi que des visas et documents appropriés aux personnes qui désirent se rendre dans l’Etat d’envoi;</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15</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2060"/>
                </a:solidFill>
              </a:rPr>
              <a:t>II- L’État et ses relations (suite)</a:t>
            </a:r>
            <a:endParaRPr lang="fr-FR" dirty="0">
              <a:solidFill>
                <a:srgbClr val="002060"/>
              </a:solidFill>
            </a:endParaRPr>
          </a:p>
        </p:txBody>
      </p:sp>
      <p:sp>
        <p:nvSpPr>
          <p:cNvPr id="3" name="Espace réservé du contenu 2"/>
          <p:cNvSpPr>
            <a:spLocks noGrp="1"/>
          </p:cNvSpPr>
          <p:nvPr>
            <p:ph sz="quarter" idx="1"/>
          </p:nvPr>
        </p:nvSpPr>
        <p:spPr/>
        <p:txBody>
          <a:bodyPr>
            <a:normAutofit fontScale="62500" lnSpcReduction="20000"/>
          </a:bodyPr>
          <a:lstStyle/>
          <a:p>
            <a:pPr lvl="2" algn="just"/>
            <a:endParaRPr lang="fr-FR" dirty="0" smtClean="0"/>
          </a:p>
          <a:p>
            <a:pPr lvl="2" algn="just"/>
            <a:r>
              <a:rPr lang="fr-FR" dirty="0" smtClean="0"/>
              <a:t>e) Prêter secours et assistance aux ressortissants, personnes physiques et morales, de l’Etat d’envoi;</a:t>
            </a:r>
          </a:p>
          <a:p>
            <a:pPr lvl="2" algn="just"/>
            <a:r>
              <a:rPr lang="fr-FR" dirty="0" smtClean="0"/>
              <a:t>f) Agir en qualité de notaire et d’officier d’état civil … ;</a:t>
            </a:r>
          </a:p>
          <a:p>
            <a:pPr lvl="2" algn="just"/>
            <a:r>
              <a:rPr lang="fr-FR" dirty="0" smtClean="0"/>
              <a:t>g) Sauvegarder les intérêts des ressortissants, personnes physiques et morales, de l’Etat d’envoi, dans les successions sur le territoire de l’Etat de résidence conformément aux lois et règlements de l’Etat de résidence;</a:t>
            </a:r>
          </a:p>
          <a:p>
            <a:pPr lvl="2" algn="just"/>
            <a:r>
              <a:rPr lang="fr-FR" dirty="0" smtClean="0"/>
              <a:t>h) Sauvegarder, dans les limites fixées par les lois et règlements de l’Etat de résidence, les intérêts des mineurs et des incapables, ressortissants de l’Etat d’envoi, particulièrement lorsque l’institution d’une tutelle ou d’une curatelle à leur égard est requise;</a:t>
            </a:r>
          </a:p>
          <a:p>
            <a:pPr lvl="2" algn="just"/>
            <a:r>
              <a:rPr lang="fr-FR" dirty="0" smtClean="0"/>
              <a:t>i) … représenter les ressortissants de l’Etat d’envoi ou prendre des dispositions afin d’assurer leur représentation appropriée devant les tribunaux ou les autres autorités de l’Etat de résidence … ;</a:t>
            </a:r>
          </a:p>
          <a:p>
            <a:pPr lvl="2" algn="just"/>
            <a:r>
              <a:rPr lang="fr-FR" dirty="0" smtClean="0"/>
              <a:t>j) Transmettre des actes judiciaires et extrajudiciaires ou exécuter des commissions rogatoires conformément aux accords internationaux en vigueur … ;</a:t>
            </a:r>
          </a:p>
          <a:p>
            <a:pPr lvl="2" algn="just"/>
            <a:r>
              <a:rPr lang="fr-FR" dirty="0" smtClean="0"/>
              <a:t>k) Exercer les droits de contrôle et d’inspection prévus par les lois et règlements de l’Etat d’envoi sur les navires de mer et sur les bateaux fluviaux ayant la nationalité de l’Etat d’envoi et sur les avions immatriculés dans cet Etat, ainsi que sur leurs équipages;</a:t>
            </a:r>
          </a:p>
          <a:p>
            <a:pPr lvl="2" algn="just"/>
            <a:r>
              <a:rPr lang="fr-FR" dirty="0" smtClean="0"/>
              <a:t>l) Prêter assistance aux navires, bateaux et avions mentionnés à l’alinéa k du présent article, ainsi qu’à leurs équipages, … , faire des enquêtes concernant les incidents survenus au cours de la traversée … ;</a:t>
            </a:r>
          </a:p>
          <a:p>
            <a:pPr lvl="2" algn="just"/>
            <a:r>
              <a:rPr lang="fr-FR" dirty="0" smtClean="0"/>
              <a:t>m) Exercer toutes autres fonctions confiées à un poste consulaire par l’Etat d’envoi que n’interdisent pas les lois et règlements de l’Etat de résidence ou auxquelles l’Etat de résidence ne s’oppose pas ou qui sont mentionnées dans les accords internationaux en vigueur entre l’Etat d’envoi et l’Etat de résidence.</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16</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2060"/>
                </a:solidFill>
              </a:rPr>
              <a:t>II- L’État et ses relations (suite)</a:t>
            </a:r>
            <a:endParaRPr lang="fr-FR" dirty="0">
              <a:solidFill>
                <a:srgbClr val="002060"/>
              </a:solidFill>
            </a:endParaRPr>
          </a:p>
        </p:txBody>
      </p:sp>
      <p:sp>
        <p:nvSpPr>
          <p:cNvPr id="3" name="Espace réservé du contenu 2"/>
          <p:cNvSpPr>
            <a:spLocks noGrp="1"/>
          </p:cNvSpPr>
          <p:nvPr>
            <p:ph sz="quarter" idx="1"/>
          </p:nvPr>
        </p:nvSpPr>
        <p:spPr/>
        <p:txBody>
          <a:bodyPr>
            <a:normAutofit lnSpcReduction="10000"/>
          </a:bodyPr>
          <a:lstStyle/>
          <a:p>
            <a:pPr algn="just"/>
            <a:r>
              <a:rPr lang="fr-FR" dirty="0" smtClean="0"/>
              <a:t>2</a:t>
            </a:r>
            <a:r>
              <a:rPr lang="fr-FR" dirty="0" smtClean="0"/>
              <a:t>) Les immunités diplomatiques et consulaires</a:t>
            </a:r>
          </a:p>
          <a:p>
            <a:pPr algn="just"/>
            <a:endParaRPr lang="fr-FR" dirty="0" smtClean="0"/>
          </a:p>
          <a:p>
            <a:pPr algn="just"/>
            <a:r>
              <a:rPr lang="fr-FR" dirty="0" smtClean="0"/>
              <a:t>Cour </a:t>
            </a:r>
            <a:r>
              <a:rPr lang="fr-FR" dirty="0"/>
              <a:t>internationale de Justice, "Personnel diplomatique et consulaire des Etats-Unis à Téhéran (Etats-Unis d'Amérique c. Iran)", 24 mai 1980, Rec.1980, </a:t>
            </a:r>
            <a:r>
              <a:rPr lang="fr-FR" dirty="0" smtClean="0"/>
              <a:t>§ 91</a:t>
            </a:r>
            <a:r>
              <a:rPr lang="fr-FR" dirty="0"/>
              <a:t>…</a:t>
            </a:r>
          </a:p>
          <a:p>
            <a:pPr algn="just"/>
            <a:endParaRPr lang="fr-CA" dirty="0"/>
          </a:p>
          <a:p>
            <a:pPr lvl="1" algn="just"/>
            <a:r>
              <a:rPr lang="fr-CA" dirty="0" smtClean="0"/>
              <a:t>Actualité </a:t>
            </a:r>
            <a:r>
              <a:rPr lang="fr-CA" dirty="0"/>
              <a:t>France 2 (4 novembre 1979)</a:t>
            </a:r>
          </a:p>
          <a:p>
            <a:pPr lvl="2" algn="just"/>
            <a:r>
              <a:rPr lang="fr-CA" dirty="0">
                <a:hlinkClick r:id="rId2"/>
              </a:rPr>
              <a:t>http://www.youtube.com/watch?v=VP6IkSjfDNA</a:t>
            </a:r>
            <a:endParaRPr lang="fr-CA" dirty="0"/>
          </a:p>
          <a:p>
            <a:pPr algn="just"/>
            <a:endParaRPr lang="fr-CA" dirty="0"/>
          </a:p>
          <a:p>
            <a:pPr lvl="1" algn="just"/>
            <a:r>
              <a:rPr lang="fr-CA" dirty="0"/>
              <a:t>Film </a:t>
            </a:r>
            <a:r>
              <a:rPr lang="fr-CA" dirty="0"/>
              <a:t>Argo</a:t>
            </a:r>
            <a:r>
              <a:rPr lang="fr-CA" dirty="0"/>
              <a:t> (2012)</a:t>
            </a:r>
          </a:p>
          <a:p>
            <a:pPr lvl="2" algn="just"/>
            <a:r>
              <a:rPr lang="fr-CA" dirty="0">
                <a:hlinkClick r:id="rId3"/>
              </a:rPr>
              <a:t>http://www.youtube.com/watch?v=KmTzwwAmM6M</a:t>
            </a:r>
            <a:endParaRPr lang="fr-CA" dirty="0"/>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17</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63660557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2060"/>
                </a:solidFill>
              </a:rPr>
              <a:t>II- L’État et ses relations (suite)</a:t>
            </a:r>
            <a:endParaRPr lang="fr-FR" dirty="0">
              <a:solidFill>
                <a:srgbClr val="002060"/>
              </a:solidFill>
            </a:endParaRPr>
          </a:p>
        </p:txBody>
      </p:sp>
      <p:sp>
        <p:nvSpPr>
          <p:cNvPr id="3" name="Espace réservé du contenu 2"/>
          <p:cNvSpPr>
            <a:spLocks noGrp="1"/>
          </p:cNvSpPr>
          <p:nvPr>
            <p:ph sz="quarter" idx="1"/>
          </p:nvPr>
        </p:nvSpPr>
        <p:spPr/>
        <p:txBody>
          <a:bodyPr>
            <a:normAutofit fontScale="77500" lnSpcReduction="20000"/>
          </a:bodyPr>
          <a:lstStyle/>
          <a:p>
            <a:pPr algn="just"/>
            <a:r>
              <a:rPr lang="fr-FR" dirty="0" smtClean="0"/>
              <a:t>Cour internationale de Justice, "Personnel diplomatique et consulaire des Etats-Unis à Téhéran (Etats-Unis d'Amérique c. Iran)", 24 mai 1980, Rec.1980, §91…</a:t>
            </a:r>
          </a:p>
          <a:p>
            <a:pPr lvl="1" algn="just"/>
            <a:r>
              <a:rPr lang="fr-FR" dirty="0" smtClean="0"/>
              <a:t>Mais ce qu'il convient de souligner surtout, c'est l'ampleur et la gravité du contraste entre le comportement adopté par l'Etat iranien et les obligations que lui impose l'ensemble de règles internationales constitué par le droit diplomatique et consulaire, dont la Cour doit fermement réaffirmer le caractère fondamental. Dans son ordonnance du 15 décembre 1979, la Cour [a] dit alors, « </a:t>
            </a:r>
            <a:r>
              <a:rPr lang="fr-FR" u="sng" dirty="0" smtClean="0"/>
              <a:t>dans la conduite des relations entre Etats, il n'est pas d'exigence plus fondamentale que celle de l'inviolabilité des diplomates et des ambassades et [...] c'est ainsi que, au long de l'histoire, des nations de toutes croyances et toutes cultures ont observé des obligations réciproques à cet effet</a:t>
            </a:r>
            <a:r>
              <a:rPr lang="fr-FR" dirty="0" smtClean="0"/>
              <a:t> ». L'institution de la diplomatie, a-t-elle poursuivi, s'est avérée « un instrument essentiel de coopération efficace dans la communauté internationale, qui permet aux Etats, nonobstant les différences de leurs systèmes constitutionnels et sociaux, de parvenir à la compréhension mutuelle et de résoudre leurs divergences par des moyens pacifiques » (C. I.J. Recueil 1979, p. 19). </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18</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2060"/>
                </a:solidFill>
              </a:rPr>
              <a:t>II- L’État et ses relations (suite)</a:t>
            </a:r>
            <a:endParaRPr lang="fr-FR" dirty="0">
              <a:solidFill>
                <a:srgbClr val="002060"/>
              </a:solidFill>
            </a:endParaRPr>
          </a:p>
        </p:txBody>
      </p:sp>
      <p:sp>
        <p:nvSpPr>
          <p:cNvPr id="3" name="Espace réservé du contenu 2"/>
          <p:cNvSpPr>
            <a:spLocks noGrp="1"/>
          </p:cNvSpPr>
          <p:nvPr>
            <p:ph sz="quarter" idx="1"/>
          </p:nvPr>
        </p:nvSpPr>
        <p:spPr/>
        <p:txBody>
          <a:bodyPr>
            <a:normAutofit fontScale="70000" lnSpcReduction="20000"/>
          </a:bodyPr>
          <a:lstStyle/>
          <a:p>
            <a:pPr algn="just"/>
            <a:r>
              <a:rPr lang="fr-FR" dirty="0" smtClean="0"/>
              <a:t>…§92</a:t>
            </a:r>
          </a:p>
          <a:p>
            <a:pPr lvl="1" algn="just"/>
            <a:r>
              <a:rPr lang="fr-FR" dirty="0" smtClean="0"/>
              <a:t>La Cour regrette profondément que la situation ayant donné lieu à ces observations n'ait pas été corrigée depuis lors. […] </a:t>
            </a:r>
            <a:r>
              <a:rPr lang="fr-FR" u="sng" dirty="0" smtClean="0"/>
              <a:t>La fréquence avec laquelle, à l'époque actuelle, les principes du droit international qui régissent les relations diplomatiques et consulaires sont réduits à néant par des individus ou des groupes d'individus est déjà déplorable en elle-même. Mais l'affaire soumise à la Cour est unique et d'une gravité toute particulière parce qu'en l'occurrence ce ne sont pas seulement des individus privés ou des groupes d'individus qui ont agi au mépris de l'inviolabilité d'une ambassade étrangère ; c'est le gouvernement de 1'Etat accréditaire lui-même qui l'a fait.</a:t>
            </a:r>
            <a:r>
              <a:rPr lang="fr-FR" dirty="0" smtClean="0"/>
              <a:t> En rappelant donc à nouveau l'extrême importance des principes de droit dont elle est amenée à faire application en la présente affaire, la Cour croit de son devoir d'attirer l'attention de la communauté internationale tout entière, y compris l'Iran, qui en est membre depuis des temps immémoriaux, sur le danger peut-être irréparable d'événements comme ceux qui ont été soumis à la Cour. </a:t>
            </a:r>
            <a:r>
              <a:rPr lang="fr-FR" u="sng" dirty="0" smtClean="0"/>
              <a:t>Ces événements ne peuvent que saper à la base un édifice juridique patiemment construit par l'humanité au cours des siècles et dont la sauvegarde est essentielle pour la sécurité et le bien-être d'une communauté internationale aussi complexe que celle d'aujourd'hui</a:t>
            </a:r>
            <a:r>
              <a:rPr lang="fr-FR" dirty="0" smtClean="0"/>
              <a:t>, qui a plus que jamais besoin du respect constant et scrupuleux des règles présidant au développement ordonné des relations entre ses membres.</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19</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smtClean="0"/>
          </a:p>
          <a:p>
            <a:r>
              <a:rPr lang="fr-CA" sz="1000" dirty="0" smtClean="0"/>
              <a:t>6</a:t>
            </a:r>
            <a:endParaRPr lang="fr-BE" sz="10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pPr algn="ctr"/>
            <a:r>
              <a:rPr sz="2400" b="1" dirty="0" smtClean="0"/>
              <a:t>L’ÉTAT</a:t>
            </a:r>
            <a:r>
              <a:rPr lang="fr-CA" sz="2400" b="1" dirty="0" smtClean="0"/>
              <a:t>, SES COMPÉTENCES ET SES RELATIONS</a:t>
            </a:r>
            <a:endParaRPr lang="fr-FR" sz="2400" dirty="0">
              <a:solidFill>
                <a:srgbClr val="002060"/>
              </a:solidFill>
            </a:endParaRPr>
          </a:p>
        </p:txBody>
      </p:sp>
      <p:sp>
        <p:nvSpPr>
          <p:cNvPr id="3" name="Espace réservé du contenu 2"/>
          <p:cNvSpPr>
            <a:spLocks noGrp="1"/>
          </p:cNvSpPr>
          <p:nvPr>
            <p:ph sz="quarter" idx="1"/>
          </p:nvPr>
        </p:nvSpPr>
        <p:spPr/>
        <p:txBody>
          <a:bodyPr>
            <a:normAutofit fontScale="47500" lnSpcReduction="20000"/>
          </a:bodyPr>
          <a:lstStyle/>
          <a:p>
            <a:pPr algn="ctr">
              <a:buNone/>
            </a:pPr>
            <a:r>
              <a:rPr b="1" dirty="0" smtClean="0"/>
              <a:t>PLAN </a:t>
            </a:r>
            <a:r>
              <a:rPr b="1" dirty="0" smtClean="0"/>
              <a:t>DE COURS</a:t>
            </a:r>
            <a:endParaRPr dirty="0" smtClean="0"/>
          </a:p>
          <a:p>
            <a:r>
              <a:rPr b="1" dirty="0" smtClean="0"/>
              <a:t>I- L’ÉTAT ET SES COMPÉTENCES</a:t>
            </a:r>
            <a:endParaRPr dirty="0" smtClean="0"/>
          </a:p>
          <a:p>
            <a:r>
              <a:rPr dirty="0" smtClean="0"/>
              <a:t>    </a:t>
            </a:r>
            <a:r>
              <a:rPr i="1" dirty="0" smtClean="0"/>
              <a:t>A- La compétence territoriale et extraterritoriale de l’État</a:t>
            </a:r>
            <a:r>
              <a:rPr dirty="0" smtClean="0"/>
              <a:t/>
            </a:r>
            <a:br>
              <a:rPr dirty="0" smtClean="0"/>
            </a:br>
            <a:r>
              <a:rPr dirty="0" smtClean="0"/>
              <a:t>         1) La compétence territoriale</a:t>
            </a:r>
            <a:br>
              <a:rPr dirty="0" smtClean="0"/>
            </a:br>
            <a:r>
              <a:rPr dirty="0" smtClean="0"/>
              <a:t>         2) La compétence extraterritoriale</a:t>
            </a:r>
          </a:p>
          <a:p>
            <a:r>
              <a:rPr dirty="0" smtClean="0"/>
              <a:t>   </a:t>
            </a:r>
            <a:r>
              <a:rPr i="1" dirty="0" smtClean="0"/>
              <a:t> B- La compétence personnelle et universelle de l’État</a:t>
            </a:r>
            <a:r>
              <a:rPr dirty="0" smtClean="0"/>
              <a:t/>
            </a:r>
            <a:br>
              <a:rPr dirty="0" smtClean="0"/>
            </a:br>
            <a:r>
              <a:rPr dirty="0" smtClean="0"/>
              <a:t>         1) La compétence personnelle</a:t>
            </a:r>
            <a:br>
              <a:rPr dirty="0" smtClean="0"/>
            </a:br>
            <a:r>
              <a:rPr dirty="0" smtClean="0"/>
              <a:t>         2) La compétence universelle</a:t>
            </a:r>
          </a:p>
          <a:p>
            <a:r>
              <a:rPr b="1" dirty="0" smtClean="0"/>
              <a:t>II- L’ÉTAT ET SES RELATIONS</a:t>
            </a:r>
            <a:endParaRPr dirty="0" smtClean="0"/>
          </a:p>
          <a:p>
            <a:r>
              <a:rPr dirty="0" smtClean="0"/>
              <a:t>      </a:t>
            </a:r>
            <a:r>
              <a:rPr i="1" dirty="0" smtClean="0"/>
              <a:t>A- Les relations diplomatiques et consulaires de l’État</a:t>
            </a:r>
            <a:r>
              <a:rPr dirty="0" smtClean="0"/>
              <a:t/>
            </a:r>
            <a:br>
              <a:rPr dirty="0" smtClean="0"/>
            </a:br>
            <a:r>
              <a:rPr dirty="0" smtClean="0"/>
              <a:t>          1) Les</a:t>
            </a:r>
            <a:r>
              <a:rPr dirty="0" smtClean="0"/>
              <a:t> </a:t>
            </a:r>
            <a:r>
              <a:rPr lang="fr-CA" dirty="0" smtClean="0"/>
              <a:t>fonctions</a:t>
            </a:r>
            <a:r>
              <a:rPr dirty="0" smtClean="0"/>
              <a:t> </a:t>
            </a:r>
            <a:r>
              <a:rPr dirty="0" smtClean="0"/>
              <a:t>diplomatiques et consulaires</a:t>
            </a:r>
            <a:br>
              <a:rPr dirty="0" smtClean="0"/>
            </a:br>
            <a:r>
              <a:rPr dirty="0" smtClean="0"/>
              <a:t>          2) Les </a:t>
            </a:r>
            <a:r>
              <a:rPr dirty="0" smtClean="0"/>
              <a:t>immunités</a:t>
            </a:r>
            <a:r>
              <a:rPr lang="fr-CA" dirty="0" smtClean="0"/>
              <a:t> et privilèges</a:t>
            </a:r>
            <a:r>
              <a:rPr dirty="0" smtClean="0"/>
              <a:t> </a:t>
            </a:r>
            <a:r>
              <a:rPr dirty="0" smtClean="0"/>
              <a:t>diplomatiques et </a:t>
            </a:r>
            <a:r>
              <a:rPr dirty="0" smtClean="0"/>
              <a:t>consulaires</a:t>
            </a:r>
          </a:p>
          <a:p>
            <a:r>
              <a:rPr dirty="0" smtClean="0"/>
              <a:t>       </a:t>
            </a:r>
            <a:r>
              <a:rPr i="1" dirty="0" smtClean="0"/>
              <a:t>B- Les immunités juridictionnelles de l’État</a:t>
            </a:r>
            <a:r>
              <a:rPr dirty="0" smtClean="0"/>
              <a:t/>
            </a:r>
            <a:br>
              <a:rPr dirty="0" smtClean="0"/>
            </a:br>
            <a:r>
              <a:rPr dirty="0" smtClean="0"/>
              <a:t>           1) Le principe de l’immunité juridictionnelle</a:t>
            </a:r>
            <a:br>
              <a:rPr dirty="0" smtClean="0"/>
            </a:br>
            <a:r>
              <a:rPr dirty="0" smtClean="0"/>
              <a:t>           2) Les exceptions au principe d’immunité juridictionnelle</a:t>
            </a:r>
            <a:r>
              <a:rPr lang="fr-CA" dirty="0" smtClean="0"/>
              <a:t/>
            </a:r>
            <a:br>
              <a:rPr lang="fr-CA" dirty="0" smtClean="0"/>
            </a:br>
            <a:endParaRPr dirty="0" smtClean="0"/>
          </a:p>
          <a:p>
            <a:pPr algn="ctr">
              <a:buNone/>
            </a:pPr>
            <a:r>
              <a:rPr b="1" dirty="0" smtClean="0"/>
              <a:t>PROGRAMME DE LECTURES</a:t>
            </a:r>
            <a:endParaRPr dirty="0" smtClean="0"/>
          </a:p>
          <a:p>
            <a:r>
              <a:rPr i="1" dirty="0" smtClean="0"/>
              <a:t>Lecture obligatoires </a:t>
            </a:r>
            <a:r>
              <a:rPr dirty="0" smtClean="0"/>
              <a:t>:</a:t>
            </a:r>
          </a:p>
          <a:p>
            <a:r>
              <a:rPr lang="fr-CA" b="1" dirty="0" smtClean="0"/>
              <a:t>   </a:t>
            </a:r>
            <a:r>
              <a:rPr lang="fr-CA" b="1" dirty="0" smtClean="0"/>
              <a:t> </a:t>
            </a:r>
            <a:r>
              <a:rPr b="1" dirty="0" smtClean="0"/>
              <a:t>Document </a:t>
            </a:r>
            <a:r>
              <a:rPr b="1" dirty="0" smtClean="0"/>
              <a:t>n</a:t>
            </a:r>
            <a:r>
              <a:rPr b="1" baseline="30000" dirty="0" smtClean="0"/>
              <a:t>o</a:t>
            </a:r>
            <a:r>
              <a:rPr b="1" dirty="0" smtClean="0"/>
              <a:t> 25 : </a:t>
            </a:r>
            <a:r>
              <a:rPr b="1" i="1" dirty="0" smtClean="0">
                <a:hlinkClick r:id="rId2"/>
              </a:rPr>
              <a:t>Convention de Vienne sur les relations diplomatiques</a:t>
            </a:r>
            <a:r>
              <a:rPr b="1" dirty="0" smtClean="0"/>
              <a:t> (1961)</a:t>
            </a:r>
            <a:br>
              <a:rPr b="1" dirty="0" smtClean="0"/>
            </a:br>
            <a:r>
              <a:rPr b="1" dirty="0" smtClean="0"/>
              <a:t>Document n</a:t>
            </a:r>
            <a:r>
              <a:rPr b="1" baseline="30000" dirty="0" smtClean="0"/>
              <a:t>o</a:t>
            </a:r>
            <a:r>
              <a:rPr b="1" dirty="0" smtClean="0"/>
              <a:t> 26 : </a:t>
            </a:r>
            <a:r>
              <a:rPr b="1" i="1" dirty="0" smtClean="0">
                <a:hlinkClick r:id="rId3"/>
              </a:rPr>
              <a:t>Convention de Vienne sur les relations consulaires</a:t>
            </a:r>
            <a:r>
              <a:rPr b="1" dirty="0" smtClean="0"/>
              <a:t> (1963)</a:t>
            </a:r>
            <a:br>
              <a:rPr b="1" dirty="0" smtClean="0"/>
            </a:br>
            <a:r>
              <a:rPr b="1" dirty="0" smtClean="0"/>
              <a:t> </a:t>
            </a:r>
            <a:endParaRPr dirty="0" smtClean="0"/>
          </a:p>
          <a:p>
            <a:r>
              <a:rPr i="1" dirty="0" smtClean="0"/>
              <a:t>Lectures optionnelles </a:t>
            </a:r>
            <a:r>
              <a:rPr dirty="0" smtClean="0"/>
              <a:t>:</a:t>
            </a:r>
            <a:r>
              <a:rPr i="1" dirty="0" smtClean="0"/>
              <a:t> </a:t>
            </a:r>
            <a:endParaRPr dirty="0" smtClean="0"/>
          </a:p>
          <a:p>
            <a:r>
              <a:rPr lang="fr-CA" b="1" dirty="0" smtClean="0"/>
              <a:t>   </a:t>
            </a:r>
            <a:r>
              <a:rPr lang="fr-CA" b="1" dirty="0" smtClean="0"/>
              <a:t> </a:t>
            </a:r>
            <a:r>
              <a:rPr b="1" dirty="0" smtClean="0"/>
              <a:t>Document </a:t>
            </a:r>
            <a:r>
              <a:rPr b="1" dirty="0" smtClean="0"/>
              <a:t>n</a:t>
            </a:r>
            <a:r>
              <a:rPr b="1" baseline="30000" dirty="0" smtClean="0"/>
              <a:t>o</a:t>
            </a:r>
            <a:r>
              <a:rPr b="1" dirty="0" smtClean="0"/>
              <a:t> 27 : </a:t>
            </a:r>
            <a:r>
              <a:rPr b="1" i="1" dirty="0" smtClean="0">
                <a:hlinkClick r:id="rId4"/>
              </a:rPr>
              <a:t>Convention sur les immunités juridictionnnelles des États</a:t>
            </a:r>
            <a:r>
              <a:rPr b="1" dirty="0" smtClean="0"/>
              <a:t> (2005)</a:t>
            </a:r>
            <a:r>
              <a:rPr lang="fr-CA" b="1" dirty="0" smtClean="0"/>
              <a:t/>
            </a:r>
            <a:br>
              <a:rPr lang="fr-CA" b="1" dirty="0" smtClean="0"/>
            </a:br>
            <a:r>
              <a:rPr b="1" dirty="0" smtClean="0"/>
              <a:t>Document n</a:t>
            </a:r>
            <a:r>
              <a:rPr b="1" baseline="30000" dirty="0" smtClean="0"/>
              <a:t>o</a:t>
            </a:r>
            <a:r>
              <a:rPr b="1" dirty="0" smtClean="0"/>
              <a:t> 28 : </a:t>
            </a:r>
            <a:r>
              <a:rPr b="1" i="1" dirty="0" smtClean="0">
                <a:hlinkClick r:id="rId5"/>
              </a:rPr>
              <a:t>Loi [canadienne] sur les mesures extraterritoriales étrangères</a:t>
            </a:r>
            <a:r>
              <a:rPr b="1" dirty="0" smtClean="0"/>
              <a:t/>
            </a:r>
            <a:br>
              <a:rPr b="1" dirty="0" smtClean="0"/>
            </a:br>
            <a:r>
              <a:rPr b="1" dirty="0" smtClean="0"/>
              <a:t>Document n</a:t>
            </a:r>
            <a:r>
              <a:rPr b="1" baseline="30000" dirty="0" smtClean="0"/>
              <a:t>o</a:t>
            </a:r>
            <a:r>
              <a:rPr b="1" dirty="0" smtClean="0"/>
              <a:t> 29 : </a:t>
            </a:r>
            <a:r>
              <a:rPr b="1" i="1" dirty="0" smtClean="0">
                <a:hlinkClick r:id="rId6"/>
              </a:rPr>
              <a:t>Loi [canadienne] sur l'immunité des États</a:t>
            </a:r>
            <a:r>
              <a:rPr b="1" dirty="0" smtClean="0"/>
              <a:t/>
            </a:r>
            <a:br>
              <a:rPr b="1" dirty="0" smtClean="0"/>
            </a:br>
            <a:r>
              <a:rPr b="1" dirty="0" smtClean="0"/>
              <a:t>Document n</a:t>
            </a:r>
            <a:r>
              <a:rPr b="1" baseline="30000" dirty="0" smtClean="0"/>
              <a:t>o</a:t>
            </a:r>
            <a:r>
              <a:rPr b="1" dirty="0" smtClean="0"/>
              <a:t> 30 : </a:t>
            </a:r>
            <a:r>
              <a:rPr b="1" dirty="0" smtClean="0">
                <a:hlinkClick r:id="rId7"/>
              </a:rPr>
              <a:t>A. Bailleux, « L'histoire de la loi belge de compétence universelle »</a:t>
            </a:r>
            <a:r>
              <a:rPr b="1" dirty="0" smtClean="0"/>
              <a:t> (2005)</a:t>
            </a:r>
            <a:endParaRPr dirty="0" smtClean="0"/>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pPr algn="ctr"/>
            <a:r>
              <a:rPr lang="fr-FR" sz="1100" dirty="0" smtClean="0"/>
              <a:t>Daniel </a:t>
            </a:r>
            <a:r>
              <a:rPr lang="fr-FR" sz="1100" dirty="0" smtClean="0"/>
              <a:t>Turp et François Xavier </a:t>
            </a:r>
            <a:r>
              <a:rPr lang="fr-FR" sz="1100" dirty="0" smtClean="0"/>
              <a:t>Saluden</a:t>
            </a:r>
            <a:r>
              <a:rPr lang="fr-FR" sz="1100" dirty="0" smtClean="0"/>
              <a:t>, </a:t>
            </a:r>
            <a:r>
              <a:rPr lang="fr-FR" sz="1100" dirty="0" smtClean="0"/>
              <a:t>Droit international public général, DRT-2100, Cours n° 6</a:t>
            </a:r>
            <a:endParaRPr lang="fr-BE" sz="1100" dirty="0" smtClean="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2060"/>
                </a:solidFill>
              </a:rPr>
              <a:t>II- L’État et ses relations (suite</a:t>
            </a:r>
            <a:r>
              <a:rPr lang="fr-FR" dirty="0" smtClean="0">
                <a:solidFill>
                  <a:srgbClr val="002060"/>
                </a:solidFill>
              </a:rPr>
              <a:t>)</a:t>
            </a:r>
            <a:endParaRPr lang="fr-FR" dirty="0">
              <a:solidFill>
                <a:srgbClr val="002060"/>
              </a:solidFill>
            </a:endParaRPr>
          </a:p>
        </p:txBody>
      </p:sp>
      <p:sp>
        <p:nvSpPr>
          <p:cNvPr id="3" name="Espace réservé du contenu 2"/>
          <p:cNvSpPr>
            <a:spLocks noGrp="1"/>
          </p:cNvSpPr>
          <p:nvPr>
            <p:ph sz="quarter" idx="1"/>
          </p:nvPr>
        </p:nvSpPr>
        <p:spPr/>
        <p:txBody>
          <a:bodyPr>
            <a:normAutofit fontScale="70000" lnSpcReduction="20000"/>
          </a:bodyPr>
          <a:lstStyle/>
          <a:p>
            <a:pPr algn="just"/>
            <a:r>
              <a:rPr lang="fr-FR" dirty="0" smtClean="0"/>
              <a:t>B) </a:t>
            </a:r>
            <a:r>
              <a:rPr lang="fr-FR" dirty="0" smtClean="0">
                <a:solidFill>
                  <a:srgbClr val="002060"/>
                </a:solidFill>
              </a:rPr>
              <a:t>Les </a:t>
            </a:r>
            <a:r>
              <a:rPr lang="fr-FR" dirty="0" smtClean="0">
                <a:solidFill>
                  <a:srgbClr val="002060"/>
                </a:solidFill>
              </a:rPr>
              <a:t>immunités et privilèges diplomatiques et consulaires</a:t>
            </a:r>
          </a:p>
          <a:p>
            <a:pPr algn="just"/>
            <a:endParaRPr lang="fr-FR" dirty="0" smtClean="0">
              <a:solidFill>
                <a:srgbClr val="002060"/>
              </a:solidFill>
            </a:endParaRPr>
          </a:p>
          <a:p>
            <a:pPr lvl="1" algn="just"/>
            <a:r>
              <a:rPr lang="fr-FR" dirty="0" smtClean="0"/>
              <a:t>Les </a:t>
            </a:r>
            <a:r>
              <a:rPr lang="fr-FR" dirty="0" smtClean="0"/>
              <a:t>bénéficiaires </a:t>
            </a:r>
            <a:r>
              <a:rPr lang="fr-FR" dirty="0" smtClean="0"/>
              <a:t>d</a:t>
            </a:r>
            <a:r>
              <a:rPr lang="fr-FR" dirty="0" smtClean="0"/>
              <a:t>irects</a:t>
            </a:r>
          </a:p>
          <a:p>
            <a:pPr lvl="1" algn="just"/>
            <a:r>
              <a:rPr lang="fr-FR" dirty="0" smtClean="0"/>
              <a:t>Les bénéficiaires Indirects </a:t>
            </a:r>
            <a:r>
              <a:rPr lang="fr-FR" dirty="0" smtClean="0"/>
              <a:t>(membres de la famille, ex. art. 37 </a:t>
            </a:r>
            <a:r>
              <a:rPr lang="fr-FR" dirty="0" smtClean="0">
                <a:hlinkClick r:id="rId2"/>
              </a:rPr>
              <a:t>CVRD 1961</a:t>
            </a:r>
            <a:r>
              <a:rPr lang="fr-FR" dirty="0" smtClean="0"/>
              <a:t>)</a:t>
            </a:r>
          </a:p>
          <a:p>
            <a:pPr algn="just"/>
            <a:r>
              <a:rPr lang="fr-FR" dirty="0" smtClean="0"/>
              <a:t>Immunités</a:t>
            </a:r>
          </a:p>
          <a:p>
            <a:pPr lvl="1" algn="just"/>
            <a:r>
              <a:rPr lang="fr-FR" dirty="0" smtClean="0"/>
              <a:t>Immunité de juridiction pénale, administrative et civile (art. 31)</a:t>
            </a:r>
          </a:p>
          <a:p>
            <a:pPr lvl="1" algn="just"/>
            <a:r>
              <a:rPr lang="fr-FR" dirty="0" smtClean="0"/>
              <a:t>Inviolabilité des locaux (art. 22)</a:t>
            </a:r>
          </a:p>
          <a:p>
            <a:pPr lvl="1" algn="just"/>
            <a:r>
              <a:rPr lang="fr-FR" dirty="0" smtClean="0"/>
              <a:t>Inviolabilité des agents (et personnes : art. 29)</a:t>
            </a:r>
          </a:p>
          <a:p>
            <a:pPr lvl="1" algn="just"/>
            <a:r>
              <a:rPr lang="fr-FR" dirty="0" smtClean="0"/>
              <a:t>Inviolabilité des archives et documents (art. 24)</a:t>
            </a:r>
          </a:p>
          <a:p>
            <a:pPr lvl="1" algn="just"/>
            <a:r>
              <a:rPr lang="fr-FR" dirty="0" smtClean="0"/>
              <a:t>Inviolabilité de la correspondance officielle (art. 27)</a:t>
            </a:r>
          </a:p>
          <a:p>
            <a:pPr algn="just"/>
            <a:r>
              <a:rPr lang="fr-FR" dirty="0" smtClean="0"/>
              <a:t>Privilèges</a:t>
            </a:r>
          </a:p>
          <a:p>
            <a:pPr lvl="1" algn="just"/>
            <a:r>
              <a:rPr lang="fr-FR" dirty="0" smtClean="0"/>
              <a:t>Exemption fiscale (art. 23)</a:t>
            </a:r>
          </a:p>
          <a:p>
            <a:pPr lvl="1" algn="just"/>
            <a:r>
              <a:rPr lang="fr-FR" dirty="0" smtClean="0"/>
              <a:t>Exemption du régime de sécurité sociale (art. 33)</a:t>
            </a:r>
          </a:p>
          <a:p>
            <a:pPr lvl="1" algn="just"/>
            <a:r>
              <a:rPr lang="fr-FR" dirty="0" smtClean="0"/>
              <a:t>Liberté de communication (art.27)</a:t>
            </a:r>
          </a:p>
          <a:p>
            <a:pPr lvl="1" algn="just"/>
            <a:r>
              <a:rPr lang="fr-FR" dirty="0" smtClean="0"/>
              <a:t>Liberté de mouvement (art. 26)</a:t>
            </a:r>
          </a:p>
          <a:p>
            <a:pPr lvl="1" algn="just"/>
            <a:r>
              <a:rPr lang="fr-FR" dirty="0" smtClean="0"/>
              <a:t>Exemption des droits de douanes (art. 36)</a:t>
            </a:r>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20</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2060"/>
                </a:solidFill>
              </a:rPr>
              <a:t>II- L’État et ses relations (suite</a:t>
            </a:r>
            <a:r>
              <a:rPr lang="fr-FR" dirty="0" smtClean="0">
                <a:solidFill>
                  <a:srgbClr val="002060"/>
                </a:solidFill>
              </a:rPr>
              <a:t>)</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r>
              <a:rPr lang="fr-FR" dirty="0" smtClean="0"/>
              <a:t>La valise diplomatique</a:t>
            </a:r>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21</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pic>
        <p:nvPicPr>
          <p:cNvPr id="8" name="Image 7" descr="Capture d’écran 2015-02-12 à 05.25.42.png"/>
          <p:cNvPicPr>
            <a:picLocks noChangeAspect="1"/>
          </p:cNvPicPr>
          <p:nvPr/>
        </p:nvPicPr>
        <p:blipFill>
          <a:blip r:embed="rId2"/>
          <a:stretch>
            <a:fillRect/>
          </a:stretch>
        </p:blipFill>
        <p:spPr>
          <a:xfrm>
            <a:off x="1066800" y="1828799"/>
            <a:ext cx="6324600" cy="4102443"/>
          </a:xfrm>
          <a:prstGeom prst="rect">
            <a:avLst/>
          </a:prstGeom>
        </p:spPr>
      </p:pic>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2060"/>
                </a:solidFill>
              </a:rPr>
              <a:t>B- Les immunités juridictionnelles de l’État</a:t>
            </a:r>
            <a:endParaRPr lang="fr-FR" dirty="0">
              <a:solidFill>
                <a:srgbClr val="002060"/>
              </a:solidFill>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22</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sp>
        <p:nvSpPr>
          <p:cNvPr id="7" name="Espace réservé du contenu 6"/>
          <p:cNvSpPr>
            <a:spLocks noGrp="1"/>
          </p:cNvSpPr>
          <p:nvPr>
            <p:ph sz="quarter" idx="1"/>
          </p:nvPr>
        </p:nvSpPr>
        <p:spPr/>
        <p:txBody>
          <a:bodyPr>
            <a:normAutofit/>
          </a:bodyPr>
          <a:lstStyle/>
          <a:p>
            <a:r>
              <a:rPr lang="fr-FR" dirty="0" smtClean="0"/>
              <a:t>1) Le </a:t>
            </a:r>
            <a:r>
              <a:rPr lang="fr-FR" dirty="0" smtClean="0"/>
              <a:t>principe de l’immunité juridictionnelle de l’État</a:t>
            </a:r>
          </a:p>
          <a:p>
            <a:r>
              <a:rPr lang="fr-FR" dirty="0" smtClean="0"/>
              <a:t>Fondement</a:t>
            </a:r>
            <a:endParaRPr lang="fr-FR" dirty="0" smtClean="0"/>
          </a:p>
          <a:p>
            <a:pPr lvl="1"/>
            <a:r>
              <a:rPr lang="fr-FR" dirty="0" smtClean="0"/>
              <a:t>« </a:t>
            </a:r>
            <a:r>
              <a:rPr lang="fr-FR" i="1" dirty="0" smtClean="0"/>
              <a:t>Par in </a:t>
            </a:r>
            <a:r>
              <a:rPr lang="fr-FR" i="1" dirty="0" smtClean="0"/>
              <a:t>parem</a:t>
            </a:r>
            <a:r>
              <a:rPr lang="fr-FR" i="1" dirty="0" smtClean="0"/>
              <a:t> non </a:t>
            </a:r>
            <a:r>
              <a:rPr lang="fr-FR" i="1" dirty="0" smtClean="0"/>
              <a:t>habet</a:t>
            </a:r>
            <a:r>
              <a:rPr lang="fr-FR" i="1" dirty="0" smtClean="0"/>
              <a:t> imperium</a:t>
            </a:r>
            <a:r>
              <a:rPr lang="fr-FR" dirty="0" smtClean="0"/>
              <a:t> </a:t>
            </a:r>
            <a:r>
              <a:rPr lang="fr-FR" dirty="0" smtClean="0"/>
              <a:t>»</a:t>
            </a:r>
          </a:p>
          <a:p>
            <a:r>
              <a:rPr lang="fr-FR" dirty="0" smtClean="0"/>
              <a:t>Immunité de juridiction</a:t>
            </a:r>
          </a:p>
          <a:p>
            <a:pPr lvl="1"/>
            <a:r>
              <a:rPr lang="fr-FR" dirty="0" smtClean="0"/>
              <a:t>L’État étranger ne peut faire l’objet d’une poursuite devant les juridictions d’un autre État.</a:t>
            </a:r>
          </a:p>
          <a:p>
            <a:r>
              <a:rPr lang="fr-FR" dirty="0" smtClean="0"/>
              <a:t>Immunité d’exécution</a:t>
            </a:r>
          </a:p>
          <a:p>
            <a:pPr lvl="1"/>
            <a:r>
              <a:rPr lang="fr-FR" dirty="0" smtClean="0"/>
              <a:t>L’État ne peut exercer des mesures de contrainte ou de saisie sur les biens d’un autre État.</a:t>
            </a:r>
            <a:r>
              <a:rPr lang="fr-FR" dirty="0" smtClean="0"/>
              <a:t> </a:t>
            </a:r>
          </a:p>
          <a:p>
            <a:r>
              <a:rPr lang="fr-FR" dirty="0" smtClean="0"/>
              <a:t>Immunités fonctionnelles et personnelles des agents de l’Etat</a:t>
            </a:r>
            <a:endParaRPr lang="fr-CA"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2060"/>
                </a:solidFill>
              </a:rPr>
              <a:t>B- Les immunités juridictionnelles de </a:t>
            </a:r>
            <a:r>
              <a:rPr lang="fr-FR" dirty="0" smtClean="0">
                <a:solidFill>
                  <a:srgbClr val="002060"/>
                </a:solidFill>
              </a:rPr>
              <a:t>l’État (suite)</a:t>
            </a:r>
            <a:endParaRPr lang="fr-FR" dirty="0">
              <a:solidFill>
                <a:srgbClr val="002060"/>
              </a:solidFill>
            </a:endParaRP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23</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sp>
        <p:nvSpPr>
          <p:cNvPr id="7" name="Espace réservé du contenu 6"/>
          <p:cNvSpPr>
            <a:spLocks noGrp="1"/>
          </p:cNvSpPr>
          <p:nvPr>
            <p:ph sz="quarter" idx="1"/>
          </p:nvPr>
        </p:nvSpPr>
        <p:spPr/>
        <p:txBody>
          <a:bodyPr>
            <a:normAutofit fontScale="77500" lnSpcReduction="20000"/>
          </a:bodyPr>
          <a:lstStyle/>
          <a:p>
            <a:r>
              <a:rPr lang="fr-CA" dirty="0" smtClean="0"/>
              <a:t>1) Les exceptions au principe de l’immunité juridictionnelle de l’État</a:t>
            </a:r>
          </a:p>
          <a:p>
            <a:endParaRPr lang="fr-CA" dirty="0" smtClean="0"/>
          </a:p>
          <a:p>
            <a:r>
              <a:rPr lang="fr-CA" dirty="0" smtClean="0"/>
              <a:t>Immunités </a:t>
            </a:r>
            <a:r>
              <a:rPr lang="fr-CA" dirty="0" smtClean="0"/>
              <a:t>relatives</a:t>
            </a:r>
          </a:p>
          <a:p>
            <a:pPr lvl="1"/>
            <a:r>
              <a:rPr lang="fr-CA" i="1" dirty="0" smtClean="0"/>
              <a:t>Acta jure </a:t>
            </a:r>
            <a:r>
              <a:rPr lang="fr-CA" i="1" dirty="0" smtClean="0"/>
              <a:t>imperii</a:t>
            </a:r>
            <a:r>
              <a:rPr lang="fr-CA" i="1" dirty="0" smtClean="0"/>
              <a:t> </a:t>
            </a:r>
          </a:p>
          <a:p>
            <a:pPr lvl="1"/>
            <a:r>
              <a:rPr lang="fr-CA" i="1" dirty="0" smtClean="0"/>
              <a:t>Acta jure </a:t>
            </a:r>
            <a:r>
              <a:rPr lang="fr-CA" i="1" dirty="0" smtClean="0"/>
              <a:t>gestionis</a:t>
            </a:r>
            <a:endParaRPr lang="fr-CA" i="1" dirty="0" smtClean="0"/>
          </a:p>
          <a:p>
            <a:r>
              <a:rPr lang="fr-CA" i="1" dirty="0" smtClean="0"/>
              <a:t>Convention des Nations Unies sur les immunités juridictionnelles des États et de leurs biens </a:t>
            </a:r>
            <a:r>
              <a:rPr lang="fr-CA" dirty="0" smtClean="0"/>
              <a:t>(New York, 2 décembre 2004, non en vigueur)</a:t>
            </a:r>
          </a:p>
          <a:p>
            <a:pPr lvl="1"/>
            <a:r>
              <a:rPr lang="fr-CA" dirty="0" smtClean="0"/>
              <a:t>Équilibre difficile…</a:t>
            </a:r>
          </a:p>
          <a:p>
            <a:pPr lvl="1"/>
            <a:r>
              <a:rPr lang="fr-FR" dirty="0" smtClean="0"/>
              <a:t>Champ d’application</a:t>
            </a:r>
            <a:endParaRPr lang="fr-FR" dirty="0" smtClean="0"/>
          </a:p>
          <a:p>
            <a:pPr lvl="2"/>
            <a:r>
              <a:rPr lang="fr-FR" dirty="0" smtClean="0"/>
              <a:t>L</a:t>
            </a:r>
            <a:r>
              <a:rPr lang="fr-FR" dirty="0" smtClean="0"/>
              <a:t>’Etat </a:t>
            </a:r>
            <a:r>
              <a:rPr lang="fr-FR" dirty="0" smtClean="0"/>
              <a:t>et ses biens (art. 1) et assimilés à </a:t>
            </a:r>
            <a:r>
              <a:rPr lang="fr-FR" dirty="0" smtClean="0"/>
              <a:t>l’État </a:t>
            </a:r>
            <a:r>
              <a:rPr lang="fr-FR" dirty="0" smtClean="0"/>
              <a:t>étranger (art. 2) :</a:t>
            </a:r>
          </a:p>
          <a:p>
            <a:pPr lvl="3"/>
            <a:r>
              <a:rPr lang="fr-FR" dirty="0" smtClean="0"/>
              <a:t>Le chef ou souverain de cet État ou une subdivision politique de celui-ci, dans l’exercice de ses fonctions officielles;</a:t>
            </a:r>
          </a:p>
          <a:p>
            <a:pPr lvl="3"/>
            <a:r>
              <a:rPr lang="fr-FR" dirty="0" smtClean="0"/>
              <a:t>Le gouvernement et les ministères de cet État ou de ses subdivisions politiques, ainsi que les organismes de cet État;</a:t>
            </a:r>
          </a:p>
          <a:p>
            <a:pPr lvl="3"/>
            <a:r>
              <a:rPr lang="fr-FR" dirty="0" smtClean="0"/>
              <a:t>Les subdivisions politiques de cet État</a:t>
            </a:r>
          </a:p>
          <a:p>
            <a:pPr lvl="3"/>
            <a:r>
              <a:rPr lang="fr-FR" dirty="0" smtClean="0"/>
              <a:t>Les représentants de l’État agissant à ce titre</a:t>
            </a:r>
          </a:p>
          <a:p>
            <a:pPr lvl="1"/>
            <a:r>
              <a:rPr lang="fr-FR" dirty="0" smtClean="0"/>
              <a:t>Distinction avec les immunités diplomatiques (art. 3)</a:t>
            </a:r>
            <a:endParaRPr lang="fr-CA" dirty="0" smtClean="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solidFill>
                  <a:srgbClr val="002060"/>
                </a:solidFill>
              </a:rPr>
              <a:t>B- Les immunités juridictionnelles de l’État (suite)</a:t>
            </a:r>
            <a:endParaRPr lang="fr-FR" dirty="0">
              <a:solidFill>
                <a:srgbClr val="002060"/>
              </a:solidFill>
            </a:endParaRPr>
          </a:p>
        </p:txBody>
      </p:sp>
      <p:sp>
        <p:nvSpPr>
          <p:cNvPr id="3" name="Espace réservé du contenu 2"/>
          <p:cNvSpPr>
            <a:spLocks noGrp="1"/>
          </p:cNvSpPr>
          <p:nvPr>
            <p:ph sz="quarter" idx="1"/>
          </p:nvPr>
        </p:nvSpPr>
        <p:spPr>
          <a:xfrm>
            <a:off x="457200" y="3861048"/>
            <a:ext cx="8229600" cy="2295912"/>
          </a:xfrm>
        </p:spPr>
        <p:txBody>
          <a:bodyPr>
            <a:normAutofit fontScale="62500" lnSpcReduction="20000"/>
          </a:bodyPr>
          <a:lstStyle/>
          <a:p>
            <a:pPr algn="just"/>
            <a:r>
              <a:rPr lang="fr-FR" dirty="0" smtClean="0"/>
              <a:t>Biens mal acquis</a:t>
            </a:r>
          </a:p>
          <a:p>
            <a:pPr lvl="1" algn="just"/>
            <a:r>
              <a:rPr lang="fr-FR" dirty="0" smtClean="0"/>
              <a:t>« LA HAYE, le 26 septembre </a:t>
            </a:r>
            <a:r>
              <a:rPr lang="fr-FR" dirty="0" smtClean="0"/>
              <a:t>2012</a:t>
            </a:r>
            <a:r>
              <a:rPr lang="fr-FR" dirty="0" smtClean="0"/>
              <a:t>- </a:t>
            </a:r>
            <a:r>
              <a:rPr lang="fr-FR" dirty="0" smtClean="0"/>
              <a:t>La </a:t>
            </a:r>
            <a:r>
              <a:rPr lang="fr-FR" dirty="0" smtClean="0"/>
              <a:t>République de Guinée équatoriale a déposé hier au Greffe de la Cour internationale de Justice (CIJ) un document, avec annexes, intitulé </a:t>
            </a:r>
            <a:r>
              <a:rPr lang="fr-FR" dirty="0" smtClean="0"/>
              <a:t>« Requête </a:t>
            </a:r>
            <a:r>
              <a:rPr lang="fr-FR" dirty="0" smtClean="0"/>
              <a:t>introductive d’instance comportant demande de  mesures </a:t>
            </a:r>
            <a:r>
              <a:rPr lang="fr-FR" dirty="0" smtClean="0"/>
              <a:t>conservatoires »</a:t>
            </a:r>
            <a:r>
              <a:rPr lang="fr-FR" dirty="0" smtClean="0"/>
              <a:t>, qui tend notamment à l’annulation, par le Gouvernement de la République française, d’actes de poursuite et d’instruction dirigés à l’encontre de M. </a:t>
            </a:r>
            <a:r>
              <a:rPr lang="fr-FR" dirty="0" smtClean="0"/>
              <a:t>Teodoro</a:t>
            </a:r>
            <a:r>
              <a:rPr lang="fr-FR" dirty="0" smtClean="0"/>
              <a:t> </a:t>
            </a:r>
            <a:r>
              <a:rPr lang="fr-FR" dirty="0" smtClean="0"/>
              <a:t>Obiang</a:t>
            </a:r>
            <a:r>
              <a:rPr lang="fr-FR" dirty="0" smtClean="0"/>
              <a:t> </a:t>
            </a:r>
            <a:r>
              <a:rPr lang="fr-FR" dirty="0" smtClean="0"/>
              <a:t>Nguema</a:t>
            </a:r>
            <a:r>
              <a:rPr lang="fr-FR" dirty="0" smtClean="0"/>
              <a:t> </a:t>
            </a:r>
            <a:r>
              <a:rPr lang="fr-FR" dirty="0" smtClean="0"/>
              <a:t>Mbasogo</a:t>
            </a:r>
            <a:r>
              <a:rPr lang="fr-FR" dirty="0" smtClean="0"/>
              <a:t>, président de la République de Guinée équatoriale, et de M. </a:t>
            </a:r>
            <a:r>
              <a:rPr lang="fr-FR" dirty="0" smtClean="0"/>
              <a:t>Teodoro</a:t>
            </a:r>
            <a:r>
              <a:rPr lang="fr-FR" dirty="0" smtClean="0"/>
              <a:t> </a:t>
            </a:r>
            <a:r>
              <a:rPr lang="fr-FR" dirty="0" smtClean="0"/>
              <a:t>Nguema</a:t>
            </a:r>
            <a:r>
              <a:rPr lang="fr-FR" dirty="0" smtClean="0"/>
              <a:t> </a:t>
            </a:r>
            <a:r>
              <a:rPr lang="fr-FR" dirty="0" smtClean="0"/>
              <a:t>Obiang</a:t>
            </a:r>
            <a:r>
              <a:rPr lang="fr-FR" dirty="0" smtClean="0"/>
              <a:t> Mangue, ministre guinéen de l’agriculture et des forêts, actuel vice-président de la République de Guinée équatoriale. » (C.I.J., Communiqué 2012/26)</a:t>
            </a:r>
          </a:p>
          <a:p>
            <a:pPr lvl="1" algn="just"/>
            <a:r>
              <a:rPr lang="fr-FR" dirty="0" smtClean="0"/>
              <a:t>14 véhicules (5 M€), 1 hôtel particulier et 200 m3 de biens (150 M€</a:t>
            </a:r>
            <a:r>
              <a:rPr lang="fr-FR" dirty="0" smtClean="0"/>
              <a:t>)</a:t>
            </a:r>
          </a:p>
          <a:p>
            <a:pPr lvl="1" algn="just"/>
            <a:r>
              <a:rPr lang="fr-FR" dirty="0" smtClean="0">
                <a:hlinkClick r:id="rId2"/>
              </a:rPr>
              <a:t>https://www.youtube.com/watch?v=</a:t>
            </a:r>
            <a:r>
              <a:rPr lang="fr-FR" dirty="0" smtClean="0">
                <a:hlinkClick r:id="rId2"/>
              </a:rPr>
              <a:t>kAzPJmIwTPU</a:t>
            </a:r>
            <a:r>
              <a:rPr lang="fr-FR" dirty="0" smtClean="0"/>
              <a:t> </a:t>
            </a: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24</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pic>
        <p:nvPicPr>
          <p:cNvPr id="1026" name="Picture 2" descr="L'hôtel particulier de six étages et plusieurs milliers de mètres carrés situé avenue Foch (Paris 16e), a une valeur de 100 à 150 millions d'euros. "/>
          <p:cNvPicPr>
            <a:picLocks noChangeAspect="1" noChangeArrowheads="1"/>
          </p:cNvPicPr>
          <p:nvPr/>
        </p:nvPicPr>
        <p:blipFill>
          <a:blip r:embed="rId3" cstate="print"/>
          <a:srcRect/>
          <a:stretch>
            <a:fillRect/>
          </a:stretch>
        </p:blipFill>
        <p:spPr bwMode="auto">
          <a:xfrm>
            <a:off x="1979712" y="1268760"/>
            <a:ext cx="5143500" cy="2571751"/>
          </a:xfrm>
          <a:prstGeom prst="rect">
            <a:avLst/>
          </a:prstGeom>
          <a:noFill/>
        </p:spPr>
      </p:pic>
      <p:sp>
        <p:nvSpPr>
          <p:cNvPr id="7" name="ZoneTexte 6"/>
          <p:cNvSpPr txBox="1"/>
          <p:nvPr/>
        </p:nvSpPr>
        <p:spPr>
          <a:xfrm>
            <a:off x="7164288" y="3068960"/>
            <a:ext cx="1368152" cy="769441"/>
          </a:xfrm>
          <a:prstGeom prst="rect">
            <a:avLst/>
          </a:prstGeom>
          <a:noFill/>
        </p:spPr>
        <p:txBody>
          <a:bodyPr wrap="square" rtlCol="0">
            <a:spAutoFit/>
          </a:bodyPr>
          <a:lstStyle/>
          <a:p>
            <a:r>
              <a:rPr lang="fr-FR" sz="1100" dirty="0" smtClean="0"/>
              <a:t>Photo</a:t>
            </a:r>
          </a:p>
          <a:p>
            <a:r>
              <a:rPr lang="fr-FR" sz="1100" dirty="0" smtClean="0"/>
              <a:t>Lemonde.fr</a:t>
            </a:r>
          </a:p>
          <a:p>
            <a:r>
              <a:rPr lang="fr-CA" sz="1100" dirty="0" smtClean="0"/>
              <a:t>AFP/ERIC FEFERBERG</a:t>
            </a:r>
            <a:endParaRPr lang="fr-CA" sz="1100"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457200"/>
            <a:ext cx="8229600" cy="1524000"/>
          </a:xfrm>
        </p:spPr>
        <p:txBody>
          <a:bodyPr>
            <a:normAutofit fontScale="90000"/>
          </a:bodyPr>
          <a:lstStyle/>
          <a:p>
            <a:pPr algn="ctr"/>
            <a:r>
              <a:rPr lang="fr-CA" sz="2400" b="1" dirty="0" smtClean="0"/>
              <a:t/>
            </a:r>
            <a:br>
              <a:rPr lang="fr-CA" sz="2400" b="1" dirty="0" smtClean="0"/>
            </a:br>
            <a:r>
              <a:rPr lang="fr-CA" sz="2400" b="1" dirty="0" smtClean="0"/>
              <a:t/>
            </a:r>
            <a:br>
              <a:rPr lang="fr-CA" sz="2400" b="1" dirty="0" smtClean="0"/>
            </a:br>
            <a:r>
              <a:rPr lang="fr-CA" sz="2400" b="1" dirty="0" smtClean="0"/>
              <a:t> </a:t>
            </a:r>
            <a:r>
              <a:rPr lang="fr-CA" sz="2400" dirty="0" smtClean="0">
                <a:solidFill>
                  <a:srgbClr val="002060"/>
                </a:solidFill>
              </a:rPr>
              <a:t>Cours n°</a:t>
            </a:r>
            <a:r>
              <a:rPr lang="fr-CA" sz="2400" dirty="0" smtClean="0">
                <a:solidFill>
                  <a:srgbClr val="002060"/>
                </a:solidFill>
              </a:rPr>
              <a:t> 7</a:t>
            </a:r>
            <a:r>
              <a:rPr lang="fr-CA" sz="2400" b="1" dirty="0" smtClean="0"/>
              <a:t> </a:t>
            </a:r>
            <a:r>
              <a:rPr lang="fr-CA" sz="2400" b="1" dirty="0" smtClean="0"/>
              <a:t>: </a:t>
            </a:r>
            <a:br>
              <a:rPr lang="fr-CA" sz="2400" b="1" dirty="0" smtClean="0"/>
            </a:br>
            <a:r>
              <a:rPr lang="fr-CA" sz="2400" b="1" dirty="0" smtClean="0"/>
              <a:t>LES </a:t>
            </a:r>
            <a:r>
              <a:rPr lang="fr-CA" sz="2400" b="1" dirty="0" smtClean="0"/>
              <a:t>ORGANISATIONS </a:t>
            </a:r>
            <a:r>
              <a:rPr lang="fr-CA" sz="2400" b="1" dirty="0" smtClean="0"/>
              <a:t>INTERNTIONALES </a:t>
            </a:r>
            <a:br>
              <a:rPr lang="fr-CA" sz="2400" b="1" dirty="0" smtClean="0"/>
            </a:br>
            <a:r>
              <a:rPr lang="fr-CA" sz="2400" b="1" dirty="0" smtClean="0"/>
              <a:t>19 février 2015</a:t>
            </a:r>
            <a:br>
              <a:rPr lang="fr-CA" sz="2400" b="1" dirty="0" smtClean="0"/>
            </a:br>
            <a:r>
              <a:rPr sz="2400" dirty="0" smtClean="0"/>
              <a:t> </a:t>
            </a:r>
            <a:endParaRPr lang="fr-FR" sz="2400" dirty="0">
              <a:solidFill>
                <a:srgbClr val="002060"/>
              </a:solidFill>
            </a:endParaRPr>
          </a:p>
        </p:txBody>
      </p:sp>
      <p:sp>
        <p:nvSpPr>
          <p:cNvPr id="3" name="Espace réservé du contenu 2"/>
          <p:cNvSpPr>
            <a:spLocks noGrp="1"/>
          </p:cNvSpPr>
          <p:nvPr>
            <p:ph sz="quarter" idx="1"/>
          </p:nvPr>
        </p:nvSpPr>
        <p:spPr>
          <a:xfrm>
            <a:off x="457200" y="1676400"/>
            <a:ext cx="8229600" cy="4724400"/>
          </a:xfrm>
        </p:spPr>
        <p:txBody>
          <a:bodyPr>
            <a:normAutofit fontScale="25000" lnSpcReduction="20000"/>
          </a:bodyPr>
          <a:lstStyle/>
          <a:p>
            <a:pPr algn="ctr">
              <a:buNone/>
            </a:pPr>
            <a:r>
              <a:rPr sz="5600" b="1" dirty="0" smtClean="0"/>
              <a:t> </a:t>
            </a:r>
            <a:r>
              <a:rPr sz="4000" b="1" dirty="0" smtClean="0"/>
              <a:t>PLAN DE COUR</a:t>
            </a:r>
            <a:r>
              <a:rPr lang="fr-CA" sz="4000" b="1" dirty="0" smtClean="0"/>
              <a:t>S</a:t>
            </a:r>
            <a:br>
              <a:rPr lang="fr-CA" sz="4000" b="1" dirty="0" smtClean="0"/>
            </a:br>
            <a:endParaRPr sz="5600" dirty="0" smtClean="0"/>
          </a:p>
          <a:p>
            <a:pPr>
              <a:buNone/>
            </a:pPr>
            <a:r>
              <a:rPr lang="fr-CA" sz="4000" b="1" dirty="0" smtClean="0"/>
              <a:t>	</a:t>
            </a:r>
            <a:r>
              <a:rPr sz="4000" b="1" dirty="0" smtClean="0"/>
              <a:t>I-   Le statut et la structure des organisations internationales</a:t>
            </a:r>
            <a:br>
              <a:rPr sz="4000" b="1" dirty="0" smtClean="0"/>
            </a:br>
            <a:endParaRPr sz="4000" dirty="0" smtClean="0"/>
          </a:p>
          <a:p>
            <a:r>
              <a:rPr sz="4000" dirty="0" smtClean="0"/>
              <a:t>    </a:t>
            </a:r>
            <a:r>
              <a:rPr sz="4000" i="1" dirty="0" smtClean="0"/>
              <a:t>  </a:t>
            </a:r>
            <a:r>
              <a:rPr lang="fr-CA" sz="4000" i="1" dirty="0" smtClean="0"/>
              <a:t>     </a:t>
            </a:r>
            <a:r>
              <a:rPr sz="4000" i="1" dirty="0" smtClean="0"/>
              <a:t>A-</a:t>
            </a:r>
            <a:r>
              <a:rPr lang="fr-CA" sz="4000" i="1" dirty="0" smtClean="0"/>
              <a:t>	</a:t>
            </a:r>
            <a:r>
              <a:rPr sz="4000" i="1" dirty="0" smtClean="0"/>
              <a:t>Le statut des organisations internationales</a:t>
            </a:r>
            <a:r>
              <a:rPr sz="4000" dirty="0" smtClean="0"/>
              <a:t/>
            </a:r>
            <a:br>
              <a:rPr sz="4000" dirty="0" smtClean="0"/>
            </a:br>
            <a:r>
              <a:rPr sz="4000" dirty="0" smtClean="0"/>
              <a:t>         </a:t>
            </a:r>
            <a:r>
              <a:rPr lang="fr-CA" sz="4000" dirty="0" smtClean="0"/>
              <a:t>	</a:t>
            </a:r>
            <a:r>
              <a:rPr sz="4000" dirty="0" smtClean="0"/>
              <a:t> 1) La création des organisations internationales</a:t>
            </a:r>
            <a:br>
              <a:rPr sz="4000" dirty="0" smtClean="0"/>
            </a:br>
            <a:r>
              <a:rPr sz="4000" dirty="0" smtClean="0"/>
              <a:t>          </a:t>
            </a:r>
            <a:r>
              <a:rPr lang="fr-CA" sz="4000" dirty="0" smtClean="0"/>
              <a:t>	 </a:t>
            </a:r>
            <a:r>
              <a:rPr sz="4000" dirty="0" smtClean="0"/>
              <a:t>2) La composition des organisations internationales</a:t>
            </a:r>
          </a:p>
          <a:p>
            <a:r>
              <a:rPr sz="4000" dirty="0" smtClean="0"/>
              <a:t>       </a:t>
            </a:r>
            <a:r>
              <a:rPr lang="fr-CA" sz="4000" dirty="0" smtClean="0"/>
              <a:t>    </a:t>
            </a:r>
            <a:r>
              <a:rPr sz="4000" i="1" dirty="0" smtClean="0"/>
              <a:t>B-</a:t>
            </a:r>
            <a:r>
              <a:rPr lang="fr-CA" sz="4000" i="1" dirty="0" smtClean="0"/>
              <a:t>	</a:t>
            </a:r>
            <a:r>
              <a:rPr sz="4000" i="1" dirty="0" smtClean="0"/>
              <a:t>La structure des organisations internationales</a:t>
            </a:r>
            <a:r>
              <a:rPr sz="4000" dirty="0" smtClean="0"/>
              <a:t/>
            </a:r>
            <a:br>
              <a:rPr sz="4000" dirty="0" smtClean="0"/>
            </a:br>
            <a:r>
              <a:rPr sz="4000" dirty="0" smtClean="0"/>
              <a:t>           </a:t>
            </a:r>
            <a:r>
              <a:rPr lang="fr-CA" sz="4000" dirty="0" smtClean="0"/>
              <a:t>	</a:t>
            </a:r>
            <a:r>
              <a:rPr sz="4000" dirty="0" smtClean="0"/>
              <a:t>1) Les organes pléniers des organisations internationales</a:t>
            </a:r>
            <a:br>
              <a:rPr sz="4000" dirty="0" smtClean="0"/>
            </a:br>
            <a:r>
              <a:rPr sz="4000" dirty="0" smtClean="0"/>
              <a:t>          </a:t>
            </a:r>
            <a:r>
              <a:rPr lang="fr-CA" sz="4000" dirty="0" smtClean="0"/>
              <a:t>	</a:t>
            </a:r>
            <a:r>
              <a:rPr sz="4000" dirty="0" smtClean="0"/>
              <a:t>2) Les organes restreints des organisations internationales</a:t>
            </a:r>
            <a:br>
              <a:rPr sz="4000" dirty="0" smtClean="0"/>
            </a:br>
            <a:r>
              <a:rPr sz="4000" dirty="0" smtClean="0"/>
              <a:t/>
            </a:r>
            <a:br>
              <a:rPr sz="4000" dirty="0" smtClean="0"/>
            </a:br>
            <a:r>
              <a:rPr sz="4000" b="1" dirty="0" smtClean="0"/>
              <a:t>II-   Les compétences et le fonctionnement des organisations internationales</a:t>
            </a:r>
            <a:br>
              <a:rPr sz="4000" b="1" dirty="0" smtClean="0"/>
            </a:br>
            <a:endParaRPr sz="4000" dirty="0" smtClean="0"/>
          </a:p>
          <a:p>
            <a:r>
              <a:rPr sz="4000" dirty="0" smtClean="0"/>
              <a:t>        </a:t>
            </a:r>
            <a:r>
              <a:rPr lang="fr-CA" sz="4000" dirty="0" smtClean="0"/>
              <a:t>    </a:t>
            </a:r>
            <a:r>
              <a:rPr sz="4000" i="1" dirty="0" smtClean="0"/>
              <a:t>A-</a:t>
            </a:r>
            <a:r>
              <a:rPr lang="fr-CA" sz="4000" i="1" dirty="0" smtClean="0"/>
              <a:t>	</a:t>
            </a:r>
            <a:r>
              <a:rPr sz="4000" i="1" dirty="0" smtClean="0"/>
              <a:t>Les compétences des organisations internationales</a:t>
            </a:r>
            <a:r>
              <a:rPr sz="4000" dirty="0" smtClean="0"/>
              <a:t/>
            </a:r>
            <a:br>
              <a:rPr sz="4000" dirty="0" smtClean="0"/>
            </a:br>
            <a:r>
              <a:rPr sz="4000" dirty="0" smtClean="0"/>
              <a:t>            </a:t>
            </a:r>
            <a:r>
              <a:rPr lang="fr-CA" sz="4000" dirty="0" smtClean="0"/>
              <a:t>	</a:t>
            </a:r>
            <a:r>
              <a:rPr sz="4000" dirty="0" smtClean="0"/>
              <a:t>1) Les compétences d’attribution des organisations internationales</a:t>
            </a:r>
            <a:br>
              <a:rPr sz="4000" dirty="0" smtClean="0"/>
            </a:br>
            <a:r>
              <a:rPr sz="4000" dirty="0" smtClean="0"/>
              <a:t>            </a:t>
            </a:r>
            <a:r>
              <a:rPr lang="fr-CA" sz="4000" dirty="0" smtClean="0"/>
              <a:t>	</a:t>
            </a:r>
            <a:r>
              <a:rPr sz="4000" dirty="0" smtClean="0"/>
              <a:t>2) Les compétences implicites des organisations internationales</a:t>
            </a:r>
          </a:p>
          <a:p>
            <a:r>
              <a:rPr sz="4000" dirty="0" smtClean="0"/>
              <a:t>       </a:t>
            </a:r>
            <a:r>
              <a:rPr sz="4000" i="1" dirty="0" smtClean="0"/>
              <a:t> </a:t>
            </a:r>
            <a:r>
              <a:rPr lang="fr-CA" sz="4000" i="1" dirty="0" smtClean="0"/>
              <a:t>    </a:t>
            </a:r>
            <a:r>
              <a:rPr sz="4000" i="1" dirty="0" smtClean="0"/>
              <a:t>B-</a:t>
            </a:r>
            <a:r>
              <a:rPr lang="fr-CA" sz="4000" i="1" dirty="0" smtClean="0"/>
              <a:t>	</a:t>
            </a:r>
            <a:r>
              <a:rPr sz="4000" i="1" dirty="0" smtClean="0"/>
              <a:t>Le fonctionnement des organisations internationales</a:t>
            </a:r>
            <a:r>
              <a:rPr sz="4000" dirty="0" smtClean="0"/>
              <a:t/>
            </a:r>
            <a:br>
              <a:rPr sz="4000" dirty="0" smtClean="0"/>
            </a:br>
            <a:r>
              <a:rPr sz="4000" dirty="0" smtClean="0"/>
              <a:t>            </a:t>
            </a:r>
            <a:r>
              <a:rPr lang="fr-CA" sz="4000" dirty="0" smtClean="0"/>
              <a:t>	</a:t>
            </a:r>
            <a:r>
              <a:rPr sz="4000" dirty="0" smtClean="0"/>
              <a:t>1) Les privilèges et immunités des organisations internationales</a:t>
            </a:r>
            <a:br>
              <a:rPr sz="4000" dirty="0" smtClean="0"/>
            </a:br>
            <a:r>
              <a:rPr sz="4000" dirty="0" smtClean="0"/>
              <a:t>           </a:t>
            </a:r>
            <a:r>
              <a:rPr lang="fr-CA" sz="4000" dirty="0" smtClean="0"/>
              <a:t>	</a:t>
            </a:r>
            <a:r>
              <a:rPr sz="4000" dirty="0" smtClean="0"/>
              <a:t>2) Les règles de vote des organisations internationales</a:t>
            </a:r>
            <a:r>
              <a:rPr lang="fr-CA" sz="4000" dirty="0" smtClean="0"/>
              <a:t/>
            </a:r>
            <a:br>
              <a:rPr lang="fr-CA" sz="4000" dirty="0" smtClean="0"/>
            </a:br>
            <a:endParaRPr sz="4000" dirty="0" smtClean="0"/>
          </a:p>
          <a:p>
            <a:pPr algn="ctr">
              <a:buNone/>
            </a:pPr>
            <a:r>
              <a:rPr sz="4000" b="1" dirty="0" smtClean="0"/>
              <a:t>PROGRAMME DE LECTURES</a:t>
            </a:r>
            <a:endParaRPr sz="4000" dirty="0" smtClean="0"/>
          </a:p>
          <a:p>
            <a:r>
              <a:rPr sz="4000" i="1" dirty="0" smtClean="0"/>
              <a:t>Lectures obligatoires</a:t>
            </a:r>
            <a:r>
              <a:rPr sz="4000" dirty="0" smtClean="0"/>
              <a:t> :      </a:t>
            </a:r>
          </a:p>
          <a:p>
            <a:pPr>
              <a:buNone/>
            </a:pPr>
            <a:r>
              <a:rPr lang="fr-CA" sz="4000" b="1" dirty="0" smtClean="0"/>
              <a:t>	</a:t>
            </a:r>
            <a:r>
              <a:rPr sz="4000" b="1" dirty="0" smtClean="0"/>
              <a:t>Document n</a:t>
            </a:r>
            <a:r>
              <a:rPr sz="4000" b="1" baseline="30000" dirty="0" smtClean="0"/>
              <a:t>o</a:t>
            </a:r>
            <a:r>
              <a:rPr sz="4000" b="1" dirty="0" smtClean="0"/>
              <a:t> 31 : </a:t>
            </a:r>
            <a:r>
              <a:rPr sz="4000" b="1" i="1" dirty="0" smtClean="0">
                <a:hlinkClick r:id="rId2"/>
              </a:rPr>
              <a:t>Charte des Nations Unies</a:t>
            </a:r>
            <a:r>
              <a:rPr sz="4000" b="1" dirty="0" smtClean="0"/>
              <a:t> (1945)</a:t>
            </a:r>
            <a:r>
              <a:rPr sz="4000" dirty="0" smtClean="0"/>
              <a:t>, art. 3 à 32, 61 à 72 et 97 à 101</a:t>
            </a:r>
            <a:r>
              <a:rPr lang="fr-CA" sz="4000" dirty="0" smtClean="0"/>
              <a:t/>
            </a:r>
            <a:br>
              <a:rPr lang="fr-CA" sz="4000" dirty="0" smtClean="0"/>
            </a:br>
            <a:r>
              <a:rPr sz="4000" b="1" dirty="0" smtClean="0"/>
              <a:t>Document n</a:t>
            </a:r>
            <a:r>
              <a:rPr sz="4000" b="1" baseline="30000" dirty="0" smtClean="0"/>
              <a:t>o</a:t>
            </a:r>
            <a:r>
              <a:rPr sz="4000" b="1" dirty="0" smtClean="0"/>
              <a:t> 32 : </a:t>
            </a:r>
            <a:r>
              <a:rPr sz="4000" b="1" i="1" dirty="0" smtClean="0">
                <a:hlinkClick r:id="rId3"/>
              </a:rPr>
              <a:t>Charte de la Francophonie</a:t>
            </a:r>
            <a:r>
              <a:rPr sz="4000" b="1" dirty="0" smtClean="0"/>
              <a:t> (2005)</a:t>
            </a:r>
            <a:endParaRPr sz="4000" dirty="0" smtClean="0"/>
          </a:p>
          <a:p>
            <a:r>
              <a:rPr sz="4000" i="1" dirty="0" smtClean="0"/>
              <a:t>Lectures optionnelles</a:t>
            </a:r>
            <a:r>
              <a:rPr sz="4000" dirty="0" smtClean="0"/>
              <a:t> :</a:t>
            </a:r>
          </a:p>
          <a:p>
            <a:pPr>
              <a:buNone/>
            </a:pPr>
            <a:r>
              <a:rPr lang="fr-CA" sz="4000" b="1" dirty="0" smtClean="0"/>
              <a:t>	</a:t>
            </a:r>
            <a:r>
              <a:rPr sz="4000" b="1" dirty="0" smtClean="0"/>
              <a:t>Document n</a:t>
            </a:r>
            <a:r>
              <a:rPr sz="4000" b="1" baseline="30000" dirty="0" smtClean="0"/>
              <a:t>o</a:t>
            </a:r>
            <a:r>
              <a:rPr sz="4000" b="1" dirty="0" smtClean="0"/>
              <a:t> 33 : </a:t>
            </a:r>
            <a:r>
              <a:rPr sz="4000" b="1" i="1" dirty="0" smtClean="0">
                <a:hlinkClick r:id="rId4"/>
              </a:rPr>
              <a:t>Traité sur l'Union européenne</a:t>
            </a:r>
            <a:r>
              <a:rPr sz="4000" b="1" dirty="0" smtClean="0"/>
              <a:t> (2009)</a:t>
            </a:r>
            <a:br>
              <a:rPr sz="4000" b="1" dirty="0" smtClean="0"/>
            </a:br>
            <a:r>
              <a:rPr sz="4000" b="1" dirty="0" smtClean="0"/>
              <a:t>Document n</a:t>
            </a:r>
            <a:r>
              <a:rPr sz="4000" b="1" baseline="30000" dirty="0" smtClean="0"/>
              <a:t>o</a:t>
            </a:r>
            <a:r>
              <a:rPr sz="4000" b="1" dirty="0" smtClean="0"/>
              <a:t> 34 : </a:t>
            </a:r>
            <a:r>
              <a:rPr sz="4000" b="1" i="1" dirty="0" smtClean="0">
                <a:hlinkClick r:id="rId5"/>
              </a:rPr>
              <a:t>Déclaration du gouvernement du Québec sur les forums internationaux </a:t>
            </a:r>
            <a:r>
              <a:rPr sz="4000" b="1" dirty="0" smtClean="0"/>
              <a:t>(1999)</a:t>
            </a:r>
            <a:r>
              <a:rPr sz="4000" b="1" i="1" dirty="0" smtClean="0"/>
              <a:t> </a:t>
            </a:r>
            <a:r>
              <a:rPr sz="4000" b="1" dirty="0" smtClean="0"/>
              <a:t/>
            </a:r>
            <a:br>
              <a:rPr sz="4000" b="1" dirty="0" smtClean="0"/>
            </a:br>
            <a:r>
              <a:rPr sz="4000" b="1" dirty="0" smtClean="0"/>
              <a:t>Document n</a:t>
            </a:r>
            <a:r>
              <a:rPr sz="4000" b="1" baseline="30000" dirty="0" smtClean="0"/>
              <a:t>o</a:t>
            </a:r>
            <a:r>
              <a:rPr sz="4000" b="1" dirty="0" smtClean="0"/>
              <a:t> 35 : </a:t>
            </a:r>
            <a:r>
              <a:rPr sz="4000" b="1" dirty="0" smtClean="0">
                <a:hlinkClick r:id="rId6"/>
              </a:rPr>
              <a:t>IDDRI, « Créer une organisation internationale de l'environnement ? » </a:t>
            </a:r>
            <a:r>
              <a:rPr sz="4000" b="1" dirty="0" smtClean="0"/>
              <a:t>(2004)</a:t>
            </a:r>
            <a:endParaRPr sz="4000" dirty="0" smtClean="0"/>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25</a:t>
            </a:fld>
            <a:endParaRPr lang="fr-BE" dirty="0"/>
          </a:p>
        </p:txBody>
      </p:sp>
      <p:sp>
        <p:nvSpPr>
          <p:cNvPr id="7" name="Espace réservé du pied de page 6"/>
          <p:cNvSpPr>
            <a:spLocks noGrp="1"/>
          </p:cNvSpPr>
          <p:nvPr>
            <p:ph type="ftr" sz="quarter" idx="11"/>
          </p:nvPr>
        </p:nvSpPr>
        <p:spPr>
          <a:xfrm>
            <a:off x="467544" y="6356350"/>
            <a:ext cx="8208912" cy="365760"/>
          </a:xfrm>
        </p:spPr>
        <p:txBody>
          <a:bodyPr/>
          <a:lstStyle/>
          <a:p>
            <a:r>
              <a:rPr lang="fr-CA" sz="1100" dirty="0" smtClean="0"/>
              <a:t>Daniel Turp et François Xavier </a:t>
            </a:r>
            <a:r>
              <a:rPr lang="fr-CA" sz="1100" dirty="0" smtClean="0"/>
              <a:t>Saluden</a:t>
            </a:r>
            <a:r>
              <a:rPr lang="fr-CA" sz="1100" dirty="0" smtClean="0"/>
              <a:t>, Université de Montréal</a:t>
            </a:r>
            <a:r>
              <a:rPr lang="fr-CA" sz="1100" dirty="0" smtClean="0"/>
              <a:t>,</a:t>
            </a:r>
            <a:r>
              <a:rPr lang="fr-CA" sz="1100" dirty="0" smtClean="0"/>
              <a:t> </a:t>
            </a:r>
            <a:r>
              <a:rPr lang="fr-CA" sz="1100" dirty="0" smtClean="0"/>
              <a:t>Droit </a:t>
            </a:r>
            <a:r>
              <a:rPr lang="fr-CA" sz="1100" dirty="0" smtClean="0"/>
              <a:t>international public </a:t>
            </a:r>
            <a:r>
              <a:rPr lang="fr-CA" sz="1100" dirty="0" smtClean="0"/>
              <a:t>général, </a:t>
            </a:r>
            <a:r>
              <a:rPr lang="fr-CA" sz="1100" dirty="0" smtClean="0"/>
              <a:t>DRT-2100, Cours n° 6</a:t>
            </a:r>
            <a:endParaRPr lang="fr-BE" sz="11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2060"/>
                </a:solidFill>
              </a:rPr>
              <a:t>I- L’</a:t>
            </a:r>
            <a:r>
              <a:rPr lang="fr-FR" dirty="0" smtClean="0">
                <a:solidFill>
                  <a:srgbClr val="002060"/>
                </a:solidFill>
              </a:rPr>
              <a:t>État et </a:t>
            </a:r>
            <a:r>
              <a:rPr lang="fr-FR" dirty="0" smtClean="0">
                <a:solidFill>
                  <a:srgbClr val="002060"/>
                </a:solidFill>
              </a:rPr>
              <a:t>s</a:t>
            </a:r>
            <a:r>
              <a:rPr lang="fr-FR" dirty="0" smtClean="0">
                <a:solidFill>
                  <a:srgbClr val="002060"/>
                </a:solidFill>
              </a:rPr>
              <a:t>es compétences</a:t>
            </a:r>
            <a:endParaRPr lang="fr-FR" dirty="0">
              <a:solidFill>
                <a:srgbClr val="002060"/>
              </a:solidFill>
            </a:endParaRPr>
          </a:p>
        </p:txBody>
      </p:sp>
      <p:sp>
        <p:nvSpPr>
          <p:cNvPr id="3" name="Espace réservé du contenu 2"/>
          <p:cNvSpPr>
            <a:spLocks noGrp="1"/>
          </p:cNvSpPr>
          <p:nvPr>
            <p:ph sz="quarter" idx="1"/>
          </p:nvPr>
        </p:nvSpPr>
        <p:spPr/>
        <p:txBody>
          <a:bodyPr>
            <a:normAutofit fontScale="85000" lnSpcReduction="20000"/>
          </a:bodyPr>
          <a:lstStyle/>
          <a:p>
            <a:pPr algn="just"/>
            <a:r>
              <a:rPr lang="fr-FR" dirty="0" smtClean="0"/>
              <a:t>A- La compétence territoriale et extraterritoriale de l’État</a:t>
            </a:r>
          </a:p>
          <a:p>
            <a:pPr algn="just"/>
            <a:r>
              <a:rPr lang="fr-FR" dirty="0" smtClean="0"/>
              <a:t>1) La compétence territoriale</a:t>
            </a:r>
          </a:p>
          <a:p>
            <a:pPr algn="just"/>
            <a:r>
              <a:rPr lang="fr-FR" dirty="0" smtClean="0"/>
              <a:t> Territoire </a:t>
            </a:r>
            <a:r>
              <a:rPr lang="fr-FR" dirty="0" smtClean="0"/>
              <a:t>objet </a:t>
            </a:r>
            <a:r>
              <a:rPr lang="fr-FR" i="1" dirty="0" smtClean="0"/>
              <a:t>(</a:t>
            </a:r>
            <a:r>
              <a:rPr lang="fr-FR" i="1" dirty="0" smtClean="0"/>
              <a:t>dominium</a:t>
            </a:r>
            <a:r>
              <a:rPr lang="fr-FR" i="1" dirty="0" smtClean="0"/>
              <a:t>)</a:t>
            </a:r>
            <a:r>
              <a:rPr lang="fr-FR" dirty="0" smtClean="0"/>
              <a:t> - territoire espace (</a:t>
            </a:r>
            <a:r>
              <a:rPr lang="fr-FR" i="1" dirty="0" smtClean="0"/>
              <a:t>imperium</a:t>
            </a:r>
            <a:r>
              <a:rPr lang="fr-FR" dirty="0" smtClean="0"/>
              <a:t>)</a:t>
            </a:r>
          </a:p>
          <a:p>
            <a:pPr algn="just"/>
            <a:r>
              <a:rPr lang="fr-FR" dirty="0" smtClean="0"/>
              <a:t>« Aptitude de l’Etat à exercer son autorité conformément au droit international, aussi bien sur les biens que sur les situations, les personnes et les activités placées ou exercées à l’intérieur de son territoire » (Dupuy)</a:t>
            </a:r>
          </a:p>
          <a:p>
            <a:pPr lvl="1" algn="just"/>
            <a:r>
              <a:rPr lang="fr-FR" dirty="0" smtClean="0"/>
              <a:t>Plénitude des compétences</a:t>
            </a:r>
          </a:p>
          <a:p>
            <a:pPr lvl="2" algn="just"/>
            <a:r>
              <a:rPr lang="fr-FR" dirty="0" smtClean="0"/>
              <a:t>Domaine matériellement illimité (économique, politique, social, etc.)</a:t>
            </a:r>
          </a:p>
          <a:p>
            <a:pPr lvl="2" algn="just"/>
            <a:r>
              <a:rPr lang="fr-FR" dirty="0" smtClean="0"/>
              <a:t>Droit d’exercer toutes les fonctions étatiques (législatif, exécutif, judiciaire, administratif, etc.)</a:t>
            </a:r>
          </a:p>
          <a:p>
            <a:pPr lvl="1" algn="just"/>
            <a:r>
              <a:rPr lang="fr-FR" dirty="0" smtClean="0"/>
              <a:t>Exclusivité des compétences</a:t>
            </a:r>
          </a:p>
          <a:p>
            <a:pPr lvl="2" algn="just"/>
            <a:r>
              <a:rPr lang="fr-FR" dirty="0" smtClean="0"/>
              <a:t>Droit exclusif de l’État d’exercer les activités étatiques sur son territoire</a:t>
            </a:r>
          </a:p>
          <a:p>
            <a:pPr lvl="2" algn="just"/>
            <a:r>
              <a:rPr lang="fr-FR" dirty="0" smtClean="0"/>
              <a:t>Droit de s’opposer aux activités des autres États sur son territoire</a:t>
            </a:r>
          </a:p>
          <a:p>
            <a:pPr lvl="2" algn="just"/>
            <a:r>
              <a:rPr lang="fr-FR" dirty="0" smtClean="0"/>
              <a:t>Droit au respect de l’intégrité de son territoire</a:t>
            </a:r>
          </a:p>
          <a:p>
            <a:pPr lvl="2" algn="just"/>
            <a:r>
              <a:rPr lang="fr-FR" dirty="0" smtClean="0"/>
              <a:t>Droit d’interdire l’accès au territoire</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3</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a:t>
            </a:r>
            <a:r>
              <a:rPr lang="fr-CA" sz="1000" dirty="0" smtClean="0"/>
              <a:t>Xavier Saluden, Université de </a:t>
            </a:r>
            <a:r>
              <a:rPr lang="fr-CA" sz="1000" dirty="0" smtClean="0"/>
              <a:t>Montréal</a:t>
            </a:r>
            <a:r>
              <a:rPr lang="fr-CA" sz="1000" dirty="0" smtClean="0"/>
              <a:t>,</a:t>
            </a:r>
            <a:r>
              <a:rPr lang="fr-CA" sz="1000" dirty="0" smtClean="0"/>
              <a:t>, </a:t>
            </a:r>
            <a:r>
              <a:rPr lang="fr-CA" sz="1000" dirty="0" smtClean="0"/>
              <a:t>« Droit international public général », </a:t>
            </a:r>
            <a:r>
              <a:rPr lang="fr-CA" sz="1000" dirty="0" smtClean="0"/>
              <a:t>DRT-2100</a:t>
            </a:r>
            <a:r>
              <a:rPr lang="fr-CA" sz="1000" dirty="0" smtClean="0"/>
              <a:t>, Cours n</a:t>
            </a:r>
            <a:r>
              <a:rPr lang="fr-CA" sz="1000" dirty="0" smtClean="0"/>
              <a:t>° 6</a:t>
            </a:r>
            <a:endParaRPr lang="fr-BE" sz="1000"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2060"/>
                </a:solidFill>
              </a:rPr>
              <a:t>I- L’État et ses </a:t>
            </a:r>
            <a:r>
              <a:rPr lang="fr-FR" dirty="0" smtClean="0">
                <a:solidFill>
                  <a:srgbClr val="002060"/>
                </a:solidFill>
              </a:rPr>
              <a:t>compétences (suite)</a:t>
            </a:r>
            <a:endParaRPr lang="fr-FR" dirty="0">
              <a:solidFill>
                <a:srgbClr val="002060"/>
              </a:solidFill>
            </a:endParaRPr>
          </a:p>
        </p:txBody>
      </p:sp>
      <p:sp>
        <p:nvSpPr>
          <p:cNvPr id="3" name="Espace réservé du contenu 2"/>
          <p:cNvSpPr>
            <a:spLocks noGrp="1"/>
          </p:cNvSpPr>
          <p:nvPr>
            <p:ph sz="quarter" idx="1"/>
          </p:nvPr>
        </p:nvSpPr>
        <p:spPr/>
        <p:txBody>
          <a:bodyPr>
            <a:normAutofit lnSpcReduction="10000"/>
          </a:bodyPr>
          <a:lstStyle/>
          <a:p>
            <a:pPr algn="just"/>
            <a:r>
              <a:rPr lang="fr-FR" dirty="0" smtClean="0"/>
              <a:t>Domaine réservé et prohibition d’intervention dans les « affaires qui relèvent essentiellement de la compétence nationale de l’Etat » (Charte, art. 2§7)</a:t>
            </a:r>
          </a:p>
          <a:p>
            <a:pPr lvl="1" algn="just"/>
            <a:r>
              <a:rPr lang="fr-FR" dirty="0" smtClean="0"/>
              <a:t>Limite ?</a:t>
            </a:r>
          </a:p>
          <a:p>
            <a:pPr lvl="2" algn="just"/>
            <a:r>
              <a:rPr lang="fr-FR" dirty="0" smtClean="0"/>
              <a:t>Nationalité et conditions d’octroi</a:t>
            </a:r>
          </a:p>
          <a:p>
            <a:pPr lvl="2" algn="just"/>
            <a:r>
              <a:rPr lang="fr-FR" dirty="0" smtClean="0"/>
              <a:t>Occupation militaire et compétences territoriales</a:t>
            </a:r>
          </a:p>
          <a:p>
            <a:pPr lvl="2" algn="just"/>
            <a:r>
              <a:rPr lang="fr-FR" dirty="0" smtClean="0"/>
              <a:t>Propriétés partagées</a:t>
            </a:r>
          </a:p>
          <a:p>
            <a:pPr lvl="2" algn="just"/>
            <a:r>
              <a:rPr lang="fr-FR" dirty="0" smtClean="0"/>
              <a:t>Entraide et coopération judiciaire ?</a:t>
            </a:r>
          </a:p>
          <a:p>
            <a:pPr algn="just"/>
            <a:r>
              <a:rPr lang="fr-FR" dirty="0" smtClean="0"/>
              <a:t>« La souveraineté territoriale joue à la manière d’une présomption […] elle doit fléchir devant toutes les obligations internationales, quelle qu’en soit la source, mais elle ne fléchit que devant elles » (S.A., Lac Lanoux, Espagne c. France, 1957)</a:t>
            </a:r>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4</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solidFill>
                  <a:srgbClr val="002060"/>
                </a:solidFill>
              </a:rPr>
              <a:t>I- L’État et ses </a:t>
            </a:r>
            <a:r>
              <a:rPr lang="fr-FR" dirty="0" smtClean="0">
                <a:solidFill>
                  <a:srgbClr val="002060"/>
                </a:solidFill>
              </a:rPr>
              <a:t>compétences (suite)</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endParaRPr lang="fr-FR" dirty="0" smtClean="0"/>
          </a:p>
          <a:p>
            <a:pPr algn="just"/>
            <a:r>
              <a:rPr lang="fr-CA" dirty="0" smtClean="0"/>
              <a:t>Territoire et espaces</a:t>
            </a:r>
          </a:p>
          <a:p>
            <a:pPr algn="just"/>
            <a:endParaRPr lang="fr-FR" dirty="0"/>
          </a:p>
          <a:p>
            <a:pPr lvl="1" algn="just"/>
            <a:r>
              <a:rPr lang="fr-FR" dirty="0" smtClean="0"/>
              <a:t>Plénitude et exclusivité des pouvoirs souverains</a:t>
            </a:r>
          </a:p>
          <a:p>
            <a:pPr algn="just"/>
            <a:endParaRPr lang="fr-CA" dirty="0" smtClean="0"/>
          </a:p>
          <a:p>
            <a:pPr lvl="1" algn="ctr">
              <a:buNone/>
            </a:pPr>
            <a:r>
              <a:rPr lang="fr-CA" dirty="0" smtClean="0"/>
              <a:t>ou</a:t>
            </a:r>
          </a:p>
          <a:p>
            <a:pPr algn="just"/>
            <a:endParaRPr lang="fr-CA" dirty="0"/>
          </a:p>
          <a:p>
            <a:pPr lvl="1" algn="just"/>
            <a:r>
              <a:rPr lang="fr-CA" dirty="0" smtClean="0"/>
              <a:t>Exclusivité </a:t>
            </a:r>
            <a:r>
              <a:rPr lang="fr-FR" dirty="0" smtClean="0"/>
              <a:t>des </a:t>
            </a:r>
            <a:r>
              <a:rPr lang="fr-FR" dirty="0"/>
              <a:t>pouvoirs </a:t>
            </a:r>
            <a:r>
              <a:rPr lang="fr-FR" dirty="0" smtClean="0"/>
              <a:t>souverains</a:t>
            </a:r>
            <a:r>
              <a:rPr lang="fr-CA" dirty="0"/>
              <a:t> sans plénitude</a:t>
            </a:r>
            <a:r>
              <a:rPr lang="fr-FR" dirty="0"/>
              <a:t> </a:t>
            </a: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5</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spTree>
    <p:extLst>
      <p:ext uri="{BB962C8B-B14F-4D97-AF65-F5344CB8AC3E}">
        <p14:creationId xmlns:p14="http://schemas.microsoft.com/office/powerpoint/2010/main" xmlns:p="http://schemas.openxmlformats.org/presentationml/2006/main" xmlns:r="http://schemas.openxmlformats.org/officeDocument/2006/relationships" xmlns:a="http://schemas.openxmlformats.org/drawingml/2006/main" xmlns="" val="412822221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2060"/>
                </a:solidFill>
              </a:rPr>
              <a:t>I- L’État et ses </a:t>
            </a:r>
            <a:r>
              <a:rPr lang="fr-FR" dirty="0" smtClean="0">
                <a:solidFill>
                  <a:srgbClr val="002060"/>
                </a:solidFill>
              </a:rPr>
              <a:t>compétences (suite)</a:t>
            </a:r>
            <a:endParaRPr lang="fr-FR" dirty="0">
              <a:solidFill>
                <a:srgbClr val="002060"/>
              </a:solidFill>
            </a:endParaRPr>
          </a:p>
        </p:txBody>
      </p:sp>
      <p:sp>
        <p:nvSpPr>
          <p:cNvPr id="3" name="Espace réservé du contenu 2"/>
          <p:cNvSpPr>
            <a:spLocks noGrp="1"/>
          </p:cNvSpPr>
          <p:nvPr>
            <p:ph sz="quarter" idx="1"/>
          </p:nvPr>
        </p:nvSpPr>
        <p:spPr/>
        <p:txBody>
          <a:bodyPr>
            <a:normAutofit fontScale="92500"/>
          </a:bodyPr>
          <a:lstStyle/>
          <a:p>
            <a:pPr algn="just"/>
            <a:r>
              <a:rPr lang="fr-FR" dirty="0" smtClean="0"/>
              <a:t>2) La compétence extraterritoriale</a:t>
            </a:r>
          </a:p>
          <a:p>
            <a:pPr lvl="1" algn="just"/>
            <a:r>
              <a:rPr lang="fr-FR" dirty="0" smtClean="0"/>
              <a:t>Compétence normative extraterritoriale : oui</a:t>
            </a:r>
          </a:p>
          <a:p>
            <a:pPr lvl="1" algn="just"/>
            <a:r>
              <a:rPr lang="fr-FR" dirty="0" smtClean="0"/>
              <a:t>Compétence d’exécution extraterritoriale : non</a:t>
            </a:r>
          </a:p>
          <a:p>
            <a:pPr algn="just"/>
            <a:r>
              <a:rPr lang="fr-FR" dirty="0" smtClean="0"/>
              <a:t>Compétences fonctionnelles</a:t>
            </a:r>
          </a:p>
          <a:p>
            <a:pPr lvl="1" algn="just"/>
            <a:r>
              <a:rPr lang="fr-FR" dirty="0" smtClean="0"/>
              <a:t>Titre fonctionnel : État côtier</a:t>
            </a:r>
          </a:p>
          <a:p>
            <a:pPr lvl="2" algn="just"/>
            <a:r>
              <a:rPr lang="fr-FR" dirty="0" smtClean="0"/>
              <a:t>Zone contiguë, zone économique exclusive, plateau continental</a:t>
            </a:r>
          </a:p>
          <a:p>
            <a:pPr algn="just"/>
            <a:r>
              <a:rPr lang="fr-FR" dirty="0" smtClean="0"/>
              <a:t>Compétences relatives aux services publics à l’étranger</a:t>
            </a:r>
          </a:p>
          <a:p>
            <a:pPr lvl="1" algn="just"/>
            <a:r>
              <a:rPr lang="fr-FR" dirty="0" smtClean="0"/>
              <a:t>Missions diplomatiques et consulaires </a:t>
            </a:r>
          </a:p>
          <a:p>
            <a:pPr lvl="1" algn="just"/>
            <a:r>
              <a:rPr lang="fr-FR" dirty="0" smtClean="0"/>
              <a:t>Forces armées stationnées en territoire étranger</a:t>
            </a:r>
          </a:p>
          <a:p>
            <a:pPr algn="just"/>
            <a:r>
              <a:rPr lang="fr-FR" dirty="0" smtClean="0"/>
              <a:t>Cessions territoriales sans transfert de souveraineté</a:t>
            </a:r>
          </a:p>
          <a:p>
            <a:pPr algn="just"/>
            <a:endParaRPr lang="fr-FR" dirty="0" smtClean="0"/>
          </a:p>
          <a:p>
            <a:pPr algn="just"/>
            <a:r>
              <a:rPr lang="fr-FR" dirty="0" smtClean="0"/>
              <a:t>Compétences personnelles ?</a:t>
            </a:r>
          </a:p>
          <a:p>
            <a:pPr algn="just"/>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6</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2060"/>
                </a:solidFill>
              </a:rPr>
              <a:t>I- L’État et ses </a:t>
            </a:r>
            <a:r>
              <a:rPr lang="fr-FR" dirty="0" smtClean="0">
                <a:solidFill>
                  <a:srgbClr val="002060"/>
                </a:solidFill>
              </a:rPr>
              <a:t>compétences (suite)</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r>
              <a:rPr lang="fr-FR" dirty="0" smtClean="0"/>
              <a:t>B) La compétence personnelle et universelle de l’État</a:t>
            </a:r>
          </a:p>
          <a:p>
            <a:pPr algn="just"/>
            <a:r>
              <a:rPr lang="fr-FR" dirty="0" smtClean="0"/>
              <a:t>1) La compétence personnelle</a:t>
            </a:r>
          </a:p>
          <a:p>
            <a:pPr algn="just"/>
            <a:r>
              <a:rPr lang="fr-FR" dirty="0" smtClean="0"/>
              <a:t>Aptitude de l’Etat à exercer son autorité conformément au droit international, sur des personnes physiques et morales, des engins, navires et aéronefs, rattachés à lui par le lien juridique de nationalité</a:t>
            </a:r>
          </a:p>
          <a:p>
            <a:pPr lvl="1" algn="just">
              <a:buNone/>
            </a:pP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7</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2060"/>
                </a:solidFill>
              </a:rPr>
              <a:t>I- L’État et ses </a:t>
            </a:r>
            <a:r>
              <a:rPr lang="fr-FR" dirty="0" smtClean="0">
                <a:solidFill>
                  <a:srgbClr val="002060"/>
                </a:solidFill>
              </a:rPr>
              <a:t>compétences (suite)</a:t>
            </a:r>
            <a:endParaRPr lang="fr-FR" dirty="0">
              <a:solidFill>
                <a:srgbClr val="002060"/>
              </a:solidFill>
            </a:endParaRPr>
          </a:p>
        </p:txBody>
      </p:sp>
      <p:sp>
        <p:nvSpPr>
          <p:cNvPr id="3" name="Espace réservé du contenu 2"/>
          <p:cNvSpPr>
            <a:spLocks noGrp="1"/>
          </p:cNvSpPr>
          <p:nvPr>
            <p:ph sz="quarter" idx="1"/>
          </p:nvPr>
        </p:nvSpPr>
        <p:spPr/>
        <p:txBody>
          <a:bodyPr>
            <a:normAutofit fontScale="92500"/>
          </a:bodyPr>
          <a:lstStyle/>
          <a:p>
            <a:pPr algn="just"/>
            <a:r>
              <a:rPr lang="fr-FR" dirty="0" smtClean="0"/>
              <a:t>B) La </a:t>
            </a:r>
            <a:r>
              <a:rPr lang="fr-FR" dirty="0" smtClean="0">
                <a:solidFill>
                  <a:srgbClr val="002060"/>
                </a:solidFill>
              </a:rPr>
              <a:t>c</a:t>
            </a:r>
            <a:r>
              <a:rPr lang="fr-FR" dirty="0" smtClean="0">
                <a:solidFill>
                  <a:srgbClr val="002060"/>
                </a:solidFill>
              </a:rPr>
              <a:t>ompétence universelle de l’État</a:t>
            </a:r>
          </a:p>
          <a:p>
            <a:pPr algn="just"/>
            <a:r>
              <a:rPr lang="fr-FR" dirty="0" smtClean="0"/>
              <a:t>Crimes </a:t>
            </a:r>
            <a:r>
              <a:rPr lang="fr-FR" dirty="0" smtClean="0"/>
              <a:t>internationaux : crime contre la paix (agression), crime de guerre, crime contre l’humanité et crime de génocide et maxime « </a:t>
            </a:r>
            <a:r>
              <a:rPr lang="fr-FR" i="1" dirty="0" smtClean="0"/>
              <a:t>Aut</a:t>
            </a:r>
            <a:r>
              <a:rPr lang="fr-FR" i="1" dirty="0" smtClean="0"/>
              <a:t> </a:t>
            </a:r>
            <a:r>
              <a:rPr lang="fr-FR" i="1" dirty="0" smtClean="0"/>
              <a:t>dedere</a:t>
            </a:r>
            <a:r>
              <a:rPr lang="fr-FR" i="1" dirty="0" smtClean="0"/>
              <a:t> </a:t>
            </a:r>
            <a:r>
              <a:rPr lang="fr-FR" i="1" dirty="0" smtClean="0"/>
              <a:t>aut</a:t>
            </a:r>
            <a:r>
              <a:rPr lang="fr-FR" i="1" dirty="0" smtClean="0"/>
              <a:t> </a:t>
            </a:r>
            <a:r>
              <a:rPr lang="fr-FR" i="1" dirty="0" smtClean="0"/>
              <a:t>judicare</a:t>
            </a:r>
            <a:r>
              <a:rPr lang="fr-FR" dirty="0" smtClean="0"/>
              <a:t> »</a:t>
            </a:r>
          </a:p>
          <a:p>
            <a:pPr algn="just"/>
            <a:r>
              <a:rPr lang="fr-FR" dirty="0" smtClean="0"/>
              <a:t>« A crime universel, compétence de même nature » (Dupuy)</a:t>
            </a:r>
          </a:p>
          <a:p>
            <a:pPr algn="just"/>
            <a:r>
              <a:rPr lang="fr-FR" dirty="0" smtClean="0"/>
              <a:t>L’</a:t>
            </a:r>
            <a:r>
              <a:rPr lang="fr-FR" dirty="0" smtClean="0"/>
              <a:t>ex-cas</a:t>
            </a:r>
            <a:r>
              <a:rPr lang="fr-FR" dirty="0" smtClean="0"/>
              <a:t> belge, la compétence universelle par défaut</a:t>
            </a:r>
          </a:p>
          <a:p>
            <a:pPr lvl="1" algn="just"/>
            <a:r>
              <a:rPr lang="fr-FR" dirty="0" smtClean="0"/>
              <a:t>Loi du 10/02/1999 (absence de lien territorial et personnel)</a:t>
            </a:r>
          </a:p>
          <a:p>
            <a:pPr lvl="1" algn="just"/>
            <a:r>
              <a:rPr lang="fr-FR" dirty="0" smtClean="0"/>
              <a:t>CIJ, RDC c. Belgique, 14/02/2002 : évince la question de la compétence universelle pour se concentrer sur celle des immunités</a:t>
            </a:r>
          </a:p>
          <a:p>
            <a:pPr algn="just"/>
            <a:endParaRPr lang="fr-FR" dirty="0" smtClean="0"/>
          </a:p>
          <a:p>
            <a:pPr lvl="1" algn="just">
              <a:buNone/>
            </a:pP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8</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solidFill>
                  <a:srgbClr val="002060"/>
                </a:solidFill>
              </a:rPr>
              <a:t>I- L’État et ses compétences (suite)</a:t>
            </a:r>
            <a:endParaRPr lang="fr-FR" dirty="0">
              <a:solidFill>
                <a:srgbClr val="002060"/>
              </a:solidFill>
            </a:endParaRPr>
          </a:p>
        </p:txBody>
      </p:sp>
      <p:sp>
        <p:nvSpPr>
          <p:cNvPr id="3" name="Espace réservé du contenu 2"/>
          <p:cNvSpPr>
            <a:spLocks noGrp="1"/>
          </p:cNvSpPr>
          <p:nvPr>
            <p:ph sz="quarter" idx="1"/>
          </p:nvPr>
        </p:nvSpPr>
        <p:spPr/>
        <p:txBody>
          <a:bodyPr>
            <a:normAutofit/>
          </a:bodyPr>
          <a:lstStyle/>
          <a:p>
            <a:pPr algn="just"/>
            <a:r>
              <a:rPr lang="fr-FR" dirty="0" smtClean="0">
                <a:solidFill>
                  <a:srgbClr val="002060"/>
                </a:solidFill>
              </a:rPr>
              <a:t>Concurrence des </a:t>
            </a:r>
            <a:r>
              <a:rPr lang="fr-FR" dirty="0" smtClean="0">
                <a:solidFill>
                  <a:srgbClr val="002060"/>
                </a:solidFill>
              </a:rPr>
              <a:t>compétences</a:t>
            </a:r>
          </a:p>
          <a:p>
            <a:pPr algn="just"/>
            <a:r>
              <a:rPr lang="fr-FR" dirty="0" smtClean="0"/>
              <a:t>Règles </a:t>
            </a:r>
            <a:r>
              <a:rPr lang="fr-FR" dirty="0" smtClean="0"/>
              <a:t>de </a:t>
            </a:r>
            <a:r>
              <a:rPr lang="fr-FR" dirty="0" smtClean="0"/>
              <a:t>conflits </a:t>
            </a:r>
          </a:p>
          <a:p>
            <a:pPr algn="just"/>
            <a:r>
              <a:rPr lang="fr-FR" dirty="0" smtClean="0"/>
              <a:t>Sinon, principes coutumiers</a:t>
            </a:r>
          </a:p>
          <a:p>
            <a:pPr lvl="1" algn="just"/>
            <a:r>
              <a:rPr lang="fr-FR" dirty="0" smtClean="0"/>
              <a:t>Sur le territoire national, le titre personnel est un titre subsidiaire au titre territorial</a:t>
            </a:r>
          </a:p>
          <a:p>
            <a:pPr lvl="1" algn="just"/>
            <a:r>
              <a:rPr lang="fr-FR" dirty="0" smtClean="0"/>
              <a:t>Primauté des compétences relatives aux secteurs publics sur les compétences territoriales et personnelles</a:t>
            </a:r>
          </a:p>
          <a:p>
            <a:pPr lvl="1" algn="just"/>
            <a:r>
              <a:rPr lang="fr-FR" dirty="0" smtClean="0"/>
              <a:t>Avant l’invocation de la protection diplomatique, les compétences territoriales l’emportent sur les compétences personnelles</a:t>
            </a:r>
          </a:p>
          <a:p>
            <a:pPr algn="just"/>
            <a:endParaRPr lang="fr-FR" dirty="0" smtClean="0"/>
          </a:p>
          <a:p>
            <a:pPr lvl="1" algn="just">
              <a:buNone/>
            </a:pPr>
            <a:endParaRPr lang="fr-FR" dirty="0" smtClean="0"/>
          </a:p>
        </p:txBody>
      </p:sp>
      <p:sp>
        <p:nvSpPr>
          <p:cNvPr id="5" name="Espace réservé du numéro de diapositive 4"/>
          <p:cNvSpPr>
            <a:spLocks noGrp="1"/>
          </p:cNvSpPr>
          <p:nvPr>
            <p:ph type="sldNum" sz="quarter" idx="12"/>
          </p:nvPr>
        </p:nvSpPr>
        <p:spPr>
          <a:xfrm>
            <a:off x="612648" y="6356350"/>
            <a:ext cx="430960" cy="365760"/>
          </a:xfrm>
        </p:spPr>
        <p:txBody>
          <a:bodyPr/>
          <a:lstStyle/>
          <a:p>
            <a:fld id="{CF4668DC-857F-487D-BFFA-8C0CA5037977}" type="slidenum">
              <a:rPr lang="fr-BE" smtClean="0"/>
              <a:pPr/>
              <a:t>9</a:t>
            </a:fld>
            <a:endParaRPr lang="fr-BE" dirty="0"/>
          </a:p>
        </p:txBody>
      </p:sp>
      <p:sp>
        <p:nvSpPr>
          <p:cNvPr id="6" name="Espace réservé du pied de page 6"/>
          <p:cNvSpPr>
            <a:spLocks noGrp="1"/>
          </p:cNvSpPr>
          <p:nvPr>
            <p:ph type="ftr" sz="quarter" idx="11"/>
          </p:nvPr>
        </p:nvSpPr>
        <p:spPr>
          <a:xfrm>
            <a:off x="971600" y="6356350"/>
            <a:ext cx="7704856" cy="365760"/>
          </a:xfrm>
        </p:spPr>
        <p:txBody>
          <a:bodyPr/>
          <a:lstStyle/>
          <a:p>
            <a:r>
              <a:rPr lang="fr-CA" sz="1000" dirty="0" smtClean="0"/>
              <a:t>Daniel Turp et François Xavier </a:t>
            </a:r>
            <a:r>
              <a:rPr lang="fr-CA" sz="1000" dirty="0" smtClean="0"/>
              <a:t>Saluden</a:t>
            </a:r>
            <a:r>
              <a:rPr lang="fr-CA" sz="1000" dirty="0" smtClean="0"/>
              <a:t>, Université de Montréal,, « Droit international public général », DRT-2100, Cours n° 6</a:t>
            </a:r>
            <a:endParaRPr lang="fr-BE" sz="1000"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e">
  <a:themeElements>
    <a:clrScheme name="Origine">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e">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e">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3143</TotalTime>
  <Words>3984</Words>
  <Application>Microsoft Office PowerPoint</Application>
  <PresentationFormat>Présentation à l'écran (4:3)</PresentationFormat>
  <Paragraphs>268</Paragraphs>
  <Slides>25</Slides>
  <Notes>0</Notes>
  <HiddenSlides>0</HiddenSlides>
  <MMClips>0</MMClips>
  <ScaleCrop>false</ScaleCrop>
  <HeadingPairs>
    <vt:vector size="4" baseType="variant">
      <vt:variant>
        <vt:lpstr>Modèle de conception</vt:lpstr>
      </vt:variant>
      <vt:variant>
        <vt:i4>1</vt:i4>
      </vt:variant>
      <vt:variant>
        <vt:lpstr>Titres des diapositives</vt:lpstr>
      </vt:variant>
      <vt:variant>
        <vt:i4>25</vt:i4>
      </vt:variant>
    </vt:vector>
  </HeadingPairs>
  <TitlesOfParts>
    <vt:vector size="26" baseType="lpstr">
      <vt:lpstr>Origine</vt:lpstr>
      <vt:lpstr> Cours n° 6 L’ État, ses compétences et ses relations</vt:lpstr>
      <vt:lpstr>L’ÉTAT, SES COMPÉTENCES ET SES RELATIONS</vt:lpstr>
      <vt:lpstr>I- L’État et ses compétences</vt:lpstr>
      <vt:lpstr>I- L’État et ses compétences (suite)</vt:lpstr>
      <vt:lpstr>I- L’État et ses compétences (suite)</vt:lpstr>
      <vt:lpstr>I- L’État et ses compétences (suite)</vt:lpstr>
      <vt:lpstr>I- L’État et ses compétences (suite)</vt:lpstr>
      <vt:lpstr>I- L’État et ses compétences (suite)</vt:lpstr>
      <vt:lpstr>I- L’État et ses compétences (suite)</vt:lpstr>
      <vt:lpstr>II- L’État et ses relations</vt:lpstr>
      <vt:lpstr>II- L’État et ses relations (suite)</vt:lpstr>
      <vt:lpstr>II- L’État et ses relations (suite)</vt:lpstr>
      <vt:lpstr>II- L’État et ses relations (suite)</vt:lpstr>
      <vt:lpstr>II- L’État et ses relations (suite)</vt:lpstr>
      <vt:lpstr>II- L’État et ses relations (suite)</vt:lpstr>
      <vt:lpstr>II- L’État et ses relations (suite)</vt:lpstr>
      <vt:lpstr>II- L’État et ses relations (suite)</vt:lpstr>
      <vt:lpstr>II- L’État et ses relations (suite)</vt:lpstr>
      <vt:lpstr>II- L’État et ses relations (suite)</vt:lpstr>
      <vt:lpstr>II- L’État et ses relations (suite)</vt:lpstr>
      <vt:lpstr>II- L’État et ses relations (suite)</vt:lpstr>
      <vt:lpstr>B- Les immunités juridictionnelles de l’État</vt:lpstr>
      <vt:lpstr>B- Les immunités juridictionnelles de l’État (suite)</vt:lpstr>
      <vt:lpstr>B- Les immunités juridictionnelles de l’État (suite)</vt:lpstr>
      <vt:lpstr>   Cours n° 7 :  LES ORGANISATIONS INTERNTIONALES  19 février 2015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Droit international et intervention</dc:title>
  <dc:creator>François X</dc:creator>
  <cp:lastModifiedBy>Daniel Turp</cp:lastModifiedBy>
  <cp:revision>496</cp:revision>
  <cp:lastPrinted>2015-02-12T02:16:31Z</cp:lastPrinted>
  <dcterms:created xsi:type="dcterms:W3CDTF">2015-02-12T02:16:20Z</dcterms:created>
  <dcterms:modified xsi:type="dcterms:W3CDTF">2015-02-12T10:35:16Z</dcterms:modified>
</cp:coreProperties>
</file>