
<file path=[Content_Types].xml><?xml version="1.0" encoding="utf-8"?>
<Types xmlns="http://schemas.openxmlformats.org/package/2006/content-types">
  <Override PartName="/ppt/slideLayouts/slideLayout4.xml" ContentType="application/vnd.openxmlformats-officedocument.presentationml.slideLayout+xml"/>
  <Override PartName="/docProps/core.xml" ContentType="application/vnd.openxmlformats-package.core-properties+xml"/>
  <Override PartName="/ppt/slideLayouts/slideLayout6.xml" ContentType="application/vnd.openxmlformats-officedocument.presentationml.slideLayout+xml"/>
  <Default Extension="rels" ContentType="application/vnd.openxmlformats-package.relationships+xml"/>
  <Override PartName="/ppt/slides/slide5.xml" ContentType="application/vnd.openxmlformats-officedocument.presentationml.slide+xml"/>
  <Override PartName="/ppt/slideLayouts/slideLayout8.xml" ContentType="application/vnd.openxmlformats-officedocument.presentationml.slideLayout+xml"/>
  <Override PartName="/ppt/slides/slide7.xml" ContentType="application/vnd.openxmlformats-officedocument.presentationml.slide+xml"/>
  <Override PartName="/ppt/slideLayouts/slideLayout1.xml" ContentType="application/vnd.openxmlformats-officedocument.presentationml.slideLayout+xml"/>
  <Override PartName="/ppt/slideLayouts/slideLayout11.xml" ContentType="application/vnd.openxmlformats-officedocument.presentationml.slideLayout+xml"/>
  <Default Extension="xml" ContentType="application/xml"/>
  <Override PartName="/ppt/slideLayouts/slideLayout3.xml" ContentType="application/vnd.openxmlformats-officedocument.presentationml.slideLayout+xml"/>
  <Override PartName="/ppt/slides/slide2.xml" ContentType="application/vnd.openxmlformats-officedocument.presentationml.slide+xml"/>
  <Override PartName="/docProps/app.xml" ContentType="application/vnd.openxmlformats-officedocument.extended-properties+xml"/>
  <Override PartName="/ppt/slideMasters/slideMaster1.xml" ContentType="application/vnd.openxmlformats-officedocument.presentationml.slideMaster+xml"/>
  <Override PartName="/ppt/notesMasters/notesMaster1.xml" ContentType="application/vnd.openxmlformats-officedocument.presentationml.notesMaster+xml"/>
  <Override PartName="/ppt/slides/slide4.xml" ContentType="application/vnd.openxmlformats-officedocument.presentationml.slide+xml"/>
  <Override PartName="/ppt/slideLayouts/slideLayout5.xml" ContentType="application/vnd.openxmlformats-officedocument.presentationml.slideLayout+xml"/>
  <Override PartName="/ppt/viewProps.xml" ContentType="application/vnd.openxmlformats-officedocument.presentationml.viewProps+xml"/>
  <Override PartName="/ppt/slideLayouts/slideLayout7.xml" ContentType="application/vnd.openxmlformats-officedocument.presentationml.slideLayout+xml"/>
  <Override PartName="/ppt/theme/theme2.xml" ContentType="application/vnd.openxmlformats-officedocument.theme+xml"/>
  <Override PartName="/ppt/slides/slide6.xml" ContentType="application/vnd.openxmlformats-officedocument.presentationml.slide+xml"/>
  <Override PartName="/ppt/slideLayouts/slideLayout9.xml" ContentType="application/vnd.openxmlformats-officedocument.presentationml.slideLayout+xml"/>
  <Default Extension="jpeg" ContentType="image/jpeg"/>
  <Override PartName="/ppt/presProps.xml" ContentType="application/vnd.openxmlformats-officedocument.presentationml.presProps+xml"/>
  <Override PartName="/ppt/slideLayouts/slideLayout2.xml" ContentType="application/vnd.openxmlformats-officedocument.presentationml.slideLayout+xml"/>
  <Override PartName="/ppt/presentation.xml" ContentType="application/vnd.openxmlformats-officedocument.presentationml.presentation.main+xml"/>
  <Default Extension="bin" ContentType="application/vnd.openxmlformats-officedocument.presentationml.printerSettings"/>
  <Override PartName="/ppt/slides/slide1.xml" ContentType="application/vnd.openxmlformats-officedocument.presentationml.slide+xml"/>
  <Override PartName="/ppt/slideLayouts/slideLayout10.xml" ContentType="application/vnd.openxmlformats-officedocument.presentationml.slideLayout+xml"/>
  <Override PartName="/ppt/tableStyles.xml" ContentType="application/vnd.openxmlformats-officedocument.presentationml.tableStyles+xml"/>
  <Override PartName="/ppt/theme/theme1.xml" ContentType="application/vnd.openxmlformats-officedocument.theme+xml"/>
  <Override PartName="/ppt/slides/slide3.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SpecialPlsOnTitleSld="0" saveSubsetFonts="1">
  <p:sldMasterIdLst>
    <p:sldMasterId r:id="rId1"/>
  </p:sldMasterIdLst>
  <p:notesMasterIdLst>
    <p:notesMasterId r:id="rId9"/>
  </p:notesMasterIdLst>
  <p:sldIdLst>
    <p:sldId id="256" r:id="rId2"/>
    <p:sldId id="275" r:id="rId3"/>
    <p:sldId id="297" r:id="rId4"/>
    <p:sldId id="269" r:id="rId5"/>
    <p:sldId id="284" r:id="rId6"/>
    <p:sldId id="270" r:id="rId7"/>
    <p:sldId id="278" r:id="rId8"/>
  </p:sldIdLst>
  <p:sldSz cx="9144000" cy="6858000" type="screen4x3"/>
  <p:notesSz cx="6858000" cy="92964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a="http://schemas.openxmlformats.org/drawingml/2006/main" xmlns:r="http://schemas.openxmlformats.org/officeDocument/2006/relationships" xmlns:p="http://schemas.openxmlformats.org/presentationml/2006/main" xmlns:p15="http://schemas.microsoft.com/office/powerpoint/2012/main" xmlns:mv="urn:schemas-microsoft-com:mac:vml" xmlns:mc="http://schemas.openxmlformats.org/markup-compatibility/2006">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extLst>
    <p:ext uri="{E76CE94A-603C-4142-B9EB-6D1370010A27}">
      <p14:discardImageEditData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0"/>
    </p:ext>
    <p:ext uri="{D31A062A-798A-4329-ABDD-BBA856620510}">
      <p14:defaultImageDpi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20"/>
    </p:ext>
    <p:ext uri="{FD5EFAAD-0ECE-453E-9831-46B23BE46B34}">
      <p15:chartTrackingRefBased xmlns="" xmlns:a="http://schemas.openxmlformats.org/drawingml/2006/main" xmlns:r="http://schemas.openxmlformats.org/officeDocument/2006/relationships" xmlns:p="http://schemas.openxmlformats.org/presentationml/2006/main" xmlns:p15="http://schemas.microsoft.com/office/powerpoint/2012/main" xmlns:mv="urn:schemas-microsoft-com:mac:vml" xmlns:mc="http://schemas.openxmlformats.org/markup-compatibility/2006"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showOutlineIcons="0">
    <p:restoredLeft sz="14429" autoAdjust="0"/>
    <p:restoredTop sz="94714" autoAdjust="0"/>
  </p:normalViewPr>
  <p:slideViewPr>
    <p:cSldViewPr>
      <p:cViewPr varScale="1">
        <p:scale>
          <a:sx n="108" d="100"/>
          <a:sy n="108" d="100"/>
        </p:scale>
        <p:origin x="-400" y="-10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notesMaster" Target="notesMasters/notesMaster1.xml"/><Relationship Id="rId10" Type="http://schemas.openxmlformats.org/officeDocument/2006/relationships/printerSettings" Target="printerSettings/printerSettings1.bin"/></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1" y="0"/>
            <a:ext cx="2971800" cy="464820"/>
          </a:xfrm>
          <a:prstGeom prst="rect">
            <a:avLst/>
          </a:prstGeom>
        </p:spPr>
        <p:txBody>
          <a:bodyPr vert="horz" lIns="92302" tIns="46151" rIns="92302" bIns="46151" rtlCol="0"/>
          <a:lstStyle>
            <a:lvl1pPr algn="l">
              <a:defRPr sz="1200"/>
            </a:lvl1pPr>
          </a:lstStyle>
          <a:p>
            <a:endParaRPr lang="fr-FR"/>
          </a:p>
        </p:txBody>
      </p:sp>
      <p:sp>
        <p:nvSpPr>
          <p:cNvPr id="3" name="Espace réservé de la date 2"/>
          <p:cNvSpPr>
            <a:spLocks noGrp="1"/>
          </p:cNvSpPr>
          <p:nvPr>
            <p:ph type="dt" idx="1"/>
          </p:nvPr>
        </p:nvSpPr>
        <p:spPr>
          <a:xfrm>
            <a:off x="3884614" y="0"/>
            <a:ext cx="2971800" cy="464820"/>
          </a:xfrm>
          <a:prstGeom prst="rect">
            <a:avLst/>
          </a:prstGeom>
        </p:spPr>
        <p:txBody>
          <a:bodyPr vert="horz" lIns="92302" tIns="46151" rIns="92302" bIns="46151" rtlCol="0"/>
          <a:lstStyle>
            <a:lvl1pPr algn="r">
              <a:defRPr sz="1200"/>
            </a:lvl1pPr>
          </a:lstStyle>
          <a:p>
            <a:fld id="{085B873A-3D22-49B4-8278-133A34355E05}" type="datetimeFigureOut">
              <a:rPr lang="fr-FR" smtClean="0"/>
              <a:pPr/>
              <a:t>12/02/15</a:t>
            </a:fld>
            <a:endParaRPr lang="fr-FR"/>
          </a:p>
        </p:txBody>
      </p:sp>
      <p:sp>
        <p:nvSpPr>
          <p:cNvPr id="4" name="Espace réservé de l'image des diapositives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2302" tIns="46151" rIns="92302" bIns="46151" rtlCol="0" anchor="ctr"/>
          <a:lstStyle/>
          <a:p>
            <a:endParaRPr lang="fr-FR"/>
          </a:p>
        </p:txBody>
      </p:sp>
      <p:sp>
        <p:nvSpPr>
          <p:cNvPr id="5" name="Espace réservé des commentaires 4"/>
          <p:cNvSpPr>
            <a:spLocks noGrp="1"/>
          </p:cNvSpPr>
          <p:nvPr>
            <p:ph type="body" sz="quarter" idx="3"/>
          </p:nvPr>
        </p:nvSpPr>
        <p:spPr>
          <a:xfrm>
            <a:off x="685800" y="4415790"/>
            <a:ext cx="5486400" cy="4183380"/>
          </a:xfrm>
          <a:prstGeom prst="rect">
            <a:avLst/>
          </a:prstGeom>
        </p:spPr>
        <p:txBody>
          <a:bodyPr vert="horz" lIns="92302" tIns="46151" rIns="92302" bIns="46151"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1" y="8829966"/>
            <a:ext cx="2971800" cy="464820"/>
          </a:xfrm>
          <a:prstGeom prst="rect">
            <a:avLst/>
          </a:prstGeom>
        </p:spPr>
        <p:txBody>
          <a:bodyPr vert="horz" lIns="92302" tIns="46151" rIns="92302" bIns="46151"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4" y="8829966"/>
            <a:ext cx="2971800" cy="464820"/>
          </a:xfrm>
          <a:prstGeom prst="rect">
            <a:avLst/>
          </a:prstGeom>
        </p:spPr>
        <p:txBody>
          <a:bodyPr vert="horz" lIns="92302" tIns="46151" rIns="92302" bIns="46151" rtlCol="0" anchor="b"/>
          <a:lstStyle>
            <a:lvl1pPr algn="r">
              <a:defRPr sz="1200"/>
            </a:lvl1pPr>
          </a:lstStyle>
          <a:p>
            <a:fld id="{33D3BF32-9641-4BCD-A107-20C6662F9941}" type="slidenum">
              <a:rPr lang="fr-FR" smtClean="0"/>
              <a:pPr/>
              <a:t>‹#›</a:t>
            </a:fld>
            <a:endParaRPr lang="fr-F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42902521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Diapositive de titre">
    <p:spTree>
      <p:nvGrpSpPr>
        <p:cNvPr id="1" name=""/>
        <p:cNvGrpSpPr/>
        <p:nvPr/>
      </p:nvGrpSpPr>
      <p:grpSpPr>
        <a:xfrm>
          <a:off x="0" y="0"/>
          <a:ext cx="0" cy="0"/>
          <a:chOff x="0" y="0"/>
          <a:chExt cx="0" cy="0"/>
        </a:xfrm>
      </p:grpSpPr>
      <p:sp>
        <p:nvSpPr>
          <p:cNvPr id="8" name="Titre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fr-FR" smtClean="0"/>
              <a:t>Cliquez pour modifier le style du titre</a:t>
            </a:r>
            <a:endParaRPr kumimoji="0" lang="en-US"/>
          </a:p>
        </p:txBody>
      </p:sp>
      <p:sp>
        <p:nvSpPr>
          <p:cNvPr id="9" name="Sous-titre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28" name="Espace réservé de la date 27"/>
          <p:cNvSpPr>
            <a:spLocks noGrp="1"/>
          </p:cNvSpPr>
          <p:nvPr>
            <p:ph type="dt" sz="half" idx="10"/>
          </p:nvPr>
        </p:nvSpPr>
        <p:spPr>
          <a:xfrm>
            <a:off x="6400800" y="6355080"/>
            <a:ext cx="2286000" cy="365760"/>
          </a:xfrm>
        </p:spPr>
        <p:txBody>
          <a:bodyPr/>
          <a:lstStyle>
            <a:lvl1pPr>
              <a:defRPr sz="1400"/>
            </a:lvl1pPr>
          </a:lstStyle>
          <a:p>
            <a:fld id="{C6D6ED15-47D5-47C0-A695-52840CE292CE}" type="datetime1">
              <a:rPr lang="fr-FR" smtClean="0"/>
              <a:pPr/>
              <a:t>12/02/15</a:t>
            </a:fld>
            <a:endParaRPr lang="fr-BE"/>
          </a:p>
        </p:txBody>
      </p:sp>
      <p:sp>
        <p:nvSpPr>
          <p:cNvPr id="17" name="Espace réservé du pied de page 16"/>
          <p:cNvSpPr>
            <a:spLocks noGrp="1"/>
          </p:cNvSpPr>
          <p:nvPr>
            <p:ph type="ftr" sz="quarter" idx="11"/>
          </p:nvPr>
        </p:nvSpPr>
        <p:spPr>
          <a:xfrm>
            <a:off x="2898648" y="6355080"/>
            <a:ext cx="3474720" cy="365760"/>
          </a:xfrm>
        </p:spPr>
        <p:txBody>
          <a:bodyPr/>
          <a:lstStyle/>
          <a:p>
            <a:r>
              <a:rPr lang="fr-FR" dirty="0" smtClean="0"/>
              <a:t>François Xavier Saluden, UQAM, « La personne et le droit international », JUR6650-10, Automne 2011, 19 septembre 2011</a:t>
            </a:r>
            <a:endParaRPr lang="fr-BE" dirty="0"/>
          </a:p>
        </p:txBody>
      </p:sp>
      <p:sp>
        <p:nvSpPr>
          <p:cNvPr id="29" name="Espace réservé du numéro de diapositive 28"/>
          <p:cNvSpPr>
            <a:spLocks noGrp="1"/>
          </p:cNvSpPr>
          <p:nvPr>
            <p:ph type="sldNum" sz="quarter" idx="12"/>
          </p:nvPr>
        </p:nvSpPr>
        <p:spPr>
          <a:xfrm>
            <a:off x="1216152" y="6355080"/>
            <a:ext cx="1219200" cy="365760"/>
          </a:xfrm>
        </p:spPr>
        <p:txBody>
          <a:bodyPr/>
          <a:lstStyle/>
          <a:p>
            <a:fld id="{CF4668DC-857F-487D-BFFA-8C0CA5037977}" type="slidenum">
              <a:rPr lang="fr-BE" smtClean="0"/>
              <a:pPr/>
              <a:t>‹#›</a:t>
            </a:fld>
            <a:endParaRPr lang="fr-BE"/>
          </a:p>
        </p:txBody>
      </p:sp>
      <p:sp>
        <p:nvSpPr>
          <p:cNvPr id="21" name="Rectangle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Rectangle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Rectangle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DF54413B-9F3F-47E3-872B-C570CDBDCEA0}" type="datetime1">
              <a:rPr lang="fr-FR" smtClean="0"/>
              <a:pPr/>
              <a:t>12/02/15</a:t>
            </a:fld>
            <a:endParaRPr lang="fr-BE"/>
          </a:p>
        </p:txBody>
      </p:sp>
      <p:sp>
        <p:nvSpPr>
          <p:cNvPr id="5" name="Espace réservé du pied de page 4"/>
          <p:cNvSpPr>
            <a:spLocks noGrp="1"/>
          </p:cNvSpPr>
          <p:nvPr>
            <p:ph type="ftr" sz="quarter" idx="11"/>
          </p:nvPr>
        </p:nvSpPr>
        <p:spPr/>
        <p:txBody>
          <a:bodyPr/>
          <a:lstStyle/>
          <a:p>
            <a:r>
              <a:rPr lang="fr-FR" dirty="0" smtClean="0"/>
              <a:t>François Xavier Saluden, UQAM, « La personne et le droit international », JUR6650-10, Automne 2011, 19 septembre 2011</a:t>
            </a:r>
            <a:endParaRPr lang="fr-BE" dirty="0"/>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a:t>
            </a:fld>
            <a:endParaRPr lang="fr-B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F287A9BB-A10B-4B4B-AC21-4C8FE0FA67D9}" type="datetime1">
              <a:rPr lang="fr-FR" smtClean="0"/>
              <a:pPr/>
              <a:t>12/02/15</a:t>
            </a:fld>
            <a:endParaRPr lang="fr-BE"/>
          </a:p>
        </p:txBody>
      </p:sp>
      <p:sp>
        <p:nvSpPr>
          <p:cNvPr id="5" name="Espace réservé du pied de page 4"/>
          <p:cNvSpPr>
            <a:spLocks noGrp="1"/>
          </p:cNvSpPr>
          <p:nvPr>
            <p:ph type="ftr" sz="quarter" idx="11"/>
          </p:nvPr>
        </p:nvSpPr>
        <p:spPr/>
        <p:txBody>
          <a:bodyPr/>
          <a:lstStyle/>
          <a:p>
            <a:r>
              <a:rPr lang="fr-FR" dirty="0" smtClean="0"/>
              <a:t>François Xavier Saluden, UQAM, « La personne et le droit international », JUR6650-10, Automne 2011, 19 septembre 2011</a:t>
            </a:r>
            <a:endParaRPr lang="fr-BE" dirty="0"/>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a:t>
            </a:fld>
            <a:endParaRPr lang="fr-BE"/>
          </a:p>
        </p:txBody>
      </p:sp>
      <p:sp>
        <p:nvSpPr>
          <p:cNvPr id="7" name="Connecteur droit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Triangle isocèle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Connecteur droit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4" name="Espace réservé de la date 3"/>
          <p:cNvSpPr>
            <a:spLocks noGrp="1"/>
          </p:cNvSpPr>
          <p:nvPr>
            <p:ph type="dt" sz="half" idx="10"/>
          </p:nvPr>
        </p:nvSpPr>
        <p:spPr/>
        <p:txBody>
          <a:bodyPr/>
          <a:lstStyle/>
          <a:p>
            <a:fld id="{04F08AD2-A03A-406F-BE0B-71E3612A69FF}" type="datetime1">
              <a:rPr lang="fr-FR" smtClean="0"/>
              <a:pPr/>
              <a:t>12/02/15</a:t>
            </a:fld>
            <a:endParaRPr lang="fr-BE"/>
          </a:p>
        </p:txBody>
      </p:sp>
      <p:sp>
        <p:nvSpPr>
          <p:cNvPr id="5" name="Espace réservé du pied de page 4"/>
          <p:cNvSpPr>
            <a:spLocks noGrp="1"/>
          </p:cNvSpPr>
          <p:nvPr>
            <p:ph type="ftr" sz="quarter" idx="11"/>
          </p:nvPr>
        </p:nvSpPr>
        <p:spPr/>
        <p:txBody>
          <a:bodyPr/>
          <a:lstStyle/>
          <a:p>
            <a:r>
              <a:rPr lang="fr-FR" dirty="0" smtClean="0"/>
              <a:t>François Xavier Saluden, UQAM, « La personne et le droit international », JUR6650-10, Automne 2011, 19 septembre 2011</a:t>
            </a:r>
            <a:endParaRPr lang="fr-BE" dirty="0"/>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a:t>
            </a:fld>
            <a:endParaRPr lang="fr-BE"/>
          </a:p>
        </p:txBody>
      </p:sp>
      <p:sp>
        <p:nvSpPr>
          <p:cNvPr id="8" name="Espace réservé du contenu 7"/>
          <p:cNvSpPr>
            <a:spLocks noGrp="1"/>
          </p:cNvSpPr>
          <p:nvPr>
            <p:ph sz="quarter" idx="1"/>
          </p:nvPr>
        </p:nvSpPr>
        <p:spPr>
          <a:xfrm>
            <a:off x="457200" y="1219200"/>
            <a:ext cx="8229600" cy="493776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secHead" preserve="1">
  <p:cSld name="Titre de section">
    <p:bg>
      <p:bgRef idx="1001">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a:xfrm>
            <a:off x="6400800" y="6355080"/>
            <a:ext cx="2286000" cy="365760"/>
          </a:xfrm>
        </p:spPr>
        <p:txBody>
          <a:bodyPr/>
          <a:lstStyle/>
          <a:p>
            <a:fld id="{5531FB41-B088-42E0-8A49-96DCC72AE889}" type="datetime1">
              <a:rPr lang="fr-FR" smtClean="0"/>
              <a:pPr/>
              <a:t>12/02/15</a:t>
            </a:fld>
            <a:endParaRPr lang="fr-BE"/>
          </a:p>
        </p:txBody>
      </p:sp>
      <p:sp>
        <p:nvSpPr>
          <p:cNvPr id="5" name="Espace réservé du pied de page 4"/>
          <p:cNvSpPr>
            <a:spLocks noGrp="1"/>
          </p:cNvSpPr>
          <p:nvPr>
            <p:ph type="ftr" sz="quarter" idx="11"/>
          </p:nvPr>
        </p:nvSpPr>
        <p:spPr>
          <a:xfrm>
            <a:off x="2898648" y="6355080"/>
            <a:ext cx="3474720" cy="365760"/>
          </a:xfrm>
        </p:spPr>
        <p:txBody>
          <a:bodyPr/>
          <a:lstStyle/>
          <a:p>
            <a:r>
              <a:rPr lang="fr-FR" dirty="0" smtClean="0"/>
              <a:t>François Xavier Saluden, UQAM, « La personne et le droit international », JUR6650-10, Automne 2011, 19 septembre 2011</a:t>
            </a:r>
            <a:endParaRPr lang="fr-BE" dirty="0"/>
          </a:p>
        </p:txBody>
      </p:sp>
      <p:sp>
        <p:nvSpPr>
          <p:cNvPr id="6" name="Espace réservé du numéro de diapositive 5"/>
          <p:cNvSpPr>
            <a:spLocks noGrp="1"/>
          </p:cNvSpPr>
          <p:nvPr>
            <p:ph type="sldNum" sz="quarter" idx="12"/>
          </p:nvPr>
        </p:nvSpPr>
        <p:spPr>
          <a:xfrm>
            <a:off x="1069848" y="6355080"/>
            <a:ext cx="1520952" cy="365760"/>
          </a:xfrm>
        </p:spPr>
        <p:txBody>
          <a:bodyPr/>
          <a:lstStyle/>
          <a:p>
            <a:fld id="{CF4668DC-857F-487D-BFFA-8C0CA5037977}" type="slidenum">
              <a:rPr lang="fr-BE" smtClean="0"/>
              <a:pPr/>
              <a:t>‹#›</a:t>
            </a:fld>
            <a:endParaRPr lang="fr-BE"/>
          </a:p>
        </p:txBody>
      </p:sp>
      <p:sp>
        <p:nvSpPr>
          <p:cNvPr id="7" name="Rectangle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228600"/>
            <a:ext cx="8229600" cy="914400"/>
          </a:xfrm>
        </p:spPr>
        <p:txBody>
          <a:bodyPr/>
          <a:lstStyle/>
          <a:p>
            <a:r>
              <a:rPr kumimoji="0" lang="fr-FR" smtClean="0"/>
              <a:t>Cliquez pour modifier le style du titre</a:t>
            </a:r>
            <a:endParaRPr kumimoji="0" lang="en-US"/>
          </a:p>
        </p:txBody>
      </p:sp>
      <p:sp>
        <p:nvSpPr>
          <p:cNvPr id="5" name="Espace réservé de la date 4"/>
          <p:cNvSpPr>
            <a:spLocks noGrp="1"/>
          </p:cNvSpPr>
          <p:nvPr>
            <p:ph type="dt" sz="half" idx="10"/>
          </p:nvPr>
        </p:nvSpPr>
        <p:spPr/>
        <p:txBody>
          <a:bodyPr/>
          <a:lstStyle/>
          <a:p>
            <a:fld id="{2E036505-3D1A-49E3-8EB4-857833F3222C}" type="datetime1">
              <a:rPr lang="fr-FR" smtClean="0"/>
              <a:pPr/>
              <a:t>12/02/15</a:t>
            </a:fld>
            <a:endParaRPr lang="fr-BE"/>
          </a:p>
        </p:txBody>
      </p:sp>
      <p:sp>
        <p:nvSpPr>
          <p:cNvPr id="6" name="Espace réservé du pied de page 5"/>
          <p:cNvSpPr>
            <a:spLocks noGrp="1"/>
          </p:cNvSpPr>
          <p:nvPr>
            <p:ph type="ftr" sz="quarter" idx="11"/>
          </p:nvPr>
        </p:nvSpPr>
        <p:spPr/>
        <p:txBody>
          <a:bodyPr/>
          <a:lstStyle/>
          <a:p>
            <a:r>
              <a:rPr lang="fr-FR" dirty="0" smtClean="0"/>
              <a:t>François Xavier Saluden, UQAM, « La personne et le droit international », JUR6650-10, Automne 2011, 19 septembre 2011</a:t>
            </a:r>
            <a:endParaRPr lang="fr-BE" dirty="0"/>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a:t>
            </a:fld>
            <a:endParaRPr lang="fr-BE"/>
          </a:p>
        </p:txBody>
      </p:sp>
      <p:sp>
        <p:nvSpPr>
          <p:cNvPr id="9" name="Espace réservé du contenu 8"/>
          <p:cNvSpPr>
            <a:spLocks noGrp="1"/>
          </p:cNvSpPr>
          <p:nvPr>
            <p:ph sz="quarter" idx="1"/>
          </p:nvPr>
        </p:nvSpPr>
        <p:spPr>
          <a:xfrm>
            <a:off x="457200" y="1219200"/>
            <a:ext cx="4041648" cy="493776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1" name="Espace réservé du contenu 10"/>
          <p:cNvSpPr>
            <a:spLocks noGrp="1"/>
          </p:cNvSpPr>
          <p:nvPr>
            <p:ph sz="quarter" idx="2"/>
          </p:nvPr>
        </p:nvSpPr>
        <p:spPr>
          <a:xfrm>
            <a:off x="4632198" y="1216152"/>
            <a:ext cx="4041648" cy="493776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28600"/>
            <a:ext cx="8229600" cy="914400"/>
          </a:xfrm>
        </p:spPr>
        <p:txBody>
          <a:bodyPr anchor="ctr"/>
          <a:lstStyle>
            <a:lvl1pPr>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7" name="Espace réservé de la date 6"/>
          <p:cNvSpPr>
            <a:spLocks noGrp="1"/>
          </p:cNvSpPr>
          <p:nvPr>
            <p:ph type="dt" sz="half" idx="10"/>
          </p:nvPr>
        </p:nvSpPr>
        <p:spPr/>
        <p:txBody>
          <a:bodyPr/>
          <a:lstStyle/>
          <a:p>
            <a:fld id="{57D23CB7-EA97-4FC0-8C9A-B95A4EB22C1B}" type="datetime1">
              <a:rPr lang="fr-FR" smtClean="0"/>
              <a:pPr/>
              <a:t>12/02/15</a:t>
            </a:fld>
            <a:endParaRPr lang="fr-BE"/>
          </a:p>
        </p:txBody>
      </p:sp>
      <p:sp>
        <p:nvSpPr>
          <p:cNvPr id="8" name="Espace réservé du pied de page 7"/>
          <p:cNvSpPr>
            <a:spLocks noGrp="1"/>
          </p:cNvSpPr>
          <p:nvPr>
            <p:ph type="ftr" sz="quarter" idx="11"/>
          </p:nvPr>
        </p:nvSpPr>
        <p:spPr/>
        <p:txBody>
          <a:bodyPr/>
          <a:lstStyle/>
          <a:p>
            <a:r>
              <a:rPr lang="fr-FR" dirty="0" smtClean="0"/>
              <a:t>François Xavier Saluden, UQAM, « La personne et le droit international », JUR6650-10, Automne 2011, 19 septembre 2011</a:t>
            </a:r>
            <a:endParaRPr lang="fr-BE" dirty="0"/>
          </a:p>
        </p:txBody>
      </p:sp>
      <p:sp>
        <p:nvSpPr>
          <p:cNvPr id="9" name="Espace réservé du numéro de diapositive 8"/>
          <p:cNvSpPr>
            <a:spLocks noGrp="1"/>
          </p:cNvSpPr>
          <p:nvPr>
            <p:ph type="sldNum" sz="quarter" idx="12"/>
          </p:nvPr>
        </p:nvSpPr>
        <p:spPr/>
        <p:txBody>
          <a:bodyPr/>
          <a:lstStyle/>
          <a:p>
            <a:fld id="{CF4668DC-857F-487D-BFFA-8C0CA5037977}" type="slidenum">
              <a:rPr lang="fr-BE" smtClean="0"/>
              <a:pPr/>
              <a:t>‹#›</a:t>
            </a:fld>
            <a:endParaRPr lang="fr-BE"/>
          </a:p>
        </p:txBody>
      </p:sp>
      <p:sp>
        <p:nvSpPr>
          <p:cNvPr id="11" name="Espace réservé du contenu 10"/>
          <p:cNvSpPr>
            <a:spLocks noGrp="1"/>
          </p:cNvSpPr>
          <p:nvPr>
            <p:ph sz="quarter" idx="2"/>
          </p:nvPr>
        </p:nvSpPr>
        <p:spPr>
          <a:xfrm>
            <a:off x="457200" y="2133600"/>
            <a:ext cx="4038600" cy="40386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3" name="Espace réservé du contenu 12"/>
          <p:cNvSpPr>
            <a:spLocks noGrp="1"/>
          </p:cNvSpPr>
          <p:nvPr>
            <p:ph sz="quarter" idx="4"/>
          </p:nvPr>
        </p:nvSpPr>
        <p:spPr>
          <a:xfrm>
            <a:off x="4648200" y="2133600"/>
            <a:ext cx="4038600" cy="40386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228600"/>
            <a:ext cx="8229600" cy="914400"/>
          </a:xfrm>
        </p:spPr>
        <p:txBody>
          <a:bodyPr/>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p>
            <a:fld id="{999E8C9F-3D7B-4B99-A27C-67DDC9F5105C}" type="datetime1">
              <a:rPr lang="fr-FR" smtClean="0"/>
              <a:pPr/>
              <a:t>12/02/15</a:t>
            </a:fld>
            <a:endParaRPr lang="fr-BE"/>
          </a:p>
        </p:txBody>
      </p:sp>
      <p:sp>
        <p:nvSpPr>
          <p:cNvPr id="4" name="Espace réservé du pied de page 3"/>
          <p:cNvSpPr>
            <a:spLocks noGrp="1"/>
          </p:cNvSpPr>
          <p:nvPr>
            <p:ph type="ftr" sz="quarter" idx="11"/>
          </p:nvPr>
        </p:nvSpPr>
        <p:spPr/>
        <p:txBody>
          <a:bodyPr/>
          <a:lstStyle/>
          <a:p>
            <a:r>
              <a:rPr lang="fr-FR" dirty="0" smtClean="0"/>
              <a:t>François Xavier Saluden, UQAM, « La personne et le droit international », JUR6650-10, Automne 2011, 19 septembre 2011</a:t>
            </a:r>
            <a:endParaRPr lang="fr-BE" dirty="0"/>
          </a:p>
        </p:txBody>
      </p:sp>
      <p:sp>
        <p:nvSpPr>
          <p:cNvPr id="5" name="Espace réservé du numéro de diapositive 4"/>
          <p:cNvSpPr>
            <a:spLocks noGrp="1"/>
          </p:cNvSpPr>
          <p:nvPr>
            <p:ph type="sldNum" sz="quarter" idx="12"/>
          </p:nvPr>
        </p:nvSpPr>
        <p:spPr/>
        <p:txBody>
          <a:bodyPr/>
          <a:lstStyle/>
          <a:p>
            <a:fld id="{CF4668DC-857F-487D-BFFA-8C0CA5037977}" type="slidenum">
              <a:rPr lang="fr-BE" smtClean="0"/>
              <a:pPr/>
              <a:t>‹#›</a:t>
            </a:fld>
            <a:endParaRPr lang="fr-BE"/>
          </a:p>
        </p:txBody>
      </p:sp>
      <p:sp>
        <p:nvSpPr>
          <p:cNvPr id="6" name="Triangle isocè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1F93C178-EFA7-49D8-A7F5-88794A3B26B1}" type="datetime1">
              <a:rPr lang="fr-FR" smtClean="0"/>
              <a:pPr/>
              <a:t>12/02/15</a:t>
            </a:fld>
            <a:endParaRPr lang="fr-BE"/>
          </a:p>
        </p:txBody>
      </p:sp>
      <p:sp>
        <p:nvSpPr>
          <p:cNvPr id="3" name="Espace réservé du pied de page 2"/>
          <p:cNvSpPr>
            <a:spLocks noGrp="1"/>
          </p:cNvSpPr>
          <p:nvPr>
            <p:ph type="ftr" sz="quarter" idx="11"/>
          </p:nvPr>
        </p:nvSpPr>
        <p:spPr/>
        <p:txBody>
          <a:bodyPr/>
          <a:lstStyle/>
          <a:p>
            <a:r>
              <a:rPr lang="fr-FR" dirty="0" smtClean="0"/>
              <a:t>François Xavier Saluden, UQAM, « La personne et le droit international », JUR6650-10, Automne 2011, 19 septembre 2011</a:t>
            </a:r>
            <a:endParaRPr lang="fr-BE" dirty="0"/>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a:t>
            </a:fld>
            <a:endParaRPr lang="fr-BE"/>
          </a:p>
        </p:txBody>
      </p:sp>
      <p:sp>
        <p:nvSpPr>
          <p:cNvPr id="5" name="Connecteur droit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Triangle isocè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p:txBody>
          <a:bodyPr/>
          <a:lstStyle/>
          <a:p>
            <a:fld id="{6AFDBB71-9A28-4ECD-BF93-991C34394E51}" type="datetime1">
              <a:rPr lang="fr-FR" smtClean="0"/>
              <a:pPr/>
              <a:t>12/02/15</a:t>
            </a:fld>
            <a:endParaRPr lang="fr-BE"/>
          </a:p>
        </p:txBody>
      </p:sp>
      <p:sp>
        <p:nvSpPr>
          <p:cNvPr id="6" name="Espace réservé du pied de page 5"/>
          <p:cNvSpPr>
            <a:spLocks noGrp="1"/>
          </p:cNvSpPr>
          <p:nvPr>
            <p:ph type="ftr" sz="quarter" idx="11"/>
          </p:nvPr>
        </p:nvSpPr>
        <p:spPr/>
        <p:txBody>
          <a:bodyPr/>
          <a:lstStyle/>
          <a:p>
            <a:r>
              <a:rPr lang="fr-FR" dirty="0" smtClean="0"/>
              <a:t>François Xavier Saluden, UQAM, « La personne et le droit international », JUR6650-10, Automne 2011, 19 septembre 2011</a:t>
            </a:r>
            <a:endParaRPr lang="fr-BE" dirty="0"/>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a:t>
            </a:fld>
            <a:endParaRPr lang="fr-BE"/>
          </a:p>
        </p:txBody>
      </p:sp>
      <p:sp>
        <p:nvSpPr>
          <p:cNvPr id="8" name="Connecteur droit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Connecteur droit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Triangle isocè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Espace réservé du contenu 11"/>
          <p:cNvSpPr>
            <a:spLocks noGrp="1"/>
          </p:cNvSpPr>
          <p:nvPr>
            <p:ph sz="quarter" idx="1"/>
          </p:nvPr>
        </p:nvSpPr>
        <p:spPr>
          <a:xfrm>
            <a:off x="304800" y="304800"/>
            <a:ext cx="5715000" cy="57150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picTx" preserve="1">
  <p:cSld name="Image avec légende">
    <p:bg>
      <p:bgRef idx="1001">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fr-FR" smtClean="0"/>
              <a:t>Cliquez pour modifier le style du titre</a:t>
            </a:r>
            <a:endParaRPr kumimoji="0" lang="en-US"/>
          </a:p>
        </p:txBody>
      </p:sp>
      <p:sp>
        <p:nvSpPr>
          <p:cNvPr id="3" name="Espace réservé pour une image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fr-FR" smtClean="0"/>
              <a:t>Cliquez sur l'icône pour ajouter une image</a:t>
            </a:r>
            <a:endParaRPr kumimoji="0" lang="en-US" dirty="0"/>
          </a:p>
        </p:txBody>
      </p:sp>
      <p:sp>
        <p:nvSpPr>
          <p:cNvPr id="4" name="Espace réservé du texte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p:txBody>
          <a:bodyPr/>
          <a:lstStyle/>
          <a:p>
            <a:fld id="{B7CF5CD9-3906-4723-9D56-A9F759391866}" type="datetime1">
              <a:rPr lang="fr-FR" smtClean="0"/>
              <a:pPr/>
              <a:t>12/02/15</a:t>
            </a:fld>
            <a:endParaRPr lang="fr-BE"/>
          </a:p>
        </p:txBody>
      </p:sp>
      <p:sp>
        <p:nvSpPr>
          <p:cNvPr id="6" name="Espace réservé du pied de page 5"/>
          <p:cNvSpPr>
            <a:spLocks noGrp="1"/>
          </p:cNvSpPr>
          <p:nvPr>
            <p:ph type="ftr" sz="quarter" idx="11"/>
          </p:nvPr>
        </p:nvSpPr>
        <p:spPr/>
        <p:txBody>
          <a:bodyPr/>
          <a:lstStyle/>
          <a:p>
            <a:r>
              <a:rPr lang="fr-FR" dirty="0" smtClean="0"/>
              <a:t>François Xavier Saluden, UQAM, « La personne et le droit international », JUR6650-10, Automne 2011, 19 septembre 2011</a:t>
            </a:r>
            <a:endParaRPr lang="fr-BE" dirty="0"/>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a:t>
            </a:fld>
            <a:endParaRPr lang="fr-BE"/>
          </a:p>
        </p:txBody>
      </p:sp>
      <p:sp>
        <p:nvSpPr>
          <p:cNvPr id="8" name="Connecteur droit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Triangle isocè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2" name="Espace réservé du titre 21"/>
          <p:cNvSpPr>
            <a:spLocks noGrp="1"/>
          </p:cNvSpPr>
          <p:nvPr>
            <p:ph type="title"/>
          </p:nvPr>
        </p:nvSpPr>
        <p:spPr>
          <a:xfrm>
            <a:off x="457200" y="152400"/>
            <a:ext cx="8229600" cy="990600"/>
          </a:xfrm>
          <a:prstGeom prst="rect">
            <a:avLst/>
          </a:prstGeom>
        </p:spPr>
        <p:txBody>
          <a:bodyPr vert="horz" anchor="b" anchorCtr="0">
            <a:normAutofit/>
          </a:bodyPr>
          <a:lstStyle/>
          <a:p>
            <a:r>
              <a:rPr kumimoji="0" lang="fr-FR" smtClean="0"/>
              <a:t>Cliquez pour modifier le style du titre</a:t>
            </a:r>
            <a:endParaRPr kumimoji="0" lang="en-US"/>
          </a:p>
        </p:txBody>
      </p:sp>
      <p:sp>
        <p:nvSpPr>
          <p:cNvPr id="13" name="Espace réservé du texte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4" name="Espace réservé de la date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5B90E234-0255-4F64-99C2-69574BB6FA9F}" type="datetime1">
              <a:rPr lang="fr-FR" smtClean="0"/>
              <a:pPr/>
              <a:t>12/02/15</a:t>
            </a:fld>
            <a:endParaRPr lang="fr-BE"/>
          </a:p>
        </p:txBody>
      </p:sp>
      <p:sp>
        <p:nvSpPr>
          <p:cNvPr id="3" name="Espace réservé du pied de page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r>
              <a:rPr lang="fr-FR" dirty="0" smtClean="0"/>
              <a:t>François Xavier Saluden, UQAM, « La personne et le droit international », JUR6650-10, Automne 2011, 19 septembre 2011</a:t>
            </a:r>
            <a:endParaRPr lang="fr-BE" dirty="0"/>
          </a:p>
        </p:txBody>
      </p:sp>
      <p:sp>
        <p:nvSpPr>
          <p:cNvPr id="23" name="Espace réservé du numéro de diapositive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CF4668DC-857F-487D-BFFA-8C0CA5037977}" type="slidenum">
              <a:rPr lang="fr-BE" smtClean="0"/>
              <a:pPr/>
              <a:t>‹#›</a:t>
            </a:fld>
            <a:endParaRPr lang="fr-BE"/>
          </a:p>
        </p:txBody>
      </p:sp>
      <p:sp>
        <p:nvSpPr>
          <p:cNvPr id="28" name="Connecteur droit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Connecteur droit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Triangle isocèle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r:id="rId1"/>
    <p:sldLayoutId r:id="rId2"/>
    <p:sldLayoutId r:id="rId3"/>
    <p:sldLayoutId r:id="rId4"/>
    <p:sldLayoutId r:id="rId5"/>
    <p:sldLayoutId r:id="rId6"/>
    <p:sldLayoutId r:id="rId7"/>
    <p:sldLayoutId r:id="rId8"/>
    <p:sldLayoutId r:id="rId9"/>
    <p:sldLayoutId r:id="rId10"/>
    <p:sldLayoutId r:id="rId11"/>
  </p:sldLayoutIdLst>
  <p:hf hdr="0" dt="0"/>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danielturpqc.org/upload/DRT-2100_2010-_Document_n_18-_Convention_relative_au_statut_des_refugies.doc" TargetMode="External"/><Relationship Id="rId4" Type="http://schemas.openxmlformats.org/officeDocument/2006/relationships/hyperlink" Target="http://www2.ohchr.org/french/law/statut_apatride.htm" TargetMode="External"/><Relationship Id="rId5" Type="http://schemas.openxmlformats.org/officeDocument/2006/relationships/hyperlink" Target="http://www2.ohchr.org/french/law/apatridie.htm" TargetMode="External"/><Relationship Id="rId6" Type="http://schemas.openxmlformats.org/officeDocument/2006/relationships/hyperlink" Target="http://www.canlii.org/fr/ca/legis/lois/lrc-1985-c-c-29/derniere/lrc-1985-c-c-29.html" TargetMode="External"/><Relationship Id="rId7" Type="http://schemas.openxmlformats.org/officeDocument/2006/relationships/hyperlink" Target="http://www.canlii.org/fr/ca/legis/lois/lc-2001-c-27/derniere/lc-2001-c-27.html" TargetMode="External"/><Relationship Id="rId8" Type="http://schemas.openxmlformats.org/officeDocument/2006/relationships/hyperlink" Target="http://www2.publicationsduquebec.gouv.qc.ca/dynamicSearch/telecharge.php?type=2&amp;file=/I_0_2/I0_2.html" TargetMode="External"/><Relationship Id="rId9" Type="http://schemas.openxmlformats.org/officeDocument/2006/relationships/hyperlink" Target="http://danielturpqc.org/upload/DRT-2100_2010-_Document_n_24-_Coudry-_Notes_sur_passeport_Nansen.pdf" TargetMode="External"/><Relationship Id="rId1" Type="http://schemas.openxmlformats.org/officeDocument/2006/relationships/slideLayout" Target="../slideLayouts/slideLayout2.xml"/><Relationship Id="rId2" Type="http://schemas.openxmlformats.org/officeDocument/2006/relationships/hyperlink" Target="http://danielturpqc.org/upload/DRT-2100_2010-_Document_n_17-_Affaire_Nottebohm.doc"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danielturpqc.org/upload/DRT-2100_2010-_Document_n_17-_Affaire_Nottebohm.doc"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www.google.ca/url?sa=t&amp;rct=j&amp;q=&amp;esrc=s&amp;source=web&amp;cd=1&amp;ved=0CB0QFjAA&amp;url=https://www.canlii.org/fr/qc/legis/lois/rlrq-c-s-31.1/derniere/rlrq-c-s-31.1.html&amp;ei=G2PTVPOLLYn3yQTEnIGAAw&amp;usg=AFQjCNHe1Re4yDtZx8jhsozFcNsuMwr1Tg&amp;bvm=bv.85142067,d.aWw" TargetMode="External"/><Relationship Id="rId3" Type="http://schemas.openxmlformats.org/officeDocument/2006/relationships/hyperlink" Target="https://www.canlii.org/fr/qc/legis/lois/rlrq-c-c-38/derniere/rlrq-c-c-38.html"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canlii.org/fr/ca/legis/lois/lrc-1985-c-c-29/derniere/lrc-1985-c-c-29.html"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untreaty.un.org/ilc/texts/instruments/francais/traites/9_2_1963_francais.pdf" TargetMode="External"/><Relationship Id="rId4" Type="http://schemas.openxmlformats.org/officeDocument/2006/relationships/hyperlink" Target="http://untreaty.un.org/ilc/texts/instruments/francais/traites/4_1_2004_francais.pdf" TargetMode="External"/><Relationship Id="rId5" Type="http://schemas.openxmlformats.org/officeDocument/2006/relationships/hyperlink" Target="http://www.canlii.org/fr/ca/legis/lois/lrc-1985-c-f-29/derniere/lrc-1985-c-f-29.html" TargetMode="External"/><Relationship Id="rId6" Type="http://schemas.openxmlformats.org/officeDocument/2006/relationships/hyperlink" Target="http://www.canlii.org/fr/ca/legis/lois/lrc-1985-c-s-18/derniere/lrc-1985-c-s-18.html" TargetMode="External"/><Relationship Id="rId7" Type="http://schemas.openxmlformats.org/officeDocument/2006/relationships/hyperlink" Target="http://www.reds.msh-paris.fr/publications/revue/pdf/ds59/ds059-08.pdf" TargetMode="External"/><Relationship Id="rId1" Type="http://schemas.openxmlformats.org/officeDocument/2006/relationships/slideLayout" Target="../slideLayouts/slideLayout2.xml"/><Relationship Id="rId2" Type="http://schemas.openxmlformats.org/officeDocument/2006/relationships/hyperlink" Target="http://untreaty.un.org/ilc/texts/instruments/francais/traites/9_1_1961_francais.pdf"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ctrTitle"/>
          </p:nvPr>
        </p:nvSpPr>
        <p:spPr>
          <a:xfrm>
            <a:off x="1115616" y="3645024"/>
            <a:ext cx="7128792" cy="1231776"/>
          </a:xfrm>
        </p:spPr>
        <p:txBody>
          <a:bodyPr>
            <a:noAutofit/>
          </a:bodyPr>
          <a:lstStyle/>
          <a:p>
            <a:r>
              <a:rPr lang="fr-FR" sz="2700" dirty="0" smtClean="0">
                <a:solidFill>
                  <a:srgbClr val="002060"/>
                </a:solidFill>
              </a:rPr>
              <a:t> Cours n° 5</a:t>
            </a:r>
            <a:br>
              <a:rPr lang="fr-FR" sz="2700" dirty="0" smtClean="0">
                <a:solidFill>
                  <a:srgbClr val="002060"/>
                </a:solidFill>
              </a:rPr>
            </a:br>
            <a:r>
              <a:rPr lang="fr-FR" sz="2700" dirty="0" smtClean="0">
                <a:solidFill>
                  <a:srgbClr val="002060"/>
                </a:solidFill>
              </a:rPr>
              <a:t>L’État, sa population, la nationalité</a:t>
            </a:r>
            <a:br>
              <a:rPr lang="fr-FR" sz="2700" dirty="0" smtClean="0">
                <a:solidFill>
                  <a:srgbClr val="002060"/>
                </a:solidFill>
              </a:rPr>
            </a:br>
            <a:endParaRPr lang="fr-FR" sz="2700" dirty="0">
              <a:solidFill>
                <a:srgbClr val="002060"/>
              </a:solidFill>
            </a:endParaRPr>
          </a:p>
        </p:txBody>
      </p:sp>
      <p:sp>
        <p:nvSpPr>
          <p:cNvPr id="3" name="Sous-titre 2"/>
          <p:cNvSpPr>
            <a:spLocks noGrp="1"/>
          </p:cNvSpPr>
          <p:nvPr>
            <p:ph type="subTitle" idx="1"/>
          </p:nvPr>
        </p:nvSpPr>
        <p:spPr/>
        <p:txBody>
          <a:bodyPr>
            <a:normAutofit fontScale="25000" lnSpcReduction="20000"/>
          </a:bodyPr>
          <a:lstStyle/>
          <a:p>
            <a:r>
              <a:rPr lang="fr-FR" sz="6400" dirty="0" smtClean="0"/>
              <a:t>Daniel Turp</a:t>
            </a:r>
          </a:p>
          <a:p>
            <a:r>
              <a:rPr lang="fr-FR" sz="3200" i="1" dirty="0" smtClean="0"/>
              <a:t>Université de Montréal</a:t>
            </a:r>
            <a:endParaRPr lang="fr-FR" sz="3200" i="1" dirty="0"/>
          </a:p>
        </p:txBody>
      </p:sp>
      <p:sp>
        <p:nvSpPr>
          <p:cNvPr id="1026" name="AutoShape 2" descr="http://www.cerium.ca/local/cache-vignettes/L48xH48/arton12125-dcc7b.jp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1028" name="AutoShape 4" descr="http://www.cerium.ca/local/cache-vignettes/L57xH57/arton12125-d77db.jp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1030" name="AutoShape 6" descr="http://www.cerium.ca/local/cache-vignettes/L57xH57/arton12125-d77db.jp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1032" name="AutoShape 8" descr="http://www.cerium.ca/local/cache-vignettes/L57xH57/arton12125-d77db.jp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1034" name="AutoShape 10" descr="http://www.cerium.ca/local/cache-vignettes/L57xH57/arton12125-d77db.jp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10" name="ZoneTexte 9"/>
          <p:cNvSpPr txBox="1"/>
          <p:nvPr/>
        </p:nvSpPr>
        <p:spPr>
          <a:xfrm>
            <a:off x="899592" y="6093296"/>
            <a:ext cx="7344816" cy="246221"/>
          </a:xfrm>
          <a:prstGeom prst="rect">
            <a:avLst/>
          </a:prstGeom>
          <a:noFill/>
        </p:spPr>
        <p:txBody>
          <a:bodyPr wrap="square" rtlCol="0">
            <a:spAutoFit/>
          </a:bodyPr>
          <a:lstStyle/>
          <a:p>
            <a:pPr algn="ctr"/>
            <a:r>
              <a:rPr lang="fr-FR" sz="1000" dirty="0" smtClean="0"/>
              <a:t>Droit international public général, DRT-2100, Cours n° 4</a:t>
            </a:r>
          </a:p>
          <a:p>
            <a:pPr algn="ctr"/>
            <a:endParaRPr lang="fr-FR" sz="10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ctr"/>
            <a:r>
              <a:rPr sz="2667" b="1" dirty="0" smtClean="0"/>
              <a:t>L’ÉTAT, SA POPULATION ET LA NATIONALITÉ</a:t>
            </a:r>
            <a:r>
              <a:rPr lang="fr-CA" sz="2667" b="1" dirty="0" smtClean="0"/>
              <a:t> </a:t>
            </a:r>
            <a:br>
              <a:rPr lang="fr-CA" sz="2667" b="1" dirty="0" smtClean="0"/>
            </a:br>
            <a:r>
              <a:rPr sz="2000" dirty="0" smtClean="0"/>
              <a:t/>
            </a:r>
            <a:br>
              <a:rPr sz="2000" dirty="0" smtClean="0"/>
            </a:br>
            <a:endParaRPr lang="fr-FR" dirty="0">
              <a:solidFill>
                <a:srgbClr val="002060"/>
              </a:solidFill>
            </a:endParaRPr>
          </a:p>
        </p:txBody>
      </p:sp>
      <p:sp>
        <p:nvSpPr>
          <p:cNvPr id="3" name="Espace réservé du contenu 2"/>
          <p:cNvSpPr>
            <a:spLocks noGrp="1"/>
          </p:cNvSpPr>
          <p:nvPr>
            <p:ph sz="quarter" idx="1"/>
          </p:nvPr>
        </p:nvSpPr>
        <p:spPr/>
        <p:txBody>
          <a:bodyPr>
            <a:normAutofit fontScale="25000" lnSpcReduction="20000"/>
          </a:bodyPr>
          <a:lstStyle/>
          <a:p>
            <a:pPr marL="274320" lvl="2" indent="-274320">
              <a:spcBef>
                <a:spcPts val="600"/>
              </a:spcBef>
              <a:buClr>
                <a:schemeClr val="accent1"/>
              </a:buClr>
              <a:buNone/>
            </a:pPr>
            <a:endParaRPr lang="fr-FR" dirty="0" smtClean="0"/>
          </a:p>
          <a:p>
            <a:pPr algn="ctr">
              <a:buNone/>
            </a:pPr>
            <a:r>
              <a:rPr sz="4308" b="1" dirty="0" smtClean="0"/>
              <a:t>PLAN DE COURS</a:t>
            </a:r>
            <a:endParaRPr sz="4308" dirty="0" smtClean="0"/>
          </a:p>
          <a:p>
            <a:pPr>
              <a:buNone/>
            </a:pPr>
            <a:r>
              <a:rPr sz="4308" b="1" dirty="0" smtClean="0"/>
              <a:t>I- LES RESSORTISSANTS NATIONAUX</a:t>
            </a:r>
            <a:endParaRPr sz="4308" dirty="0" smtClean="0"/>
          </a:p>
          <a:p>
            <a:r>
              <a:rPr sz="4308" i="1" dirty="0" smtClean="0"/>
              <a:t>    A- Les personnes physiques</a:t>
            </a:r>
            <a:br>
              <a:rPr sz="4308" i="1" dirty="0" smtClean="0"/>
            </a:br>
            <a:r>
              <a:rPr sz="4308" dirty="0" smtClean="0"/>
              <a:t>         1) L</a:t>
            </a:r>
            <a:r>
              <a:rPr lang="fr-CA" sz="4308" dirty="0" smtClean="0"/>
              <a:t>a nationalité des</a:t>
            </a:r>
            <a:r>
              <a:rPr sz="4308" dirty="0" smtClean="0"/>
              <a:t> personnes physiques </a:t>
            </a:r>
            <a:br>
              <a:rPr sz="4308" dirty="0" smtClean="0"/>
            </a:br>
            <a:r>
              <a:rPr sz="4308" dirty="0" smtClean="0"/>
              <a:t>         2) L</a:t>
            </a:r>
            <a:r>
              <a:rPr lang="fr-CA" sz="4308" dirty="0" smtClean="0"/>
              <a:t>’effectivité de</a:t>
            </a:r>
            <a:r>
              <a:rPr sz="4308" dirty="0" smtClean="0"/>
              <a:t> nationalité des personnes physiques</a:t>
            </a:r>
          </a:p>
          <a:p>
            <a:r>
              <a:rPr sz="4308" i="1" dirty="0" smtClean="0"/>
              <a:t>    B- Les personnes morales</a:t>
            </a:r>
            <a:r>
              <a:rPr lang="fr-CA" sz="4308" i="1" dirty="0" smtClean="0"/>
              <a:t> et les véhicules</a:t>
            </a:r>
            <a:r>
              <a:rPr sz="4308" i="1" dirty="0" smtClean="0"/>
              <a:t/>
            </a:r>
            <a:br>
              <a:rPr sz="4308" i="1" dirty="0" smtClean="0"/>
            </a:br>
            <a:r>
              <a:rPr sz="4308" dirty="0" smtClean="0"/>
              <a:t>        1) L</a:t>
            </a:r>
            <a:r>
              <a:rPr lang="fr-CA" sz="4308" dirty="0" smtClean="0"/>
              <a:t>a nationalité des</a:t>
            </a:r>
            <a:r>
              <a:rPr sz="4308" dirty="0" smtClean="0"/>
              <a:t> personnes morales</a:t>
            </a:r>
            <a:r>
              <a:rPr lang="fr-CA" sz="4308" dirty="0" smtClean="0"/>
              <a:t> et son effectivité</a:t>
            </a:r>
            <a:r>
              <a:rPr sz="4308" dirty="0" smtClean="0"/>
              <a:t/>
            </a:r>
            <a:br>
              <a:rPr sz="4308" dirty="0" smtClean="0"/>
            </a:br>
            <a:r>
              <a:rPr sz="4308" dirty="0" smtClean="0"/>
              <a:t>        2) </a:t>
            </a:r>
            <a:r>
              <a:rPr lang="fr-CA" sz="4308" dirty="0" smtClean="0"/>
              <a:t>La </a:t>
            </a:r>
            <a:r>
              <a:rPr sz="4308" dirty="0" smtClean="0"/>
              <a:t>nationalité des</a:t>
            </a:r>
            <a:r>
              <a:rPr lang="fr-CA" sz="4308" dirty="0" smtClean="0"/>
              <a:t> véhicules et son effectivité</a:t>
            </a:r>
            <a:endParaRPr sz="4308" dirty="0" smtClean="0"/>
          </a:p>
          <a:p>
            <a:pPr>
              <a:buNone/>
            </a:pPr>
            <a:r>
              <a:rPr lang="fr-CA" sz="4308" b="1" dirty="0" smtClean="0"/>
              <a:t>I</a:t>
            </a:r>
            <a:r>
              <a:rPr sz="4308" b="1" dirty="0" smtClean="0"/>
              <a:t>I- LES RESSORTISSANTS ÉTRANGERS</a:t>
            </a:r>
            <a:endParaRPr sz="4308" dirty="0" smtClean="0"/>
          </a:p>
          <a:p>
            <a:r>
              <a:rPr sz="4308" i="1" dirty="0" smtClean="0"/>
              <a:t>      A- Les résidents permanents et les étrangers</a:t>
            </a:r>
            <a:br>
              <a:rPr sz="4308" i="1" dirty="0" smtClean="0"/>
            </a:br>
            <a:r>
              <a:rPr sz="4308" dirty="0" smtClean="0"/>
              <a:t>          1) Les résidents permanents et leur immigration</a:t>
            </a:r>
            <a:br>
              <a:rPr sz="4308" dirty="0" smtClean="0"/>
            </a:br>
            <a:r>
              <a:rPr sz="4308" dirty="0" smtClean="0"/>
              <a:t>          2) Les étrangers et leur statut</a:t>
            </a:r>
          </a:p>
          <a:p>
            <a:r>
              <a:rPr sz="4308" i="1" dirty="0" smtClean="0"/>
              <a:t>       B- Les réfugiés et les apatrides</a:t>
            </a:r>
            <a:br>
              <a:rPr sz="4308" i="1" dirty="0" smtClean="0"/>
            </a:br>
            <a:r>
              <a:rPr sz="4308" dirty="0" smtClean="0"/>
              <a:t>           1) Les réfugiés et leur statut</a:t>
            </a:r>
            <a:br>
              <a:rPr sz="4308" dirty="0" smtClean="0"/>
            </a:br>
            <a:r>
              <a:rPr sz="4308" dirty="0" smtClean="0"/>
              <a:t>           2) Les apatrides et leur statut</a:t>
            </a:r>
          </a:p>
          <a:p>
            <a:pPr algn="ctr">
              <a:buNone/>
            </a:pPr>
            <a:r>
              <a:rPr sz="4308" b="1" dirty="0" smtClean="0"/>
              <a:t>PROGRAMME DE LECTURES</a:t>
            </a:r>
            <a:endParaRPr sz="4308" dirty="0" smtClean="0"/>
          </a:p>
          <a:p>
            <a:r>
              <a:rPr sz="4308" i="1" dirty="0" smtClean="0"/>
              <a:t>Lectures obligatoires </a:t>
            </a:r>
            <a:r>
              <a:rPr sz="4308" dirty="0" smtClean="0"/>
              <a:t>:</a:t>
            </a:r>
          </a:p>
          <a:p>
            <a:pPr>
              <a:buNone/>
            </a:pPr>
            <a:r>
              <a:rPr lang="fr-CA" sz="4308" b="1" dirty="0" smtClean="0"/>
              <a:t>	</a:t>
            </a:r>
            <a:r>
              <a:rPr sz="4308" b="1" dirty="0" smtClean="0"/>
              <a:t>Document n</a:t>
            </a:r>
            <a:r>
              <a:rPr sz="4308" b="1" baseline="30000" dirty="0" smtClean="0"/>
              <a:t>o</a:t>
            </a:r>
            <a:r>
              <a:rPr sz="4308" b="1" dirty="0" smtClean="0"/>
              <a:t> 17 : </a:t>
            </a:r>
            <a:r>
              <a:rPr sz="4308" b="1" dirty="0" smtClean="0">
                <a:hlinkClick r:id="rId2"/>
              </a:rPr>
              <a:t>Cour internationale de Justice- </a:t>
            </a:r>
            <a:r>
              <a:rPr sz="4308" b="1" i="1" dirty="0" smtClean="0">
                <a:hlinkClick r:id="rId2"/>
              </a:rPr>
              <a:t>Affaire Nottebohm</a:t>
            </a:r>
            <a:r>
              <a:rPr sz="4308" b="1" dirty="0" smtClean="0"/>
              <a:t> (1955) </a:t>
            </a:r>
            <a:br>
              <a:rPr sz="4308" b="1" dirty="0" smtClean="0"/>
            </a:br>
            <a:r>
              <a:rPr sz="4308" b="1" dirty="0" smtClean="0"/>
              <a:t>Document n</a:t>
            </a:r>
            <a:r>
              <a:rPr sz="4308" b="1" baseline="30000" dirty="0" smtClean="0"/>
              <a:t>o</a:t>
            </a:r>
            <a:r>
              <a:rPr sz="4308" b="1" dirty="0" smtClean="0"/>
              <a:t> 18 : </a:t>
            </a:r>
            <a:r>
              <a:rPr sz="4308" b="1" i="1" dirty="0" smtClean="0">
                <a:hlinkClick r:id="rId3"/>
              </a:rPr>
              <a:t>Convention relative au statut des réfugiés et son protocole</a:t>
            </a:r>
            <a:r>
              <a:rPr sz="4308" b="1" dirty="0" smtClean="0"/>
              <a:t> (1951 et 1969)</a:t>
            </a:r>
            <a:r>
              <a:rPr lang="fr-CA" sz="4308" b="1" dirty="0" smtClean="0"/>
              <a:t/>
            </a:r>
            <a:br>
              <a:rPr lang="fr-CA" sz="4308" b="1" dirty="0" smtClean="0"/>
            </a:br>
            <a:endParaRPr sz="4308" dirty="0" smtClean="0"/>
          </a:p>
          <a:p>
            <a:r>
              <a:rPr sz="4308" i="1" dirty="0" smtClean="0"/>
              <a:t>Lectures optionnelles </a:t>
            </a:r>
            <a:r>
              <a:rPr sz="4308" dirty="0" smtClean="0"/>
              <a:t>:</a:t>
            </a:r>
          </a:p>
          <a:p>
            <a:pPr>
              <a:buNone/>
            </a:pPr>
            <a:r>
              <a:rPr lang="fr-CA" sz="4308" b="1" dirty="0" smtClean="0"/>
              <a:t>	</a:t>
            </a:r>
            <a:r>
              <a:rPr sz="4308" b="1" dirty="0" smtClean="0"/>
              <a:t>Document n</a:t>
            </a:r>
            <a:r>
              <a:rPr sz="4308" b="1" baseline="30000" dirty="0" smtClean="0"/>
              <a:t>o</a:t>
            </a:r>
            <a:r>
              <a:rPr sz="4308" b="1" dirty="0" smtClean="0"/>
              <a:t> 19 : </a:t>
            </a:r>
            <a:r>
              <a:rPr sz="4308" b="1" i="1" dirty="0" smtClean="0">
                <a:hlinkClick r:id="rId4"/>
              </a:rPr>
              <a:t>Convention relative au statut des apatrides</a:t>
            </a:r>
            <a:r>
              <a:rPr sz="4308" b="1" dirty="0" smtClean="0"/>
              <a:t> (1954)</a:t>
            </a:r>
            <a:br>
              <a:rPr sz="4308" b="1" dirty="0" smtClean="0"/>
            </a:br>
            <a:r>
              <a:rPr sz="4308" b="1" dirty="0" smtClean="0"/>
              <a:t>Document n</a:t>
            </a:r>
            <a:r>
              <a:rPr sz="4308" b="1" baseline="30000" dirty="0" smtClean="0"/>
              <a:t>o</a:t>
            </a:r>
            <a:r>
              <a:rPr sz="4308" b="1" dirty="0" smtClean="0"/>
              <a:t> 20 : </a:t>
            </a:r>
            <a:r>
              <a:rPr sz="4308" b="1" i="1" dirty="0" smtClean="0">
                <a:hlinkClick r:id="rId5"/>
              </a:rPr>
              <a:t>Convention sur la réduction des cas d'apatridie</a:t>
            </a:r>
            <a:r>
              <a:rPr sz="4308" b="1" dirty="0" smtClean="0"/>
              <a:t> (1961)</a:t>
            </a:r>
            <a:br>
              <a:rPr sz="4308" b="1" dirty="0" smtClean="0"/>
            </a:br>
            <a:r>
              <a:rPr sz="4308" b="1" dirty="0" smtClean="0"/>
              <a:t>Document n</a:t>
            </a:r>
            <a:r>
              <a:rPr sz="4308" b="1" baseline="30000" dirty="0" smtClean="0"/>
              <a:t>o</a:t>
            </a:r>
            <a:r>
              <a:rPr sz="4308" b="1" dirty="0" smtClean="0"/>
              <a:t> 21 : </a:t>
            </a:r>
            <a:r>
              <a:rPr sz="4308" b="1" i="1" dirty="0" smtClean="0">
                <a:hlinkClick r:id="rId6"/>
              </a:rPr>
              <a:t>Loi sur la citoyenneté [canadienne]</a:t>
            </a:r>
            <a:r>
              <a:rPr sz="4308" b="1" dirty="0" smtClean="0"/>
              <a:t> (art 3 à 10 et 32 à 39)</a:t>
            </a:r>
            <a:br>
              <a:rPr sz="4308" b="1" dirty="0" smtClean="0"/>
            </a:br>
            <a:r>
              <a:rPr sz="4308" b="1" dirty="0" smtClean="0"/>
              <a:t>Document n</a:t>
            </a:r>
            <a:r>
              <a:rPr sz="4308" b="1" baseline="30000" dirty="0" smtClean="0"/>
              <a:t>o</a:t>
            </a:r>
            <a:r>
              <a:rPr sz="4308" b="1" dirty="0" smtClean="0"/>
              <a:t> 22 : </a:t>
            </a:r>
            <a:r>
              <a:rPr sz="4308" b="1" i="1" dirty="0" smtClean="0">
                <a:hlinkClick r:id="rId7"/>
              </a:rPr>
              <a:t>Loi [canadienne] sur l'immigration et les réfugiés</a:t>
            </a:r>
            <a:r>
              <a:rPr sz="4308" b="1" dirty="0" smtClean="0"/>
              <a:t/>
            </a:r>
            <a:br>
              <a:rPr sz="4308" b="1" dirty="0" smtClean="0"/>
            </a:br>
            <a:r>
              <a:rPr sz="4308" b="1" dirty="0" smtClean="0"/>
              <a:t>Document n</a:t>
            </a:r>
            <a:r>
              <a:rPr sz="4308" b="1" baseline="30000" dirty="0" smtClean="0"/>
              <a:t>o</a:t>
            </a:r>
            <a:r>
              <a:rPr sz="4308" b="1" dirty="0" smtClean="0"/>
              <a:t> 23 : </a:t>
            </a:r>
            <a:r>
              <a:rPr sz="4308" b="1" i="1" dirty="0" smtClean="0">
                <a:hlinkClick r:id="rId8"/>
              </a:rPr>
              <a:t>Loi sur l'immigration au Québec</a:t>
            </a:r>
            <a:r>
              <a:rPr sz="4308" b="1" dirty="0" smtClean="0"/>
              <a:t/>
            </a:r>
            <a:br>
              <a:rPr sz="4308" b="1" dirty="0" smtClean="0"/>
            </a:br>
            <a:r>
              <a:rPr sz="4308" b="1" dirty="0" smtClean="0"/>
              <a:t>Document n</a:t>
            </a:r>
            <a:r>
              <a:rPr sz="4308" b="1" baseline="30000" dirty="0" smtClean="0"/>
              <a:t>o</a:t>
            </a:r>
            <a:r>
              <a:rPr sz="4308" b="1" dirty="0" smtClean="0"/>
              <a:t> 24 : </a:t>
            </a:r>
            <a:r>
              <a:rPr sz="4308" b="1" dirty="0" smtClean="0">
                <a:hlinkClick r:id="rId9"/>
              </a:rPr>
              <a:t>G. Coudry, « Notes sur le passeport '' Nansen '' »</a:t>
            </a:r>
            <a:r>
              <a:rPr sz="4308" b="1" dirty="0" smtClean="0"/>
              <a:t> (1996</a:t>
            </a:r>
            <a:r>
              <a:rPr sz="4308" b="1" i="1" dirty="0" smtClean="0"/>
              <a:t>)</a:t>
            </a:r>
            <a:r>
              <a:rPr sz="4308" b="1" dirty="0" smtClean="0"/>
              <a:t> </a:t>
            </a:r>
            <a:r>
              <a:rPr sz="4308" i="1" dirty="0" smtClean="0"/>
              <a:t>   </a:t>
            </a:r>
            <a:endParaRPr sz="4308" dirty="0" smtClean="0"/>
          </a:p>
        </p:txBody>
      </p:sp>
      <p:sp>
        <p:nvSpPr>
          <p:cNvPr id="5" name="Espace réservé du numéro de diapositive 4"/>
          <p:cNvSpPr>
            <a:spLocks noGrp="1"/>
          </p:cNvSpPr>
          <p:nvPr>
            <p:ph type="sldNum" sz="quarter" idx="12"/>
          </p:nvPr>
        </p:nvSpPr>
        <p:spPr>
          <a:xfrm>
            <a:off x="612648" y="6356350"/>
            <a:ext cx="430960" cy="365760"/>
          </a:xfrm>
        </p:spPr>
        <p:txBody>
          <a:bodyPr/>
          <a:lstStyle/>
          <a:p>
            <a:fld id="{CF4668DC-857F-487D-BFFA-8C0CA5037977}" type="slidenum">
              <a:rPr lang="fr-BE" smtClean="0"/>
              <a:pPr/>
              <a:t>2</a:t>
            </a:fld>
            <a:endParaRPr lang="fr-BE" dirty="0"/>
          </a:p>
        </p:txBody>
      </p:sp>
      <p:sp>
        <p:nvSpPr>
          <p:cNvPr id="7" name="Espace réservé du pied de page 6"/>
          <p:cNvSpPr>
            <a:spLocks noGrp="1"/>
          </p:cNvSpPr>
          <p:nvPr>
            <p:ph type="ftr" sz="quarter" idx="11"/>
          </p:nvPr>
        </p:nvSpPr>
        <p:spPr>
          <a:xfrm>
            <a:off x="467544" y="6356350"/>
            <a:ext cx="8208912" cy="365760"/>
          </a:xfrm>
        </p:spPr>
        <p:txBody>
          <a:bodyPr/>
          <a:lstStyle/>
          <a:p>
            <a:pPr algn="ctr"/>
            <a:r>
              <a:rPr lang="fr-FR" sz="1100" dirty="0" smtClean="0"/>
              <a:t>Daniel Turp, Droit international public général, DRT-2100, Cours n° 5</a:t>
            </a:r>
            <a:endParaRPr lang="fr-BE" sz="11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ctr"/>
            <a:r>
              <a:rPr sz="2667" b="1" dirty="0" smtClean="0"/>
              <a:t>L’ÉTAT, SA POPULATION ET LA NATIONALITÉ</a:t>
            </a:r>
            <a:r>
              <a:rPr lang="fr-CA" sz="2667" b="1" dirty="0" smtClean="0"/>
              <a:t> </a:t>
            </a:r>
            <a:br>
              <a:rPr lang="fr-CA" sz="2667" b="1" dirty="0" smtClean="0"/>
            </a:br>
            <a:r>
              <a:rPr lang="fr-CA" sz="2667" b="1" dirty="0" smtClean="0"/>
              <a:t>I- Les ressortissants nationaux </a:t>
            </a:r>
            <a:r>
              <a:rPr sz="2000" dirty="0" smtClean="0"/>
              <a:t/>
            </a:r>
            <a:br>
              <a:rPr sz="2000" dirty="0" smtClean="0"/>
            </a:br>
            <a:endParaRPr lang="fr-FR" dirty="0">
              <a:solidFill>
                <a:srgbClr val="002060"/>
              </a:solidFill>
            </a:endParaRPr>
          </a:p>
        </p:txBody>
      </p:sp>
      <p:sp>
        <p:nvSpPr>
          <p:cNvPr id="3" name="Espace réservé du contenu 2"/>
          <p:cNvSpPr>
            <a:spLocks noGrp="1"/>
          </p:cNvSpPr>
          <p:nvPr>
            <p:ph sz="quarter" idx="1"/>
          </p:nvPr>
        </p:nvSpPr>
        <p:spPr/>
        <p:txBody>
          <a:bodyPr>
            <a:normAutofit fontScale="92500" lnSpcReduction="20000"/>
          </a:bodyPr>
          <a:lstStyle/>
          <a:p>
            <a:pPr marL="274320" lvl="2" indent="-274320">
              <a:spcBef>
                <a:spcPts val="600"/>
              </a:spcBef>
              <a:buClr>
                <a:schemeClr val="accent1"/>
              </a:buClr>
              <a:buNone/>
            </a:pPr>
            <a:r>
              <a:rPr lang="fr-FR" sz="1400" i="1" dirty="0" smtClean="0"/>
              <a:t>- Convention de Montevideo </a:t>
            </a:r>
            <a:r>
              <a:rPr lang="fr-FR" sz="1400" dirty="0" smtClean="0"/>
              <a:t>: population permanente (art. 1 §</a:t>
            </a:r>
            <a:r>
              <a:rPr lang="fr-CA" sz="1400" dirty="0" smtClean="0"/>
              <a:t> </a:t>
            </a:r>
            <a:r>
              <a:rPr lang="fr-FR" sz="1400" dirty="0" smtClean="0"/>
              <a:t>1);</a:t>
            </a:r>
          </a:p>
          <a:p>
            <a:pPr marL="274320" lvl="2" indent="-274320">
              <a:spcBef>
                <a:spcPts val="600"/>
              </a:spcBef>
              <a:buClr>
                <a:schemeClr val="accent1"/>
              </a:buClr>
              <a:buFontTx/>
              <a:buChar char="-"/>
            </a:pPr>
            <a:r>
              <a:rPr lang="fr-FR" sz="1400" dirty="0" smtClean="0"/>
              <a:t>Sans incidence du caractère de la population (nomade / sédentaire)</a:t>
            </a:r>
          </a:p>
          <a:p>
            <a:pPr marL="274320" lvl="2" indent="-274320">
              <a:spcBef>
                <a:spcPts val="600"/>
              </a:spcBef>
              <a:buClr>
                <a:schemeClr val="accent1"/>
              </a:buClr>
              <a:buFontTx/>
              <a:buChar char="-"/>
            </a:pPr>
            <a:r>
              <a:rPr lang="fr-FR" sz="1400" dirty="0" smtClean="0"/>
              <a:t>Distinction : ressortissants nationaux et ressortissants étrangers</a:t>
            </a:r>
            <a:br>
              <a:rPr lang="fr-FR" sz="1400" dirty="0" smtClean="0"/>
            </a:br>
            <a:endParaRPr lang="fr-FR" sz="1400" dirty="0" smtClean="0">
              <a:solidFill>
                <a:srgbClr val="002060"/>
              </a:solidFill>
            </a:endParaRPr>
          </a:p>
          <a:p>
            <a:pPr marL="274320" lvl="2" indent="-274320">
              <a:spcBef>
                <a:spcPts val="600"/>
              </a:spcBef>
              <a:buClr>
                <a:schemeClr val="accent1"/>
              </a:buClr>
              <a:buFontTx/>
              <a:buChar char="-"/>
            </a:pPr>
            <a:r>
              <a:rPr lang="fr-FR" dirty="0" smtClean="0">
                <a:solidFill>
                  <a:srgbClr val="002060"/>
                </a:solidFill>
              </a:rPr>
              <a:t>I- Les ressortissants nationaux</a:t>
            </a:r>
            <a:endParaRPr lang="fr-FR" dirty="0" smtClean="0"/>
          </a:p>
          <a:p>
            <a:pPr>
              <a:buNone/>
            </a:pPr>
            <a:r>
              <a:rPr lang="fr-CA" sz="1514" i="1" dirty="0" smtClean="0"/>
              <a:t>          </a:t>
            </a:r>
            <a:br>
              <a:rPr lang="fr-CA" sz="1514" i="1" dirty="0" smtClean="0"/>
            </a:br>
            <a:r>
              <a:rPr lang="fr-CA" sz="1514" i="1" dirty="0" smtClean="0"/>
              <a:t>     </a:t>
            </a:r>
            <a:r>
              <a:rPr sz="1514" i="1" dirty="0" smtClean="0"/>
              <a:t>A- Les personnes physiques</a:t>
            </a:r>
            <a:endParaRPr lang="fr-CA" sz="1514" i="1" dirty="0" smtClean="0"/>
          </a:p>
          <a:p>
            <a:r>
              <a:rPr sz="1514" dirty="0" smtClean="0"/>
              <a:t>         </a:t>
            </a:r>
            <a:r>
              <a:rPr lang="fr-CA" sz="1514" dirty="0" smtClean="0"/>
              <a:t> </a:t>
            </a:r>
            <a:r>
              <a:rPr sz="1514" dirty="0" smtClean="0"/>
              <a:t> </a:t>
            </a:r>
            <a:br>
              <a:rPr sz="1514" dirty="0" smtClean="0"/>
            </a:br>
            <a:r>
              <a:rPr sz="1514" dirty="0" smtClean="0"/>
              <a:t>        </a:t>
            </a:r>
            <a:r>
              <a:rPr sz="1514" b="1" dirty="0" smtClean="0"/>
              <a:t> </a:t>
            </a:r>
            <a:r>
              <a:rPr lang="fr-CA" sz="1514" b="1" dirty="0" smtClean="0"/>
              <a:t>1</a:t>
            </a:r>
            <a:r>
              <a:rPr sz="1514" b="1" dirty="0" smtClean="0"/>
              <a:t>) La nationalité des personnes physiques</a:t>
            </a:r>
            <a:endParaRPr lang="fr-CA" sz="1514" b="1" dirty="0" smtClean="0"/>
          </a:p>
          <a:p>
            <a:endParaRPr sz="1514" b="1" dirty="0" smtClean="0"/>
          </a:p>
          <a:p>
            <a:pPr>
              <a:buNone/>
            </a:pPr>
            <a:r>
              <a:rPr lang="fr-CA" sz="1514" dirty="0" smtClean="0"/>
              <a:t>		« droit du sang » (</a:t>
            </a:r>
            <a:r>
              <a:rPr lang="fr-CA" sz="1514" i="1" dirty="0" smtClean="0"/>
              <a:t>jus </a:t>
            </a:r>
            <a:r>
              <a:rPr lang="fr-CA" sz="1514" i="1" dirty="0" err="1" smtClean="0"/>
              <a:t>sanguinis</a:t>
            </a:r>
            <a:r>
              <a:rPr lang="fr-CA" sz="1514" dirty="0" smtClean="0"/>
              <a:t>) : lien parentale</a:t>
            </a:r>
          </a:p>
          <a:p>
            <a:pPr>
              <a:buNone/>
            </a:pPr>
            <a:r>
              <a:rPr lang="fr-CA" sz="1514" dirty="0" smtClean="0"/>
              <a:t>		« droit du sol » (</a:t>
            </a:r>
            <a:r>
              <a:rPr lang="fr-CA" sz="1514" i="1" dirty="0" smtClean="0"/>
              <a:t>jus soli</a:t>
            </a:r>
            <a:r>
              <a:rPr lang="fr-CA" sz="1514" dirty="0" smtClean="0"/>
              <a:t>) : lien territorial</a:t>
            </a:r>
          </a:p>
          <a:p>
            <a:pPr>
              <a:buNone/>
            </a:pPr>
            <a:r>
              <a:rPr lang="fr-CA" sz="1514" i="1" dirty="0" smtClean="0"/>
              <a:t>		</a:t>
            </a:r>
            <a:r>
              <a:rPr lang="fr-CA" sz="1514" dirty="0" smtClean="0"/>
              <a:t>Adoption ou mariage/union :</a:t>
            </a:r>
          </a:p>
          <a:p>
            <a:pPr>
              <a:buNone/>
            </a:pPr>
            <a:r>
              <a:rPr lang="fr-CA" sz="1514" i="1" dirty="0" smtClean="0"/>
              <a:t>		Naturalisation : octroi de la nationalité par l’immigration </a:t>
            </a:r>
          </a:p>
          <a:p>
            <a:pPr>
              <a:buNone/>
            </a:pPr>
            <a:r>
              <a:rPr lang="fr-CA" sz="1514" b="1" i="1" dirty="0" smtClean="0"/>
              <a:t>	         </a:t>
            </a:r>
            <a:r>
              <a:rPr lang="fr-CA" sz="1514" b="1" dirty="0" smtClean="0"/>
              <a:t>2</a:t>
            </a:r>
            <a:r>
              <a:rPr sz="1514" b="1" dirty="0" smtClean="0"/>
              <a:t>) L</a:t>
            </a:r>
            <a:r>
              <a:rPr lang="fr-CA" sz="1514" b="1" dirty="0" smtClean="0"/>
              <a:t>’effectivité de la</a:t>
            </a:r>
            <a:r>
              <a:rPr sz="1514" b="1" dirty="0" smtClean="0"/>
              <a:t> nationalité des personnes physiques</a:t>
            </a:r>
            <a:endParaRPr lang="fr-CA" sz="1400" dirty="0" smtClean="0"/>
          </a:p>
          <a:p>
            <a:r>
              <a:rPr lang="fr-CA" sz="1400" dirty="0" smtClean="0"/>
              <a:t>                  Enjeu de la nationalité effective</a:t>
            </a:r>
            <a:r>
              <a:rPr lang="fr-CA" sz="1400" i="1" dirty="0" smtClean="0"/>
              <a:t> :</a:t>
            </a:r>
            <a:r>
              <a:rPr sz="1400" b="1" dirty="0" smtClean="0"/>
              <a:t> </a:t>
            </a:r>
            <a:r>
              <a:rPr sz="1400" b="1" dirty="0" smtClean="0">
                <a:hlinkClick r:id="rId2"/>
              </a:rPr>
              <a:t>Cour internationale de Justice- </a:t>
            </a:r>
            <a:r>
              <a:rPr sz="1400" b="1" i="1" dirty="0" smtClean="0">
                <a:hlinkClick r:id="rId2"/>
              </a:rPr>
              <a:t>Affaire Nottebohm</a:t>
            </a:r>
            <a:r>
              <a:rPr sz="1400" b="1" dirty="0" smtClean="0"/>
              <a:t> (1955)</a:t>
            </a:r>
            <a:r>
              <a:rPr lang="fr-CA" sz="1400" b="1" dirty="0" smtClean="0"/>
              <a:t/>
            </a:r>
            <a:br>
              <a:rPr lang="fr-CA" sz="1400" b="1" dirty="0" smtClean="0"/>
            </a:br>
            <a:endParaRPr lang="fr-CA" sz="1400" b="1" dirty="0" smtClean="0"/>
          </a:p>
          <a:p>
            <a:r>
              <a:rPr lang="fr-CA" sz="1200" dirty="0" smtClean="0"/>
              <a:t>« [C]</a:t>
            </a:r>
            <a:r>
              <a:rPr lang="fr-CA" sz="1200" dirty="0" err="1" smtClean="0"/>
              <a:t>ette</a:t>
            </a:r>
            <a:r>
              <a:rPr lang="fr-CA" sz="1200" dirty="0" smtClean="0"/>
              <a:t> naturalisation ne repose pas sur un attachement réel au Liechtenstein qui lui soit antérieur et elle n'a rien changé au genre de vie de celui à qui elle a été conférée dans des conditions exceptionnelles de rapidité et de bienveillance. Sous ces deux aspects, elle manque de la sincérité qu'on doit attendre d'un acte aussi grave pour qu'il s'impose au respect d'un État se trouvant dans la situation du Guatemala. Elle a été octroyée sans égard à l'idée que l'on se fait, dans les rapports internationaux, de la nationalité » (p. 26). </a:t>
            </a:r>
            <a:r>
              <a:rPr sz="1400" b="1" dirty="0" smtClean="0"/>
              <a:t> </a:t>
            </a:r>
            <a:r>
              <a:rPr sz="1400" i="1" dirty="0" smtClean="0"/>
              <a:t> </a:t>
            </a:r>
            <a:endParaRPr sz="1400" dirty="0" smtClean="0"/>
          </a:p>
        </p:txBody>
      </p:sp>
      <p:sp>
        <p:nvSpPr>
          <p:cNvPr id="5" name="Espace réservé du numéro de diapositive 4"/>
          <p:cNvSpPr>
            <a:spLocks noGrp="1"/>
          </p:cNvSpPr>
          <p:nvPr>
            <p:ph type="sldNum" sz="quarter" idx="12"/>
          </p:nvPr>
        </p:nvSpPr>
        <p:spPr>
          <a:xfrm>
            <a:off x="612648" y="6356350"/>
            <a:ext cx="430960" cy="365760"/>
          </a:xfrm>
        </p:spPr>
        <p:txBody>
          <a:bodyPr/>
          <a:lstStyle/>
          <a:p>
            <a:fld id="{CF4668DC-857F-487D-BFFA-8C0CA5037977}" type="slidenum">
              <a:rPr lang="fr-BE" smtClean="0"/>
              <a:pPr/>
              <a:t>3</a:t>
            </a:fld>
            <a:endParaRPr lang="fr-BE" dirty="0"/>
          </a:p>
        </p:txBody>
      </p:sp>
      <p:sp>
        <p:nvSpPr>
          <p:cNvPr id="7" name="Espace réservé du pied de page 6"/>
          <p:cNvSpPr>
            <a:spLocks noGrp="1"/>
          </p:cNvSpPr>
          <p:nvPr>
            <p:ph type="ftr" sz="quarter" idx="11"/>
          </p:nvPr>
        </p:nvSpPr>
        <p:spPr>
          <a:xfrm>
            <a:off x="467544" y="6356350"/>
            <a:ext cx="8208912" cy="365760"/>
          </a:xfrm>
        </p:spPr>
        <p:txBody>
          <a:bodyPr/>
          <a:lstStyle/>
          <a:p>
            <a:pPr algn="ctr"/>
            <a:r>
              <a:rPr lang="fr-FR" sz="1100" dirty="0" smtClean="0"/>
              <a:t>Daniel Turp, Droit international public général, DRT-2100, Cours n° 5</a:t>
            </a:r>
            <a:endParaRPr lang="fr-BE" sz="11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sz="2400" b="1" dirty="0" smtClean="0"/>
              <a:t>L’ÉTAT, SA POPULATION ET LA NATIONALITÉ</a:t>
            </a:r>
            <a:r>
              <a:rPr lang="fr-CA" sz="2400" b="1" dirty="0" smtClean="0"/>
              <a:t> </a:t>
            </a:r>
            <a:br>
              <a:rPr lang="fr-CA" sz="2400" b="1" dirty="0" smtClean="0"/>
            </a:br>
            <a:r>
              <a:rPr lang="fr-CA" sz="2400" b="1" dirty="0" smtClean="0"/>
              <a:t>I- Les ressortissants nationaux (suite) </a:t>
            </a:r>
            <a:endParaRPr lang="fr-FR" sz="2400" dirty="0">
              <a:solidFill>
                <a:srgbClr val="002060"/>
              </a:solidFill>
            </a:endParaRPr>
          </a:p>
        </p:txBody>
      </p:sp>
      <p:sp>
        <p:nvSpPr>
          <p:cNvPr id="3" name="Espace réservé du contenu 2"/>
          <p:cNvSpPr>
            <a:spLocks noGrp="1"/>
          </p:cNvSpPr>
          <p:nvPr>
            <p:ph sz="quarter" idx="1"/>
          </p:nvPr>
        </p:nvSpPr>
        <p:spPr/>
        <p:txBody>
          <a:bodyPr>
            <a:normAutofit fontScale="70000" lnSpcReduction="20000"/>
          </a:bodyPr>
          <a:lstStyle/>
          <a:p>
            <a:pPr>
              <a:buNone/>
            </a:pPr>
            <a:r>
              <a:rPr lang="fr-CA" sz="1806" i="1" dirty="0" smtClean="0"/>
              <a:t>B</a:t>
            </a:r>
            <a:r>
              <a:rPr sz="1806" i="1" dirty="0" smtClean="0"/>
              <a:t>- Les personnes </a:t>
            </a:r>
            <a:r>
              <a:rPr lang="fr-CA" sz="1806" i="1" dirty="0" smtClean="0"/>
              <a:t>morales et les véhicules</a:t>
            </a:r>
          </a:p>
          <a:p>
            <a:r>
              <a:rPr sz="1806" dirty="0" smtClean="0"/>
              <a:t>         </a:t>
            </a:r>
            <a:r>
              <a:rPr lang="fr-CA" sz="1806" dirty="0" smtClean="0"/>
              <a:t> </a:t>
            </a:r>
            <a:r>
              <a:rPr sz="1806" dirty="0" smtClean="0"/>
              <a:t> </a:t>
            </a:r>
            <a:br>
              <a:rPr sz="1806" dirty="0" smtClean="0"/>
            </a:br>
            <a:r>
              <a:rPr lang="fr-CA" sz="1806" b="1" dirty="0" smtClean="0"/>
              <a:t>1</a:t>
            </a:r>
            <a:r>
              <a:rPr sz="1806" b="1" dirty="0" smtClean="0"/>
              <a:t>) La nationalité des personnes </a:t>
            </a:r>
            <a:r>
              <a:rPr lang="fr-CA" sz="1806" b="1" dirty="0" smtClean="0"/>
              <a:t>morales et l’effectivité</a:t>
            </a:r>
          </a:p>
          <a:p>
            <a:endParaRPr sz="1806" b="1" dirty="0" smtClean="0"/>
          </a:p>
          <a:p>
            <a:pPr>
              <a:buNone/>
            </a:pPr>
            <a:r>
              <a:rPr lang="fr-CA" sz="1806" dirty="0" smtClean="0"/>
              <a:t>	- Dénominations multiples : compagnies, sociétés par actions, sociétés commerciales, compagnies, organismes à but non lucratif :</a:t>
            </a:r>
          </a:p>
          <a:p>
            <a:pPr>
              <a:buNone/>
            </a:pPr>
            <a:r>
              <a:rPr lang="fr-CA" sz="1806" i="1" dirty="0" smtClean="0"/>
              <a:t> 	Canada : </a:t>
            </a:r>
            <a:r>
              <a:rPr sz="1806" i="1" dirty="0" smtClean="0"/>
              <a:t>Loi canadienne</a:t>
            </a:r>
            <a:r>
              <a:rPr sz="1806" dirty="0" smtClean="0"/>
              <a:t> sur les </a:t>
            </a:r>
            <a:r>
              <a:rPr sz="1806" i="1" dirty="0" smtClean="0"/>
              <a:t>sociétés</a:t>
            </a:r>
            <a:r>
              <a:rPr sz="1806" dirty="0" smtClean="0"/>
              <a:t> par actions</a:t>
            </a:r>
            <a:r>
              <a:rPr lang="fr-CA" sz="1806" dirty="0" smtClean="0"/>
              <a:t>, </a:t>
            </a:r>
            <a:r>
              <a:rPr sz="1806" dirty="0" smtClean="0"/>
              <a:t>L.R.C. 1985, c</a:t>
            </a:r>
            <a:r>
              <a:rPr lang="fr-CA" sz="1806" dirty="0" smtClean="0"/>
              <a:t>. 44;</a:t>
            </a:r>
          </a:p>
          <a:p>
            <a:pPr>
              <a:buNone/>
            </a:pPr>
            <a:r>
              <a:rPr lang="fr-CA" sz="1806" i="1" dirty="0" smtClean="0"/>
              <a:t>	Québec : </a:t>
            </a:r>
            <a:r>
              <a:rPr sz="1806" i="1" dirty="0" smtClean="0"/>
              <a:t>Loi sur les sociétés par actions</a:t>
            </a:r>
            <a:r>
              <a:rPr sz="1806" dirty="0" smtClean="0"/>
              <a:t> </a:t>
            </a:r>
            <a:r>
              <a:rPr lang="fr-CA" sz="1806" dirty="0" smtClean="0"/>
              <a:t> </a:t>
            </a:r>
            <a:r>
              <a:rPr sz="1806" b="1" dirty="0" smtClean="0">
                <a:hlinkClick r:id="rId2"/>
              </a:rPr>
              <a:t>RLRQ c S-31.1</a:t>
            </a:r>
            <a:r>
              <a:rPr lang="fr-CA" sz="1806" b="1" dirty="0" smtClean="0"/>
              <a:t> </a:t>
            </a:r>
            <a:r>
              <a:rPr lang="fr-CA" sz="1806" dirty="0" smtClean="0"/>
              <a:t>et Loi sur les compagnies </a:t>
            </a:r>
            <a:r>
              <a:rPr sz="1806" b="1" dirty="0" smtClean="0">
                <a:hlinkClick r:id="rId3"/>
              </a:rPr>
              <a:t>RLRQ c C-38</a:t>
            </a:r>
            <a:r>
              <a:rPr lang="fr-CA" sz="1806" dirty="0" smtClean="0"/>
              <a:t> </a:t>
            </a:r>
          </a:p>
          <a:p>
            <a:pPr>
              <a:buNone/>
            </a:pPr>
            <a:r>
              <a:rPr lang="fr-CA" sz="1806" dirty="0" smtClean="0"/>
              <a:t>	- Critère du lieu d’incorporation : </a:t>
            </a:r>
            <a:r>
              <a:rPr sz="1806" dirty="0" smtClean="0"/>
              <a:t>Cour internationale de Justice- </a:t>
            </a:r>
            <a:r>
              <a:rPr sz="1806" i="1" dirty="0" smtClean="0"/>
              <a:t>Affaire </a:t>
            </a:r>
            <a:r>
              <a:rPr lang="fr-CA" sz="1806" i="1" dirty="0" smtClean="0"/>
              <a:t>Barcelona Traction</a:t>
            </a:r>
            <a:r>
              <a:rPr lang="fr-CA" sz="1806" dirty="0" smtClean="0"/>
              <a:t> </a:t>
            </a:r>
            <a:r>
              <a:rPr sz="1806" dirty="0" smtClean="0"/>
              <a:t>(19</a:t>
            </a:r>
            <a:r>
              <a:rPr lang="fr-CA" sz="1806" dirty="0" smtClean="0"/>
              <a:t>70) </a:t>
            </a:r>
          </a:p>
          <a:p>
            <a:pPr>
              <a:buNone/>
            </a:pPr>
            <a:r>
              <a:rPr lang="fr-CA" sz="1806" dirty="0" smtClean="0"/>
              <a:t>	« </a:t>
            </a:r>
            <a:r>
              <a:rPr lang="fr-CA" sz="2000" dirty="0" smtClean="0"/>
              <a:t>Lorsqu'il s'agit d'établir un lien entre une société et tel ou tel État aux fins de la protection diplomatique, le droit international se fonde, encore que dans une mesure limitée, sur une analogie avec les règles qui régissent la nationalité des individus. La règle traditionnelle attribue le droit d'exercer la protection diplomatique d'une société à l'État sous les lois duquel elle s'est constituée et sur le territoire duquel elle a son siège ». (p. 42)</a:t>
            </a:r>
            <a:endParaRPr lang="fr-FR" sz="1806" dirty="0" smtClean="0"/>
          </a:p>
          <a:p>
            <a:pPr>
              <a:buNone/>
            </a:pPr>
            <a:r>
              <a:rPr lang="fr-CA" sz="1806" dirty="0" smtClean="0"/>
              <a:t> </a:t>
            </a:r>
            <a:endParaRPr lang="fr-CA" sz="1806" i="1" dirty="0" smtClean="0"/>
          </a:p>
          <a:p>
            <a:pPr>
              <a:buNone/>
            </a:pPr>
            <a:r>
              <a:rPr lang="fr-CA" sz="1806" b="1" i="1" dirty="0" smtClean="0"/>
              <a:t>	</a:t>
            </a:r>
            <a:r>
              <a:rPr lang="fr-CA" sz="1806" b="1" dirty="0" smtClean="0"/>
              <a:t>2</a:t>
            </a:r>
            <a:r>
              <a:rPr sz="1806" b="1" dirty="0" smtClean="0"/>
              <a:t>) </a:t>
            </a:r>
            <a:r>
              <a:rPr lang="fr-CA" sz="1806" b="1" dirty="0" smtClean="0"/>
              <a:t>La </a:t>
            </a:r>
            <a:r>
              <a:rPr sz="1806" b="1" dirty="0" smtClean="0"/>
              <a:t>nationalité des</a:t>
            </a:r>
            <a:r>
              <a:rPr lang="fr-CA" sz="1806" b="1" dirty="0" smtClean="0"/>
              <a:t> véhicules et l’effectivité</a:t>
            </a:r>
            <a:endParaRPr lang="fr-CA" sz="1806" dirty="0" smtClean="0"/>
          </a:p>
          <a:p>
            <a:pPr lvl="1"/>
            <a:r>
              <a:rPr lang="fr-FR" sz="1806" dirty="0" smtClean="0"/>
              <a:t>La nationalité des navires (</a:t>
            </a:r>
            <a:r>
              <a:rPr lang="fr-CA" sz="1806" i="1" dirty="0" smtClean="0"/>
              <a:t>Convention des Nations Unies sur le droit de la mer</a:t>
            </a:r>
            <a:r>
              <a:rPr lang="fr-CA" sz="1806" dirty="0" smtClean="0"/>
              <a:t>, art. 91 § 1 et </a:t>
            </a:r>
            <a:r>
              <a:rPr lang="fr-CA" sz="1806" dirty="0" err="1" smtClean="0"/>
              <a:t>pratrique</a:t>
            </a:r>
            <a:r>
              <a:rPr lang="fr-CA" sz="1806" dirty="0" smtClean="0"/>
              <a:t> des pavillons de complaisance) </a:t>
            </a:r>
            <a:endParaRPr lang="fr-FR" sz="1806" dirty="0" smtClean="0"/>
          </a:p>
          <a:p>
            <a:pPr lvl="1"/>
            <a:r>
              <a:rPr lang="fr-FR" sz="1806" dirty="0" smtClean="0"/>
              <a:t>La nationalité des aéronef ( </a:t>
            </a:r>
            <a:r>
              <a:rPr lang="fr-FR" sz="1806" i="1" dirty="0" smtClean="0"/>
              <a:t>Convention relative à l’aviation civile internationale</a:t>
            </a:r>
            <a:r>
              <a:rPr lang="fr-FR" sz="1806" dirty="0" smtClean="0"/>
              <a:t>, art. 17 à 21)</a:t>
            </a:r>
          </a:p>
          <a:p>
            <a:pPr lvl="1"/>
            <a:r>
              <a:rPr lang="fr-CA" sz="1600" dirty="0" smtClean="0"/>
              <a:t>La nationalité des engins spatiaux (</a:t>
            </a:r>
            <a:r>
              <a:rPr lang="fr-CA" sz="1600" b="1" i="1" dirty="0" smtClean="0"/>
              <a:t>Convention sur la responsabilité des dommages causés par les objets spatiaux, art. </a:t>
            </a:r>
            <a:r>
              <a:rPr lang="fr-CA" sz="1600" dirty="0" smtClean="0"/>
              <a:t> </a:t>
            </a:r>
            <a:r>
              <a:rPr lang="fr-FR" sz="1806" dirty="0" smtClean="0"/>
              <a:t> </a:t>
            </a:r>
          </a:p>
        </p:txBody>
      </p:sp>
      <p:sp>
        <p:nvSpPr>
          <p:cNvPr id="5" name="Espace réservé du numéro de diapositive 4"/>
          <p:cNvSpPr>
            <a:spLocks noGrp="1"/>
          </p:cNvSpPr>
          <p:nvPr>
            <p:ph type="sldNum" sz="quarter" idx="12"/>
          </p:nvPr>
        </p:nvSpPr>
        <p:spPr>
          <a:xfrm>
            <a:off x="612648" y="6356350"/>
            <a:ext cx="430960" cy="365760"/>
          </a:xfrm>
        </p:spPr>
        <p:txBody>
          <a:bodyPr/>
          <a:lstStyle/>
          <a:p>
            <a:fld id="{CF4668DC-857F-487D-BFFA-8C0CA5037977}" type="slidenum">
              <a:rPr lang="fr-BE" smtClean="0"/>
              <a:pPr/>
              <a:t>4</a:t>
            </a:fld>
            <a:endParaRPr lang="fr-BE" dirty="0"/>
          </a:p>
        </p:txBody>
      </p:sp>
      <p:sp>
        <p:nvSpPr>
          <p:cNvPr id="7" name="Espace réservé du pied de page 6"/>
          <p:cNvSpPr>
            <a:spLocks noGrp="1"/>
          </p:cNvSpPr>
          <p:nvPr>
            <p:ph type="ftr" sz="quarter" idx="11"/>
          </p:nvPr>
        </p:nvSpPr>
        <p:spPr>
          <a:xfrm>
            <a:off x="467544" y="6356350"/>
            <a:ext cx="8208912" cy="365760"/>
          </a:xfrm>
        </p:spPr>
        <p:txBody>
          <a:bodyPr/>
          <a:lstStyle/>
          <a:p>
            <a:pPr algn="ctr"/>
            <a:r>
              <a:rPr lang="fr-FR" sz="1100" dirty="0" smtClean="0"/>
              <a:t>Daniel Turp, Droit international public général, DRT-2100, Cours n° 5</a:t>
            </a:r>
            <a:endParaRPr lang="fr-BE" sz="1100" dirty="0" smtClean="0"/>
          </a:p>
          <a:p>
            <a:endParaRPr lang="fr-BE" sz="11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sz="2400" b="1" dirty="0" smtClean="0"/>
              <a:t>L’ÉTAT, SA POPULATION ET LA NATIONALITÉ</a:t>
            </a:r>
            <a:r>
              <a:rPr lang="fr-CA" sz="2400" b="1" dirty="0" smtClean="0"/>
              <a:t> </a:t>
            </a:r>
            <a:br>
              <a:rPr lang="fr-CA" sz="2400" b="1" dirty="0" smtClean="0"/>
            </a:br>
            <a:r>
              <a:rPr lang="fr-CA" sz="2400" b="1" dirty="0" smtClean="0"/>
              <a:t>II- Les ressortissants étrangers </a:t>
            </a:r>
            <a:endParaRPr lang="fr-FR" sz="2400" dirty="0">
              <a:solidFill>
                <a:srgbClr val="002060"/>
              </a:solidFill>
            </a:endParaRPr>
          </a:p>
        </p:txBody>
      </p:sp>
      <p:sp>
        <p:nvSpPr>
          <p:cNvPr id="3" name="Espace réservé du contenu 2"/>
          <p:cNvSpPr>
            <a:spLocks noGrp="1"/>
          </p:cNvSpPr>
          <p:nvPr>
            <p:ph sz="quarter" idx="1"/>
          </p:nvPr>
        </p:nvSpPr>
        <p:spPr/>
        <p:txBody>
          <a:bodyPr>
            <a:normAutofit fontScale="25000" lnSpcReduction="20000"/>
          </a:bodyPr>
          <a:lstStyle/>
          <a:p>
            <a:pPr>
              <a:buNone/>
            </a:pPr>
            <a:r>
              <a:rPr sz="4000" i="1" dirty="0" smtClean="0"/>
              <a:t> A- Les résidents permanents et les étrangers</a:t>
            </a:r>
            <a:br>
              <a:rPr sz="4000" i="1" dirty="0" smtClean="0"/>
            </a:br>
            <a:endParaRPr lang="fr-CA" sz="4000" i="1" dirty="0" smtClean="0"/>
          </a:p>
          <a:p>
            <a:pPr>
              <a:buNone/>
            </a:pPr>
            <a:r>
              <a:rPr sz="4000" dirty="0" smtClean="0"/>
              <a:t>          1) Les résidents permanents et leur </a:t>
            </a:r>
            <a:r>
              <a:rPr sz="4000" dirty="0" smtClean="0"/>
              <a:t>immigration</a:t>
            </a:r>
            <a:endParaRPr lang="fr-CA" sz="4000" dirty="0" smtClean="0"/>
          </a:p>
          <a:p>
            <a:pPr>
              <a:buNone/>
            </a:pPr>
            <a:r>
              <a:rPr lang="fr-CA" sz="4000" dirty="0" smtClean="0"/>
              <a:t>		</a:t>
            </a:r>
            <a:r>
              <a:rPr lang="fr-CA" sz="4000" b="1" i="1" dirty="0" smtClean="0"/>
              <a:t>Loi sur </a:t>
            </a:r>
            <a:r>
              <a:rPr lang="fr-CA" sz="4000" b="1" i="1" dirty="0" smtClean="0"/>
              <a:t>l’immigration et la protection des réfugiés</a:t>
            </a:r>
            <a:r>
              <a:rPr lang="fr-CA" sz="4000" b="1" dirty="0" smtClean="0"/>
              <a:t>, </a:t>
            </a:r>
            <a:r>
              <a:rPr sz="4000" b="1" dirty="0" smtClean="0"/>
              <a:t>L.C. 2001, </a:t>
            </a:r>
            <a:r>
              <a:rPr sz="4000" b="1" dirty="0" smtClean="0"/>
              <a:t>c. </a:t>
            </a:r>
            <a:r>
              <a:rPr sz="4000" b="1" dirty="0" smtClean="0"/>
              <a:t>27</a:t>
            </a:r>
            <a:endParaRPr lang="fr-CA" sz="4000" b="1" dirty="0" smtClean="0"/>
          </a:p>
          <a:p>
            <a:r>
              <a:rPr lang="fr-CA" sz="4000" b="1" dirty="0" smtClean="0"/>
              <a:t>3.</a:t>
            </a:r>
            <a:r>
              <a:rPr lang="fr-CA" sz="4000" dirty="0" smtClean="0"/>
              <a:t> (1) En matière d’immigration, la présente loi a pour objet :</a:t>
            </a:r>
          </a:p>
          <a:p>
            <a:r>
              <a:rPr lang="fr-CA" sz="4000" i="1" dirty="0" smtClean="0"/>
              <a:t>a</a:t>
            </a:r>
            <a:r>
              <a:rPr lang="fr-CA" sz="4000" dirty="0" smtClean="0"/>
              <a:t>) de permettre au Canada de retirer de l’immigration le maximum d’avantages sociaux, culturels et économiques</a:t>
            </a:r>
            <a:r>
              <a:rPr lang="fr-CA" sz="4000" dirty="0" smtClean="0"/>
              <a:t>;</a:t>
            </a:r>
            <a:br>
              <a:rPr lang="fr-CA" sz="4000" dirty="0" smtClean="0"/>
            </a:br>
            <a:r>
              <a:rPr lang="fr-CA" sz="4000" i="1" dirty="0" smtClean="0"/>
              <a:t>b</a:t>
            </a:r>
            <a:r>
              <a:rPr lang="fr-CA" sz="4000" dirty="0" smtClean="0"/>
              <a:t>) d’enrichir et de renforcer le tissu social et culturel du Canada dans le respect de son caractère fédéral, bilingue et multiculturel</a:t>
            </a:r>
            <a:r>
              <a:rPr lang="fr-CA" sz="4000" dirty="0" smtClean="0"/>
              <a:t>;</a:t>
            </a:r>
            <a:br>
              <a:rPr lang="fr-CA" sz="4000" dirty="0" smtClean="0"/>
            </a:br>
            <a:r>
              <a:rPr lang="fr-CA" sz="4000" i="1" dirty="0" smtClean="0"/>
              <a:t>b</a:t>
            </a:r>
            <a:r>
              <a:rPr lang="fr-CA" sz="4000" i="1" dirty="0" smtClean="0"/>
              <a:t>.1</a:t>
            </a:r>
            <a:r>
              <a:rPr lang="fr-CA" sz="4000" dirty="0" smtClean="0"/>
              <a:t>) de favoriser le développement des collectivités de langues officielles minoritaires au Canada</a:t>
            </a:r>
            <a:r>
              <a:rPr lang="fr-CA" sz="4000" dirty="0" smtClean="0"/>
              <a:t>;</a:t>
            </a:r>
            <a:br>
              <a:rPr lang="fr-CA" sz="4000" dirty="0" smtClean="0"/>
            </a:br>
            <a:r>
              <a:rPr lang="fr-CA" sz="4000" i="1" dirty="0" smtClean="0"/>
              <a:t>c</a:t>
            </a:r>
            <a:r>
              <a:rPr lang="fr-CA" sz="4000" dirty="0" smtClean="0"/>
              <a:t>) de favoriser le développement économique et la prospérité du Canada et de faire en sorte que toutes les régions puissent bénéficier des avantages économiques découlant de l’immigration</a:t>
            </a:r>
            <a:r>
              <a:rPr lang="fr-CA" sz="4000" dirty="0" smtClean="0"/>
              <a:t>;</a:t>
            </a:r>
            <a:br>
              <a:rPr lang="fr-CA" sz="4000" dirty="0" smtClean="0"/>
            </a:br>
            <a:r>
              <a:rPr lang="fr-CA" sz="4000" i="1" dirty="0" smtClean="0"/>
              <a:t>d</a:t>
            </a:r>
            <a:r>
              <a:rPr lang="fr-CA" sz="4000" dirty="0" smtClean="0"/>
              <a:t>) de veiller à la réunification des familles au Canada</a:t>
            </a:r>
            <a:r>
              <a:rPr lang="fr-CA" sz="4000" dirty="0" smtClean="0"/>
              <a:t>;</a:t>
            </a:r>
            <a:br>
              <a:rPr lang="fr-CA" sz="4000" dirty="0" smtClean="0"/>
            </a:br>
            <a:r>
              <a:rPr lang="fr-CA" sz="4000" i="1" dirty="0" smtClean="0"/>
              <a:t>e</a:t>
            </a:r>
            <a:r>
              <a:rPr lang="fr-CA" sz="4000" dirty="0" smtClean="0"/>
              <a:t>) de promouvoir l’intégration des résidents permanents au Canada, compte tenu du fait que cette</a:t>
            </a:r>
            <a:r>
              <a:rPr lang="fr-CA" sz="4000" dirty="0" smtClean="0"/>
              <a:t> </a:t>
            </a:r>
            <a:endParaRPr lang="fr-CA" sz="4000" dirty="0" smtClean="0"/>
          </a:p>
          <a:p>
            <a:pPr>
              <a:buNone/>
            </a:pPr>
            <a:r>
              <a:rPr lang="fr-CA" sz="4000" dirty="0" smtClean="0"/>
              <a:t>		</a:t>
            </a:r>
            <a:r>
              <a:rPr lang="fr-CA" sz="4000" b="1" i="1" dirty="0" smtClean="0"/>
              <a:t>Loi sur l’immigration au </a:t>
            </a:r>
            <a:r>
              <a:rPr lang="fr-CA" sz="4000" b="1" i="1" dirty="0" smtClean="0"/>
              <a:t>Québec</a:t>
            </a:r>
            <a:r>
              <a:rPr lang="fr-CA" sz="4000" b="1" dirty="0" smtClean="0"/>
              <a:t>, RRLQ, c. </a:t>
            </a:r>
            <a:r>
              <a:rPr sz="4000" b="1" dirty="0" smtClean="0"/>
              <a:t>I-</a:t>
            </a:r>
            <a:r>
              <a:rPr sz="4000" b="1" dirty="0" smtClean="0"/>
              <a:t>0.2</a:t>
            </a:r>
            <a:endParaRPr lang="fr-CA" sz="4000" b="1" dirty="0" smtClean="0"/>
          </a:p>
          <a:p>
            <a:r>
              <a:rPr sz="4000" dirty="0" smtClean="0"/>
              <a:t>3. La sélection des ressortissants étrangers souhaitant s'établir au Québec à titre permanent ou temporaire se fait dans le cadre de la politique gouvernementale relative aux immigrants et aux ressortissants étrangers. Cette sélection a notamment pour objets de:</a:t>
            </a:r>
          </a:p>
          <a:p>
            <a:r>
              <a:rPr sz="4000" dirty="0" smtClean="0"/>
              <a:t/>
            </a:r>
            <a:br>
              <a:rPr sz="4000" dirty="0" smtClean="0"/>
            </a:br>
            <a:r>
              <a:rPr sz="4000" dirty="0" smtClean="0"/>
              <a:t> </a:t>
            </a:r>
            <a:r>
              <a:rPr sz="4000" i="1" dirty="0" smtClean="0"/>
              <a:t>a)</a:t>
            </a:r>
            <a:r>
              <a:rPr sz="4000" dirty="0" smtClean="0"/>
              <a:t> contribuer à l'enrichissement du patrimoine socio-culturel du Québec, à la stimulation du développement de son économie et à la poursuite de ses objectifs démographiques</a:t>
            </a:r>
            <a:r>
              <a:rPr sz="4000" dirty="0" smtClean="0"/>
              <a:t>;</a:t>
            </a:r>
            <a:br>
              <a:rPr sz="4000" dirty="0" smtClean="0"/>
            </a:br>
            <a:r>
              <a:rPr sz="4000" dirty="0" smtClean="0"/>
              <a:t> </a:t>
            </a:r>
            <a:r>
              <a:rPr sz="4000" i="1" dirty="0" smtClean="0"/>
              <a:t>b)</a:t>
            </a:r>
            <a:r>
              <a:rPr sz="4000" dirty="0" smtClean="0"/>
              <a:t> faciliter la réunion au Québec des citoyens canadiens et résidents permanents avec leurs proches parents de l'étranger</a:t>
            </a:r>
            <a:r>
              <a:rPr sz="4000" dirty="0" smtClean="0"/>
              <a:t>;</a:t>
            </a:r>
            <a:endParaRPr lang="fr-CA" sz="4000" dirty="0" smtClean="0"/>
          </a:p>
          <a:p>
            <a:pPr>
              <a:buNone/>
            </a:pPr>
            <a:r>
              <a:rPr lang="fr-CA" sz="4000" dirty="0" smtClean="0"/>
              <a:t>        </a:t>
            </a:r>
            <a:r>
              <a:rPr sz="4000" dirty="0" smtClean="0"/>
              <a:t> </a:t>
            </a:r>
            <a:r>
              <a:rPr sz="4000" i="1" dirty="0" smtClean="0"/>
              <a:t>c)</a:t>
            </a:r>
            <a:r>
              <a:rPr sz="4000" dirty="0" smtClean="0"/>
              <a:t> permettre au Québec d'assumer sa part de responsabilités dans l'accueil des réfugiés et d'autres personnes qui se trouvent dans des situations particulières de détresse</a:t>
            </a:r>
            <a:r>
              <a:rPr sz="4000" dirty="0" smtClean="0"/>
              <a:t>;</a:t>
            </a:r>
            <a:endParaRPr lang="fr-CA" sz="4000" dirty="0" smtClean="0"/>
          </a:p>
          <a:p>
            <a:pPr>
              <a:buNone/>
            </a:pPr>
            <a:r>
              <a:rPr lang="fr-CA" sz="4000" i="1" dirty="0" smtClean="0"/>
              <a:t>	</a:t>
            </a:r>
            <a:r>
              <a:rPr sz="4000" i="1" dirty="0" smtClean="0"/>
              <a:t>d</a:t>
            </a:r>
            <a:r>
              <a:rPr sz="4000" i="1" dirty="0" smtClean="0"/>
              <a:t>)</a:t>
            </a:r>
            <a:r>
              <a:rPr sz="4000" dirty="0" smtClean="0"/>
              <a:t> favoriser, parmi les ressortissants étrangers qui en font la demande, la venue de ceux qui pourront s'intégrer avec succès au Québec</a:t>
            </a:r>
            <a:r>
              <a:rPr sz="4000" dirty="0" smtClean="0"/>
              <a:t>;</a:t>
            </a:r>
            <a:endParaRPr lang="fr-CA" sz="4000" dirty="0" smtClean="0"/>
          </a:p>
          <a:p>
            <a:pPr>
              <a:buNone/>
            </a:pPr>
            <a:r>
              <a:rPr lang="fr-CA" sz="4000" dirty="0" smtClean="0"/>
              <a:t>	</a:t>
            </a:r>
            <a:r>
              <a:rPr sz="4000" dirty="0" smtClean="0"/>
              <a:t> </a:t>
            </a:r>
            <a:r>
              <a:rPr sz="4000" i="1" dirty="0" smtClean="0"/>
              <a:t>e)</a:t>
            </a:r>
            <a:r>
              <a:rPr sz="4000" dirty="0" smtClean="0"/>
              <a:t> faciliter les conditions du séjour au Québec des ressortissants étrangers qui désirent étudier, travailler temporairement ou recevoir un traitement médical, compte tenu des raisons de leur venue et des capacités d'accueil du Québec.</a:t>
            </a:r>
          </a:p>
          <a:p>
            <a:pPr>
              <a:buNone/>
            </a:pPr>
            <a:r>
              <a:rPr lang="fr-CA" sz="4000" dirty="0" smtClean="0"/>
              <a:t> </a:t>
            </a:r>
            <a:r>
              <a:rPr sz="4400" dirty="0" smtClean="0"/>
              <a:t/>
            </a:r>
            <a:br>
              <a:rPr sz="4400" dirty="0" smtClean="0"/>
            </a:br>
            <a:r>
              <a:rPr sz="4400" dirty="0" smtClean="0"/>
              <a:t>      2) Les étrangers et leur </a:t>
            </a:r>
            <a:r>
              <a:rPr sz="4400" dirty="0" smtClean="0"/>
              <a:t>statu</a:t>
            </a:r>
            <a:r>
              <a:rPr lang="fr-CA" sz="4400" dirty="0" smtClean="0"/>
              <a:t>t</a:t>
            </a:r>
          </a:p>
          <a:p>
            <a:pPr>
              <a:buNone/>
            </a:pPr>
            <a:r>
              <a:rPr lang="fr-CA" sz="4400" dirty="0" smtClean="0"/>
              <a:t>	-</a:t>
            </a:r>
            <a:r>
              <a:rPr lang="fr-CA" sz="4400" dirty="0" smtClean="0"/>
              <a:t> Droits</a:t>
            </a:r>
            <a:r>
              <a:rPr lang="fr-CA" sz="4400" dirty="0" smtClean="0"/>
              <a:t> et  limites aux droits des étrangers : </a:t>
            </a:r>
            <a:r>
              <a:rPr sz="4400" b="1" i="1" dirty="0" smtClean="0">
                <a:hlinkClick r:id="rId2"/>
              </a:rPr>
              <a:t>Loi sur la citoyenneté [canadienne</a:t>
            </a:r>
            <a:r>
              <a:rPr sz="4400" b="1" i="1" dirty="0" smtClean="0">
                <a:hlinkClick r:id="rId2"/>
              </a:rPr>
              <a:t>]</a:t>
            </a:r>
            <a:r>
              <a:rPr lang="fr-CA" sz="4400" b="1" i="1" dirty="0" smtClean="0"/>
              <a:t>,</a:t>
            </a:r>
            <a:r>
              <a:rPr sz="4400" b="1" dirty="0" smtClean="0"/>
              <a:t>art </a:t>
            </a:r>
            <a:r>
              <a:rPr lang="fr-CA" sz="4400" b="1" dirty="0" smtClean="0"/>
              <a:t>34</a:t>
            </a:r>
            <a:r>
              <a:rPr sz="4400" b="1" dirty="0" smtClean="0"/>
              <a:t>à </a:t>
            </a:r>
            <a:r>
              <a:rPr sz="4400" b="1" dirty="0" smtClean="0"/>
              <a:t>39)</a:t>
            </a:r>
            <a:endParaRPr lang="fr-CA" sz="4400" dirty="0" smtClean="0"/>
          </a:p>
          <a:p>
            <a:pPr>
              <a:buNone/>
            </a:pPr>
            <a:r>
              <a:rPr lang="fr-CA" sz="4400" dirty="0" smtClean="0"/>
              <a:t>	-  Autres droits </a:t>
            </a:r>
            <a:r>
              <a:rPr lang="fr-CA" sz="4400" dirty="0" smtClean="0"/>
              <a:t>fondamentaux des </a:t>
            </a:r>
            <a:r>
              <a:rPr lang="fr-CA" sz="4400" dirty="0" smtClean="0"/>
              <a:t>étrangers : </a:t>
            </a:r>
            <a:r>
              <a:rPr lang="fr-CA" sz="4400" i="1" dirty="0" smtClean="0"/>
              <a:t>Charte canadienne des droit et libertés, Charte québécoise des droits de la personne</a:t>
            </a:r>
          </a:p>
          <a:p>
            <a:pPr>
              <a:buNone/>
            </a:pPr>
            <a:r>
              <a:rPr lang="fr-CA" sz="1800" i="1" dirty="0" smtClean="0"/>
              <a:t>	</a:t>
            </a:r>
            <a:r>
              <a:rPr sz="4308" i="1" dirty="0" smtClean="0"/>
              <a:t> </a:t>
            </a:r>
            <a:endParaRPr lang="fr-CA" sz="4308" i="1" dirty="0" smtClean="0"/>
          </a:p>
          <a:p>
            <a:pPr>
              <a:buNone/>
            </a:pPr>
            <a:r>
              <a:rPr sz="4308" i="1" dirty="0" smtClean="0"/>
              <a:t>    </a:t>
            </a:r>
            <a:endParaRPr sz="4308" dirty="0" smtClean="0"/>
          </a:p>
          <a:p>
            <a:pPr lvl="1" algn="just"/>
            <a:endParaRPr lang="fr-FR" dirty="0" smtClean="0"/>
          </a:p>
          <a:p>
            <a:pPr lvl="1" algn="just"/>
            <a:endParaRPr lang="fr-FR" dirty="0" smtClean="0"/>
          </a:p>
        </p:txBody>
      </p:sp>
      <p:sp>
        <p:nvSpPr>
          <p:cNvPr id="5" name="Espace réservé du numéro de diapositive 4"/>
          <p:cNvSpPr>
            <a:spLocks noGrp="1"/>
          </p:cNvSpPr>
          <p:nvPr>
            <p:ph type="sldNum" sz="quarter" idx="12"/>
          </p:nvPr>
        </p:nvSpPr>
        <p:spPr>
          <a:xfrm>
            <a:off x="612648" y="6356350"/>
            <a:ext cx="430960" cy="365760"/>
          </a:xfrm>
        </p:spPr>
        <p:txBody>
          <a:bodyPr/>
          <a:lstStyle/>
          <a:p>
            <a:fld id="{CF4668DC-857F-487D-BFFA-8C0CA5037977}" type="slidenum">
              <a:rPr lang="fr-BE" smtClean="0"/>
              <a:pPr/>
              <a:t>5</a:t>
            </a:fld>
            <a:endParaRPr lang="fr-BE" dirty="0"/>
          </a:p>
        </p:txBody>
      </p:sp>
      <p:sp>
        <p:nvSpPr>
          <p:cNvPr id="7" name="Espace réservé du pied de page 6"/>
          <p:cNvSpPr>
            <a:spLocks noGrp="1"/>
          </p:cNvSpPr>
          <p:nvPr>
            <p:ph type="ftr" sz="quarter" idx="11"/>
          </p:nvPr>
        </p:nvSpPr>
        <p:spPr>
          <a:xfrm>
            <a:off x="467544" y="6356350"/>
            <a:ext cx="8208912" cy="365760"/>
          </a:xfrm>
        </p:spPr>
        <p:txBody>
          <a:bodyPr/>
          <a:lstStyle/>
          <a:p>
            <a:pPr algn="ctr"/>
            <a:r>
              <a:rPr lang="fr-FR" sz="1100" dirty="0" smtClean="0"/>
              <a:t>Daniel Turp, Droit international public général, DRT-2100, Cours n° 5</a:t>
            </a:r>
            <a:endParaRPr lang="fr-BE" sz="11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sz="2400" b="1" dirty="0" smtClean="0"/>
              <a:t>L’ÉTAT, SA POPULATION ET LA NATIONALITÉ</a:t>
            </a:r>
            <a:r>
              <a:rPr lang="fr-CA" sz="2400" b="1" dirty="0" smtClean="0"/>
              <a:t> </a:t>
            </a:r>
            <a:br>
              <a:rPr lang="fr-CA" sz="2400" b="1" dirty="0" smtClean="0"/>
            </a:br>
            <a:r>
              <a:rPr lang="fr-CA" sz="2400" b="1" dirty="0" smtClean="0"/>
              <a:t>II- Les ressortissants étrangers (suite) </a:t>
            </a:r>
            <a:endParaRPr lang="fr-FR" sz="2400" dirty="0">
              <a:solidFill>
                <a:srgbClr val="002060"/>
              </a:solidFill>
            </a:endParaRPr>
          </a:p>
        </p:txBody>
      </p:sp>
      <p:sp>
        <p:nvSpPr>
          <p:cNvPr id="3" name="Espace réservé du contenu 2"/>
          <p:cNvSpPr>
            <a:spLocks noGrp="1"/>
          </p:cNvSpPr>
          <p:nvPr>
            <p:ph sz="quarter" idx="1"/>
          </p:nvPr>
        </p:nvSpPr>
        <p:spPr/>
        <p:txBody>
          <a:bodyPr>
            <a:normAutofit fontScale="25000" lnSpcReduction="20000"/>
          </a:bodyPr>
          <a:lstStyle/>
          <a:p>
            <a:pPr algn="just"/>
            <a:r>
              <a:rPr lang="fr-CA" sz="5600" i="1" dirty="0" smtClean="0"/>
              <a:t>B- Les</a:t>
            </a:r>
            <a:r>
              <a:rPr sz="5600" i="1" dirty="0" smtClean="0"/>
              <a:t> réfugiés et les apatrides</a:t>
            </a:r>
            <a:endParaRPr lang="fr-CA" sz="5600" i="1" dirty="0" smtClean="0"/>
          </a:p>
          <a:p>
            <a:pPr algn="just"/>
            <a:r>
              <a:rPr sz="5600" i="1" dirty="0" smtClean="0"/>
              <a:t/>
            </a:r>
            <a:br>
              <a:rPr sz="5600" i="1" dirty="0" smtClean="0"/>
            </a:br>
            <a:r>
              <a:rPr sz="5600" dirty="0" smtClean="0"/>
              <a:t>           </a:t>
            </a:r>
            <a:r>
              <a:rPr sz="5600" b="1" dirty="0" smtClean="0"/>
              <a:t>1) Les réfugiés et leur statut</a:t>
            </a:r>
            <a:endParaRPr lang="fr-CA" sz="5600" b="1" dirty="0" smtClean="0"/>
          </a:p>
          <a:p>
            <a:pPr algn="just"/>
            <a:r>
              <a:rPr lang="fr-CA" sz="5600" dirty="0" smtClean="0"/>
              <a:t>                  - </a:t>
            </a:r>
            <a:r>
              <a:rPr lang="fr-CA" sz="5600" i="1" dirty="0" smtClean="0"/>
              <a:t>Convention relative au statut des réfugiés </a:t>
            </a:r>
            <a:r>
              <a:rPr lang="fr-CA" sz="5600" dirty="0" smtClean="0"/>
              <a:t>(1951)</a:t>
            </a:r>
          </a:p>
          <a:p>
            <a:pPr algn="just"/>
            <a:r>
              <a:rPr lang="fr-CA" sz="5600" dirty="0" smtClean="0"/>
              <a:t>                  - </a:t>
            </a:r>
            <a:r>
              <a:rPr lang="fr-CA" sz="5600" i="1" dirty="0" smtClean="0"/>
              <a:t>Protocole à la Convention relative au statut des réfugiés </a:t>
            </a:r>
            <a:r>
              <a:rPr lang="fr-CA" sz="5600" dirty="0" smtClean="0"/>
              <a:t>(1969)</a:t>
            </a:r>
          </a:p>
          <a:p>
            <a:pPr algn="ctr">
              <a:buNone/>
            </a:pPr>
            <a:r>
              <a:rPr sz="5600" dirty="0" smtClean="0"/>
              <a:t>Article premier. -- Définition du terme </a:t>
            </a:r>
            <a:r>
              <a:rPr lang="fr-CA" sz="5600" dirty="0" smtClean="0"/>
              <a:t>« </a:t>
            </a:r>
            <a:r>
              <a:rPr sz="5600" dirty="0" smtClean="0"/>
              <a:t>réfugié</a:t>
            </a:r>
            <a:r>
              <a:rPr lang="fr-CA" sz="5600" dirty="0" smtClean="0"/>
              <a:t> »</a:t>
            </a:r>
            <a:r>
              <a:rPr sz="5600" dirty="0" smtClean="0"/>
              <a:t> </a:t>
            </a:r>
          </a:p>
          <a:p>
            <a:pPr algn="ctr"/>
            <a:r>
              <a:rPr sz="5600" dirty="0" smtClean="0"/>
              <a:t>A. Aux fins de la présente Convention, le terme </a:t>
            </a:r>
            <a:r>
              <a:rPr lang="fr-CA" sz="5600" b="1" dirty="0" smtClean="0"/>
              <a:t>« </a:t>
            </a:r>
            <a:r>
              <a:rPr sz="5600" b="1" dirty="0" smtClean="0"/>
              <a:t>réfugié</a:t>
            </a:r>
            <a:r>
              <a:rPr lang="fr-CA" sz="5600" b="1" dirty="0" smtClean="0"/>
              <a:t> </a:t>
            </a:r>
            <a:r>
              <a:rPr lang="fr-CA" sz="5600" dirty="0" smtClean="0"/>
              <a:t>»</a:t>
            </a:r>
            <a:r>
              <a:rPr sz="5600" dirty="0" smtClean="0"/>
              <a:t> s'appliquera à toute personne : . </a:t>
            </a:r>
          </a:p>
          <a:p>
            <a:pPr algn="ctr"/>
            <a:r>
              <a:rPr sz="5600" dirty="0" smtClean="0"/>
              <a:t>2 ) Qui, craignant avec raison d'être persécutée du fait de sa race, de sa religion, de sa </a:t>
            </a:r>
            <a:r>
              <a:rPr lang="fr-CA" sz="5600" dirty="0" smtClean="0"/>
              <a:t> </a:t>
            </a:r>
            <a:r>
              <a:rPr sz="5600" dirty="0" smtClean="0"/>
              <a:t>nationalité, de son appartenance à un certain groupe social ou de ses opinions </a:t>
            </a:r>
            <a:r>
              <a:rPr lang="fr-CA" sz="5600" dirty="0" smtClean="0"/>
              <a:t> </a:t>
            </a:r>
            <a:r>
              <a:rPr sz="5600" dirty="0" smtClean="0"/>
              <a:t>politiques, se trouve hors du pays dont elle a la nationalité et qui ne peut ou, du </a:t>
            </a:r>
            <a:r>
              <a:rPr lang="fr-CA" sz="5600" dirty="0" smtClean="0"/>
              <a:t> </a:t>
            </a:r>
            <a:r>
              <a:rPr sz="5600" dirty="0" smtClean="0"/>
              <a:t>fait de cette crainte, ne veut se réclamer </a:t>
            </a:r>
            <a:r>
              <a:rPr lang="fr-CA" sz="5600" dirty="0" smtClean="0"/>
              <a:t> </a:t>
            </a:r>
            <a:r>
              <a:rPr sz="5600" dirty="0" smtClean="0"/>
              <a:t>de la protection de ce pays; ou qui, si </a:t>
            </a:r>
            <a:r>
              <a:rPr lang="fr-CA" sz="5600" dirty="0" smtClean="0"/>
              <a:t> </a:t>
            </a:r>
            <a:r>
              <a:rPr sz="5600" dirty="0" smtClean="0"/>
              <a:t>elle n'a pas de nationalité et se trouve hors du pays dans lequel elle avait sa </a:t>
            </a:r>
            <a:r>
              <a:rPr lang="fr-CA" sz="5600" dirty="0" smtClean="0"/>
              <a:t> </a:t>
            </a:r>
            <a:r>
              <a:rPr sz="5600" dirty="0" smtClean="0"/>
              <a:t>résidence habituelle à la suite de tels événements, ne peut ou, en raison de </a:t>
            </a:r>
            <a:r>
              <a:rPr lang="fr-CA" sz="5600" dirty="0" smtClean="0"/>
              <a:t> </a:t>
            </a:r>
            <a:r>
              <a:rPr sz="5600" dirty="0" smtClean="0"/>
              <a:t>ladite crainte, ne veut y retourner. </a:t>
            </a:r>
          </a:p>
          <a:p>
            <a:pPr lvl="3" algn="just">
              <a:buNone/>
            </a:pPr>
            <a:endParaRPr lang="fr-CA" sz="600" dirty="0" smtClean="0"/>
          </a:p>
          <a:p>
            <a:pPr algn="just"/>
            <a:r>
              <a:rPr sz="1400" dirty="0" smtClean="0"/>
              <a:t/>
            </a:r>
            <a:br>
              <a:rPr sz="1400" dirty="0" smtClean="0"/>
            </a:br>
            <a:r>
              <a:rPr sz="1400" dirty="0" smtClean="0"/>
              <a:t> </a:t>
            </a:r>
            <a:r>
              <a:rPr sz="5600" dirty="0" smtClean="0"/>
              <a:t>          </a:t>
            </a:r>
            <a:r>
              <a:rPr sz="5600" b="1" dirty="0" smtClean="0"/>
              <a:t>2) Les apatrides et leur statut</a:t>
            </a:r>
            <a:endParaRPr lang="fr-CA" sz="5600" b="1" dirty="0" smtClean="0"/>
          </a:p>
          <a:p>
            <a:pPr algn="just"/>
            <a:endParaRPr lang="fr-CA" sz="5600" dirty="0" smtClean="0"/>
          </a:p>
          <a:p>
            <a:pPr lvl="1" algn="just">
              <a:buNone/>
            </a:pPr>
            <a:r>
              <a:rPr lang="fr-CA" sz="5600" dirty="0" smtClean="0"/>
              <a:t>		- </a:t>
            </a:r>
            <a:r>
              <a:rPr lang="fr-CA" sz="5600" i="1" dirty="0" smtClean="0"/>
              <a:t>Convention sur le statut des apatrides </a:t>
            </a:r>
            <a:r>
              <a:rPr lang="fr-CA" sz="5600" dirty="0" smtClean="0"/>
              <a:t>(1954)</a:t>
            </a:r>
          </a:p>
          <a:p>
            <a:pPr lvl="1" algn="just">
              <a:buNone/>
            </a:pPr>
            <a:r>
              <a:rPr lang="fr-CA" sz="5600" dirty="0" smtClean="0"/>
              <a:t>		- </a:t>
            </a:r>
            <a:r>
              <a:rPr lang="fr-CA" sz="5600" i="1" dirty="0" smtClean="0"/>
              <a:t>Convention sur la réduction des cas d’apatridie </a:t>
            </a:r>
            <a:r>
              <a:rPr lang="fr-CA" sz="5600" dirty="0" smtClean="0"/>
              <a:t>(1961)</a:t>
            </a:r>
          </a:p>
          <a:p>
            <a:pPr algn="ctr">
              <a:buNone/>
            </a:pPr>
            <a:r>
              <a:rPr sz="5600" dirty="0" smtClean="0"/>
              <a:t>Article premier -- Définition du terme </a:t>
            </a:r>
            <a:r>
              <a:rPr lang="fr-CA" sz="5600" dirty="0" smtClean="0"/>
              <a:t>« </a:t>
            </a:r>
            <a:r>
              <a:rPr sz="5600" dirty="0" smtClean="0"/>
              <a:t>apatride</a:t>
            </a:r>
            <a:r>
              <a:rPr lang="fr-CA" sz="5600" dirty="0" smtClean="0"/>
              <a:t> »</a:t>
            </a:r>
            <a:r>
              <a:rPr sz="5600" dirty="0" smtClean="0"/>
              <a:t> </a:t>
            </a:r>
          </a:p>
          <a:p>
            <a:pPr algn="ctr"/>
            <a:r>
              <a:rPr sz="5600" dirty="0" smtClean="0"/>
              <a:t>Aux fins de la présente Convention, le terme </a:t>
            </a:r>
            <a:r>
              <a:rPr lang="fr-CA" sz="5600" b="1" dirty="0" smtClean="0"/>
              <a:t>« </a:t>
            </a:r>
            <a:r>
              <a:rPr sz="5600" b="1" dirty="0" smtClean="0"/>
              <a:t>apatride</a:t>
            </a:r>
            <a:r>
              <a:rPr lang="fr-CA" sz="5600" b="1" dirty="0" smtClean="0"/>
              <a:t> </a:t>
            </a:r>
            <a:r>
              <a:rPr lang="fr-CA" sz="5600" dirty="0" smtClean="0"/>
              <a:t>»</a:t>
            </a:r>
            <a:r>
              <a:rPr sz="5600" dirty="0" smtClean="0"/>
              <a:t> désigne une personne </a:t>
            </a:r>
            <a:r>
              <a:rPr lang="fr-CA" sz="5600" dirty="0" smtClean="0"/>
              <a:t> </a:t>
            </a:r>
            <a:r>
              <a:rPr sz="5600" dirty="0" smtClean="0"/>
              <a:t>qu'aucun</a:t>
            </a:r>
            <a:r>
              <a:rPr lang="fr-CA" sz="5600" dirty="0" smtClean="0"/>
              <a:t> É</a:t>
            </a:r>
            <a:r>
              <a:rPr sz="5600" dirty="0" smtClean="0"/>
              <a:t>tat ne considère comme son ressortissant par application de sa </a:t>
            </a:r>
            <a:r>
              <a:rPr lang="fr-CA" sz="5600" dirty="0" smtClean="0"/>
              <a:t> </a:t>
            </a:r>
            <a:r>
              <a:rPr sz="5600" dirty="0" smtClean="0"/>
              <a:t>législation. </a:t>
            </a:r>
          </a:p>
          <a:p>
            <a:pPr lvl="1" algn="just">
              <a:buNone/>
            </a:pPr>
            <a:endParaRPr lang="fr-FR" sz="5600" dirty="0" smtClean="0"/>
          </a:p>
        </p:txBody>
      </p:sp>
      <p:sp>
        <p:nvSpPr>
          <p:cNvPr id="5" name="Espace réservé du numéro de diapositive 4"/>
          <p:cNvSpPr>
            <a:spLocks noGrp="1"/>
          </p:cNvSpPr>
          <p:nvPr>
            <p:ph type="sldNum" sz="quarter" idx="12"/>
          </p:nvPr>
        </p:nvSpPr>
        <p:spPr>
          <a:xfrm>
            <a:off x="612648" y="6356350"/>
            <a:ext cx="430960" cy="365760"/>
          </a:xfrm>
        </p:spPr>
        <p:txBody>
          <a:bodyPr/>
          <a:lstStyle/>
          <a:p>
            <a:fld id="{CF4668DC-857F-487D-BFFA-8C0CA5037977}" type="slidenum">
              <a:rPr lang="fr-BE" smtClean="0"/>
              <a:pPr/>
              <a:t>6</a:t>
            </a:fld>
            <a:endParaRPr lang="fr-BE" dirty="0"/>
          </a:p>
        </p:txBody>
      </p:sp>
      <p:sp>
        <p:nvSpPr>
          <p:cNvPr id="7" name="Espace réservé du pied de page 6"/>
          <p:cNvSpPr>
            <a:spLocks noGrp="1"/>
          </p:cNvSpPr>
          <p:nvPr>
            <p:ph type="ftr" sz="quarter" idx="11"/>
          </p:nvPr>
        </p:nvSpPr>
        <p:spPr>
          <a:xfrm>
            <a:off x="467544" y="6356350"/>
            <a:ext cx="8208912" cy="365760"/>
          </a:xfrm>
        </p:spPr>
        <p:txBody>
          <a:bodyPr/>
          <a:lstStyle/>
          <a:p>
            <a:pPr algn="ctr"/>
            <a:r>
              <a:rPr lang="fr-FR" sz="1100" dirty="0" smtClean="0"/>
              <a:t>Daniel Turp, Droit international public général, DRT-2100, Cours n° 5</a:t>
            </a:r>
            <a:endParaRPr lang="fr-BE" sz="1100" dirty="0" smtClean="0"/>
          </a:p>
          <a:p>
            <a:endParaRPr lang="fr-BE" sz="11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sz="2400" b="1" dirty="0" smtClean="0"/>
              <a:t>L’ÉTAT</a:t>
            </a:r>
            <a:r>
              <a:rPr lang="fr-CA" sz="2400" b="1" dirty="0" smtClean="0"/>
              <a:t>, SES COMPÉTENCES ET SES RELATIONS</a:t>
            </a:r>
            <a:endParaRPr lang="fr-FR" sz="2400" dirty="0">
              <a:solidFill>
                <a:srgbClr val="002060"/>
              </a:solidFill>
            </a:endParaRPr>
          </a:p>
        </p:txBody>
      </p:sp>
      <p:sp>
        <p:nvSpPr>
          <p:cNvPr id="3" name="Espace réservé du contenu 2"/>
          <p:cNvSpPr>
            <a:spLocks noGrp="1"/>
          </p:cNvSpPr>
          <p:nvPr>
            <p:ph sz="quarter" idx="1"/>
          </p:nvPr>
        </p:nvSpPr>
        <p:spPr/>
        <p:txBody>
          <a:bodyPr>
            <a:normAutofit fontScale="40000" lnSpcReduction="20000"/>
          </a:bodyPr>
          <a:lstStyle/>
          <a:p>
            <a:pPr algn="ctr">
              <a:buNone/>
            </a:pPr>
            <a:r>
              <a:rPr b="1" dirty="0" smtClean="0"/>
              <a:t>COURS 6</a:t>
            </a:r>
            <a:r>
              <a:rPr dirty="0" smtClean="0"/>
              <a:t/>
            </a:r>
            <a:br>
              <a:rPr dirty="0" smtClean="0"/>
            </a:br>
            <a:r>
              <a:rPr dirty="0" smtClean="0"/>
              <a:t>(12 février 2015)</a:t>
            </a:r>
            <a:endParaRPr lang="fr-CA" dirty="0" smtClean="0"/>
          </a:p>
          <a:p>
            <a:pPr algn="ctr">
              <a:buNone/>
            </a:pPr>
            <a:r>
              <a:rPr b="1" dirty="0" smtClean="0"/>
              <a:t>PLAN DE COURS</a:t>
            </a:r>
            <a:endParaRPr dirty="0" smtClean="0"/>
          </a:p>
          <a:p>
            <a:r>
              <a:rPr b="1" dirty="0" smtClean="0"/>
              <a:t>I- L’ÉTAT ET SES COMPÉTENCES</a:t>
            </a:r>
            <a:endParaRPr dirty="0" smtClean="0"/>
          </a:p>
          <a:p>
            <a:r>
              <a:rPr dirty="0" smtClean="0"/>
              <a:t>    </a:t>
            </a:r>
            <a:r>
              <a:rPr i="1" dirty="0" smtClean="0"/>
              <a:t>A- La compétence territoriale et extraterritoriale de l’État</a:t>
            </a:r>
            <a:r>
              <a:rPr dirty="0" smtClean="0"/>
              <a:t/>
            </a:r>
            <a:br>
              <a:rPr dirty="0" smtClean="0"/>
            </a:br>
            <a:r>
              <a:rPr dirty="0" smtClean="0"/>
              <a:t>         1) La compétence territoriale</a:t>
            </a:r>
            <a:br>
              <a:rPr dirty="0" smtClean="0"/>
            </a:br>
            <a:r>
              <a:rPr dirty="0" smtClean="0"/>
              <a:t>         2) La compétence extraterritoriale</a:t>
            </a:r>
          </a:p>
          <a:p>
            <a:r>
              <a:rPr dirty="0" smtClean="0"/>
              <a:t>   </a:t>
            </a:r>
            <a:r>
              <a:rPr i="1" dirty="0" smtClean="0"/>
              <a:t> B- La compétence personnelle et universelle de l’État</a:t>
            </a:r>
            <a:r>
              <a:rPr dirty="0" smtClean="0"/>
              <a:t/>
            </a:r>
            <a:br>
              <a:rPr dirty="0" smtClean="0"/>
            </a:br>
            <a:r>
              <a:rPr dirty="0" smtClean="0"/>
              <a:t>         1) La compétence personnelle</a:t>
            </a:r>
            <a:br>
              <a:rPr dirty="0" smtClean="0"/>
            </a:br>
            <a:r>
              <a:rPr dirty="0" smtClean="0"/>
              <a:t>         2) La compétence universelle</a:t>
            </a:r>
          </a:p>
          <a:p>
            <a:r>
              <a:rPr b="1" dirty="0" smtClean="0"/>
              <a:t>II- L’ÉTAT ET SES RELATIONS</a:t>
            </a:r>
            <a:endParaRPr dirty="0" smtClean="0"/>
          </a:p>
          <a:p>
            <a:r>
              <a:rPr dirty="0" smtClean="0"/>
              <a:t>      </a:t>
            </a:r>
            <a:r>
              <a:rPr i="1" dirty="0" smtClean="0"/>
              <a:t>A- Les relations diplomatiques et consulaires de l’État</a:t>
            </a:r>
            <a:r>
              <a:rPr dirty="0" smtClean="0"/>
              <a:t/>
            </a:r>
            <a:br>
              <a:rPr dirty="0" smtClean="0"/>
            </a:br>
            <a:r>
              <a:rPr dirty="0" smtClean="0"/>
              <a:t>          1) Les privilèges diplomatiques et consulaires</a:t>
            </a:r>
            <a:br>
              <a:rPr dirty="0" smtClean="0"/>
            </a:br>
            <a:r>
              <a:rPr dirty="0" smtClean="0"/>
              <a:t>          2) Les immunités  diplomatiques et consulaires l’État</a:t>
            </a:r>
          </a:p>
          <a:p>
            <a:r>
              <a:rPr dirty="0" smtClean="0"/>
              <a:t>       </a:t>
            </a:r>
            <a:r>
              <a:rPr i="1" dirty="0" smtClean="0"/>
              <a:t>B- Les immunités juridictionnelles de l’État</a:t>
            </a:r>
            <a:r>
              <a:rPr dirty="0" smtClean="0"/>
              <a:t/>
            </a:r>
            <a:br>
              <a:rPr dirty="0" smtClean="0"/>
            </a:br>
            <a:r>
              <a:rPr dirty="0" smtClean="0"/>
              <a:t>           1) Le principe de l’immunité juridictionnelle</a:t>
            </a:r>
            <a:br>
              <a:rPr dirty="0" smtClean="0"/>
            </a:br>
            <a:r>
              <a:rPr dirty="0" smtClean="0"/>
              <a:t>           2) Les exceptions au principe d’immunité juridictionnelle</a:t>
            </a:r>
            <a:r>
              <a:rPr lang="fr-CA" dirty="0" smtClean="0"/>
              <a:t/>
            </a:r>
            <a:br>
              <a:rPr lang="fr-CA" dirty="0" smtClean="0"/>
            </a:br>
            <a:endParaRPr dirty="0" smtClean="0"/>
          </a:p>
          <a:p>
            <a:pPr algn="ctr">
              <a:buNone/>
            </a:pPr>
            <a:r>
              <a:rPr b="1" dirty="0" smtClean="0"/>
              <a:t>PROGRAMME DE LECTURES</a:t>
            </a:r>
            <a:endParaRPr dirty="0" smtClean="0"/>
          </a:p>
          <a:p>
            <a:r>
              <a:rPr i="1" dirty="0" smtClean="0"/>
              <a:t>Lecture obligatoires </a:t>
            </a:r>
            <a:r>
              <a:rPr dirty="0" smtClean="0"/>
              <a:t>:</a:t>
            </a:r>
          </a:p>
          <a:p>
            <a:r>
              <a:rPr lang="fr-CA" b="1" dirty="0" smtClean="0"/>
              <a:t>     </a:t>
            </a:r>
            <a:r>
              <a:rPr b="1" dirty="0" smtClean="0"/>
              <a:t>Document n</a:t>
            </a:r>
            <a:r>
              <a:rPr b="1" baseline="30000" dirty="0" smtClean="0"/>
              <a:t>o</a:t>
            </a:r>
            <a:r>
              <a:rPr b="1" dirty="0" smtClean="0"/>
              <a:t> 25 : </a:t>
            </a:r>
            <a:r>
              <a:rPr b="1" i="1" dirty="0" smtClean="0">
                <a:hlinkClick r:id="rId2"/>
              </a:rPr>
              <a:t>Convention de Vienne sur les relations diplomatiques</a:t>
            </a:r>
            <a:r>
              <a:rPr b="1" dirty="0" smtClean="0"/>
              <a:t> (1961)</a:t>
            </a:r>
            <a:br>
              <a:rPr b="1" dirty="0" smtClean="0"/>
            </a:br>
            <a:r>
              <a:rPr b="1" dirty="0" smtClean="0"/>
              <a:t>Document n</a:t>
            </a:r>
            <a:r>
              <a:rPr b="1" baseline="30000" dirty="0" smtClean="0"/>
              <a:t>o</a:t>
            </a:r>
            <a:r>
              <a:rPr b="1" dirty="0" smtClean="0"/>
              <a:t> 26 : </a:t>
            </a:r>
            <a:r>
              <a:rPr b="1" i="1" dirty="0" smtClean="0">
                <a:hlinkClick r:id="rId3"/>
              </a:rPr>
              <a:t>Convention de Vienne sur les relations consulaires</a:t>
            </a:r>
            <a:r>
              <a:rPr b="1" dirty="0" smtClean="0"/>
              <a:t> (1963)</a:t>
            </a:r>
            <a:br>
              <a:rPr b="1" dirty="0" smtClean="0"/>
            </a:br>
            <a:r>
              <a:rPr b="1" dirty="0" smtClean="0"/>
              <a:t> </a:t>
            </a:r>
            <a:endParaRPr dirty="0" smtClean="0"/>
          </a:p>
          <a:p>
            <a:r>
              <a:rPr i="1" dirty="0" smtClean="0"/>
              <a:t>Lectures optionnelles </a:t>
            </a:r>
            <a:r>
              <a:rPr dirty="0" smtClean="0"/>
              <a:t>:</a:t>
            </a:r>
            <a:r>
              <a:rPr i="1" dirty="0" smtClean="0"/>
              <a:t> </a:t>
            </a:r>
            <a:endParaRPr dirty="0" smtClean="0"/>
          </a:p>
          <a:p>
            <a:r>
              <a:rPr lang="fr-CA" b="1" dirty="0" smtClean="0"/>
              <a:t>      </a:t>
            </a:r>
            <a:r>
              <a:rPr b="1" dirty="0" smtClean="0"/>
              <a:t>Document n</a:t>
            </a:r>
            <a:r>
              <a:rPr b="1" baseline="30000" dirty="0" smtClean="0"/>
              <a:t>o</a:t>
            </a:r>
            <a:r>
              <a:rPr b="1" dirty="0" smtClean="0"/>
              <a:t> 27 : </a:t>
            </a:r>
            <a:r>
              <a:rPr b="1" i="1" dirty="0" smtClean="0">
                <a:hlinkClick r:id="rId4"/>
              </a:rPr>
              <a:t>Convention sur les immunités juridictionnnelles des États</a:t>
            </a:r>
            <a:r>
              <a:rPr b="1" dirty="0" smtClean="0"/>
              <a:t> (2005)</a:t>
            </a:r>
            <a:r>
              <a:rPr lang="fr-CA" b="1" dirty="0" smtClean="0"/>
              <a:t/>
            </a:r>
            <a:br>
              <a:rPr lang="fr-CA" b="1" dirty="0" smtClean="0"/>
            </a:br>
            <a:r>
              <a:rPr b="1" dirty="0" smtClean="0"/>
              <a:t>Document n</a:t>
            </a:r>
            <a:r>
              <a:rPr b="1" baseline="30000" dirty="0" smtClean="0"/>
              <a:t>o</a:t>
            </a:r>
            <a:r>
              <a:rPr b="1" dirty="0" smtClean="0"/>
              <a:t> 28 : </a:t>
            </a:r>
            <a:r>
              <a:rPr b="1" i="1" dirty="0" smtClean="0">
                <a:hlinkClick r:id="rId5"/>
              </a:rPr>
              <a:t>Loi [canadienne] sur les mesures extraterritoriales étrangères</a:t>
            </a:r>
            <a:r>
              <a:rPr b="1" dirty="0" smtClean="0"/>
              <a:t/>
            </a:r>
            <a:br>
              <a:rPr b="1" dirty="0" smtClean="0"/>
            </a:br>
            <a:r>
              <a:rPr b="1" dirty="0" smtClean="0"/>
              <a:t>Document n</a:t>
            </a:r>
            <a:r>
              <a:rPr b="1" baseline="30000" dirty="0" smtClean="0"/>
              <a:t>o</a:t>
            </a:r>
            <a:r>
              <a:rPr b="1" dirty="0" smtClean="0"/>
              <a:t> 29 : </a:t>
            </a:r>
            <a:r>
              <a:rPr b="1" i="1" dirty="0" smtClean="0">
                <a:hlinkClick r:id="rId6"/>
              </a:rPr>
              <a:t>Loi [canadienne] sur l'immunité des États</a:t>
            </a:r>
            <a:r>
              <a:rPr b="1" dirty="0" smtClean="0"/>
              <a:t/>
            </a:r>
            <a:br>
              <a:rPr b="1" dirty="0" smtClean="0"/>
            </a:br>
            <a:r>
              <a:rPr b="1" dirty="0" smtClean="0"/>
              <a:t>Document n</a:t>
            </a:r>
            <a:r>
              <a:rPr b="1" baseline="30000" dirty="0" smtClean="0"/>
              <a:t>o</a:t>
            </a:r>
            <a:r>
              <a:rPr b="1" dirty="0" smtClean="0"/>
              <a:t> 30 : </a:t>
            </a:r>
            <a:r>
              <a:rPr b="1" dirty="0" smtClean="0">
                <a:hlinkClick r:id="rId7"/>
              </a:rPr>
              <a:t>A. Bailleux, « L'histoire de la loi belge de compétence universelle »</a:t>
            </a:r>
            <a:r>
              <a:rPr b="1" dirty="0" smtClean="0"/>
              <a:t> (2005)</a:t>
            </a:r>
            <a:endParaRPr dirty="0" smtClean="0"/>
          </a:p>
          <a:p>
            <a:pPr algn="just"/>
            <a:endParaRPr lang="fr-FR" dirty="0" smtClean="0"/>
          </a:p>
        </p:txBody>
      </p:sp>
      <p:sp>
        <p:nvSpPr>
          <p:cNvPr id="5" name="Espace réservé du numéro de diapositive 4"/>
          <p:cNvSpPr>
            <a:spLocks noGrp="1"/>
          </p:cNvSpPr>
          <p:nvPr>
            <p:ph type="sldNum" sz="quarter" idx="12"/>
          </p:nvPr>
        </p:nvSpPr>
        <p:spPr>
          <a:xfrm>
            <a:off x="612648" y="6356350"/>
            <a:ext cx="430960" cy="365760"/>
          </a:xfrm>
        </p:spPr>
        <p:txBody>
          <a:bodyPr/>
          <a:lstStyle/>
          <a:p>
            <a:fld id="{CF4668DC-857F-487D-BFFA-8C0CA5037977}" type="slidenum">
              <a:rPr lang="fr-BE" smtClean="0"/>
              <a:pPr/>
              <a:t>7</a:t>
            </a:fld>
            <a:endParaRPr lang="fr-BE" dirty="0"/>
          </a:p>
        </p:txBody>
      </p:sp>
      <p:sp>
        <p:nvSpPr>
          <p:cNvPr id="7" name="Espace réservé du pied de page 6"/>
          <p:cNvSpPr>
            <a:spLocks noGrp="1"/>
          </p:cNvSpPr>
          <p:nvPr>
            <p:ph type="ftr" sz="quarter" idx="11"/>
          </p:nvPr>
        </p:nvSpPr>
        <p:spPr>
          <a:xfrm>
            <a:off x="467544" y="6356350"/>
            <a:ext cx="8208912" cy="365760"/>
          </a:xfrm>
        </p:spPr>
        <p:txBody>
          <a:bodyPr/>
          <a:lstStyle/>
          <a:p>
            <a:pPr algn="ctr"/>
            <a:r>
              <a:rPr lang="fr-FR" sz="1100" dirty="0" smtClean="0"/>
              <a:t>Daniel Turp, Droit international public général, DRT-2100, Cours n° 5</a:t>
            </a:r>
            <a:endParaRPr lang="fr-BE" sz="1100" dirty="0" smtClean="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gine">
  <a:themeElements>
    <a:clrScheme name="Origine">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rigine">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rigine">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3021</TotalTime>
  <Words>2177</Words>
  <Application>Microsoft Office PowerPoint</Application>
  <PresentationFormat>Présentation à l'écran (4:3)</PresentationFormat>
  <Paragraphs>105</Paragraphs>
  <Slides>7</Slides>
  <Notes>0</Notes>
  <HiddenSlides>0</HiddenSlides>
  <MMClips>0</MMClips>
  <ScaleCrop>false</ScaleCrop>
  <HeadingPairs>
    <vt:vector size="4" baseType="variant">
      <vt:variant>
        <vt:lpstr>Modèle de conception</vt:lpstr>
      </vt:variant>
      <vt:variant>
        <vt:i4>1</vt:i4>
      </vt:variant>
      <vt:variant>
        <vt:lpstr>Titres des diapositives</vt:lpstr>
      </vt:variant>
      <vt:variant>
        <vt:i4>7</vt:i4>
      </vt:variant>
    </vt:vector>
  </HeadingPairs>
  <TitlesOfParts>
    <vt:vector size="8" baseType="lpstr">
      <vt:lpstr>Origine</vt:lpstr>
      <vt:lpstr> Cours n° 5 L’État, sa population, la nationalité </vt:lpstr>
      <vt:lpstr>L’ÉTAT, SA POPULATION ET LA NATIONALITÉ   </vt:lpstr>
      <vt:lpstr>L’ÉTAT, SA POPULATION ET LA NATIONALITÉ  I- Les ressortissants nationaux  </vt:lpstr>
      <vt:lpstr>L’ÉTAT, SA POPULATION ET LA NATIONALITÉ  I- Les ressortissants nationaux (suite) </vt:lpstr>
      <vt:lpstr>L’ÉTAT, SA POPULATION ET LA NATIONALITÉ  II- Les ressortissants étrangers </vt:lpstr>
      <vt:lpstr>L’ÉTAT, SA POPULATION ET LA NATIONALITÉ  II- Les ressortissants étrangers (suite) </vt:lpstr>
      <vt:lpstr>L’ÉTAT, SES COMPÉTENCES ET SES RELATIONS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Droit international et intervention</dc:title>
  <dc:creator>François X</dc:creator>
  <cp:lastModifiedBy>Daniel Turp</cp:lastModifiedBy>
  <cp:revision>468</cp:revision>
  <dcterms:created xsi:type="dcterms:W3CDTF">2015-02-12T12:16:05Z</dcterms:created>
  <dcterms:modified xsi:type="dcterms:W3CDTF">2015-02-12T12:37:15Z</dcterms:modified>
</cp:coreProperties>
</file>