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18"/>
  </p:notesMasterIdLst>
  <p:sldIdLst>
    <p:sldId id="256" r:id="rId2"/>
    <p:sldId id="283" r:id="rId3"/>
    <p:sldId id="290" r:id="rId4"/>
    <p:sldId id="291" r:id="rId5"/>
    <p:sldId id="292" r:id="rId6"/>
    <p:sldId id="293" r:id="rId7"/>
    <p:sldId id="294" r:id="rId8"/>
    <p:sldId id="297" r:id="rId9"/>
    <p:sldId id="299" r:id="rId10"/>
    <p:sldId id="300" r:id="rId11"/>
    <p:sldId id="295" r:id="rId12"/>
    <p:sldId id="301" r:id="rId13"/>
    <p:sldId id="296" r:id="rId14"/>
    <p:sldId id="303" r:id="rId15"/>
    <p:sldId id="304" r:id="rId16"/>
    <p:sldId id="305" r:id="rId17"/>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4429" autoAdjust="0"/>
    <p:restoredTop sz="94714" autoAdjust="0"/>
  </p:normalViewPr>
  <p:slideViewPr>
    <p:cSldViewPr>
      <p:cViewPr varScale="1">
        <p:scale>
          <a:sx n="108" d="100"/>
          <a:sy n="108" d="100"/>
        </p:scale>
        <p:origin x="-4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800" cy="464820"/>
          </a:xfrm>
          <a:prstGeom prst="rect">
            <a:avLst/>
          </a:prstGeom>
        </p:spPr>
        <p:txBody>
          <a:bodyPr vert="horz" lIns="92302" tIns="46151" rIns="92302" bIns="46151"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64820"/>
          </a:xfrm>
          <a:prstGeom prst="rect">
            <a:avLst/>
          </a:prstGeom>
        </p:spPr>
        <p:txBody>
          <a:bodyPr vert="horz" lIns="92302" tIns="46151" rIns="92302" bIns="46151" rtlCol="0"/>
          <a:lstStyle>
            <a:lvl1pPr algn="r">
              <a:defRPr sz="1200"/>
            </a:lvl1pPr>
          </a:lstStyle>
          <a:p>
            <a:fld id="{085B873A-3D22-49B4-8278-133A34355E05}" type="datetimeFigureOut">
              <a:rPr lang="fr-FR" smtClean="0"/>
              <a:pPr/>
              <a:t>5/02/15</a:t>
            </a:fld>
            <a:endParaRPr lang="fr-FR"/>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endParaRPr lang="fr-FR"/>
          </a:p>
        </p:txBody>
      </p:sp>
      <p:sp>
        <p:nvSpPr>
          <p:cNvPr id="5" name="Espace réservé des commentaires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8829966"/>
            <a:ext cx="2971800" cy="464820"/>
          </a:xfrm>
          <a:prstGeom prst="rect">
            <a:avLst/>
          </a:prstGeom>
        </p:spPr>
        <p:txBody>
          <a:bodyPr vert="horz" lIns="92302" tIns="46151" rIns="92302" bIns="4615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8829966"/>
            <a:ext cx="2971800" cy="464820"/>
          </a:xfrm>
          <a:prstGeom prst="rect">
            <a:avLst/>
          </a:prstGeom>
        </p:spPr>
        <p:txBody>
          <a:bodyPr vert="horz" lIns="92302" tIns="46151" rIns="92302" bIns="46151" rtlCol="0" anchor="b"/>
          <a:lstStyle>
            <a:lvl1pPr algn="r">
              <a:defRPr sz="1200"/>
            </a:lvl1pPr>
          </a:lstStyle>
          <a:p>
            <a:fld id="{33D3BF32-9641-4BCD-A107-20C6662F9941}" type="slidenum">
              <a:rPr lang="fr-FR" smtClean="0"/>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025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C6D6ED15-47D5-47C0-A695-52840CE292CE}" type="datetime1">
              <a:rPr lang="fr-FR" smtClean="0"/>
              <a:pPr/>
              <a:t>5/02/15</a:t>
            </a:fld>
            <a:endParaRPr lang="fr-BE"/>
          </a:p>
        </p:txBody>
      </p:sp>
      <p:sp>
        <p:nvSpPr>
          <p:cNvPr id="17" name="Espace réservé du pied de page 16"/>
          <p:cNvSpPr>
            <a:spLocks noGrp="1"/>
          </p:cNvSpPr>
          <p:nvPr>
            <p:ph type="ftr" sz="quarter" idx="11"/>
          </p:nvPr>
        </p:nvSpPr>
        <p:spPr>
          <a:xfrm>
            <a:off x="2898648" y="6355080"/>
            <a:ext cx="3474720" cy="365760"/>
          </a:xfrm>
        </p:spPr>
        <p:txBody>
          <a:bodyPr/>
          <a:lstStyle/>
          <a:p>
            <a:r>
              <a:rPr lang="fr-FR" dirty="0" smtClean="0"/>
              <a:t>François Xavier Saluden, UQAM, « La personne et le droit international », JUR6650-10, Automne 2011, 19 septembre 2011</a:t>
            </a:r>
            <a:endParaRPr lang="fr-BE" dirty="0"/>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CF4668DC-857F-487D-BFFA-8C0CA5037977}" type="slidenum">
              <a:rPr lang="fr-BE" smtClean="0"/>
              <a:pPr/>
              <a:t>‹#›</a:t>
            </a:fld>
            <a:endParaRPr lang="fr-BE"/>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54413B-9F3F-47E3-872B-C570CDBDCEA0}" type="datetime1">
              <a:rPr lang="fr-FR" smtClean="0"/>
              <a:pPr/>
              <a:t>5/02/15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87A9BB-A10B-4B4B-AC21-4C8FE0FA67D9}" type="datetime1">
              <a:rPr lang="fr-FR" smtClean="0"/>
              <a:pPr/>
              <a:t>5/02/15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4F08AD2-A03A-406F-BE0B-71E3612A69FF}" type="datetime1">
              <a:rPr lang="fr-FR" smtClean="0"/>
              <a:pPr/>
              <a:t>5/02/15</a:t>
            </a:fld>
            <a:endParaRPr lang="fr-BE"/>
          </a:p>
        </p:txBody>
      </p:sp>
      <p:sp>
        <p:nvSpPr>
          <p:cNvPr id="5" name="Espace réservé du pied de page 4"/>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5531FB41-B088-42E0-8A49-96DCC72AE889}" type="datetime1">
              <a:rPr lang="fr-FR" smtClean="0"/>
              <a:pPr/>
              <a:t>5/02/15</a:t>
            </a:fld>
            <a:endParaRPr lang="fr-BE"/>
          </a:p>
        </p:txBody>
      </p:sp>
      <p:sp>
        <p:nvSpPr>
          <p:cNvPr id="5" name="Espace réservé du pied de page 4"/>
          <p:cNvSpPr>
            <a:spLocks noGrp="1"/>
          </p:cNvSpPr>
          <p:nvPr>
            <p:ph type="ftr" sz="quarter" idx="11"/>
          </p:nvPr>
        </p:nvSpPr>
        <p:spPr>
          <a:xfrm>
            <a:off x="2898648" y="6355080"/>
            <a:ext cx="3474720" cy="365760"/>
          </a:xfrm>
        </p:spPr>
        <p:txBody>
          <a:bodyPr/>
          <a:lstStyle/>
          <a:p>
            <a:r>
              <a:rPr lang="fr-FR" dirty="0" smtClean="0"/>
              <a:t>François Xavier Saluden, UQAM, « La personne et le droit international », JUR6650-10, Automne 2011, 19 septembre 2011</a:t>
            </a:r>
            <a:endParaRPr lang="fr-BE" dirty="0"/>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CF4668DC-857F-487D-BFFA-8C0CA5037977}" type="slidenum">
              <a:rPr lang="fr-BE" smtClean="0"/>
              <a:pPr/>
              <a:t>‹#›</a:t>
            </a:fld>
            <a:endParaRPr lang="fr-BE"/>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E036505-3D1A-49E3-8EB4-857833F3222C}" type="datetime1">
              <a:rPr lang="fr-FR" smtClean="0"/>
              <a:pPr/>
              <a:t>5/02/15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7D23CB7-EA97-4FC0-8C9A-B95A4EB22C1B}" type="datetime1">
              <a:rPr lang="fr-FR" smtClean="0"/>
              <a:pPr/>
              <a:t>5/02/15</a:t>
            </a:fld>
            <a:endParaRPr lang="fr-BE"/>
          </a:p>
        </p:txBody>
      </p:sp>
      <p:sp>
        <p:nvSpPr>
          <p:cNvPr id="8" name="Espace réservé du pied de page 7"/>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99E8C9F-3D7B-4B99-A27C-67DDC9F5105C}" type="datetime1">
              <a:rPr lang="fr-FR" smtClean="0"/>
              <a:pPr/>
              <a:t>5/02/15</a:t>
            </a:fld>
            <a:endParaRPr lang="fr-BE"/>
          </a:p>
        </p:txBody>
      </p:sp>
      <p:sp>
        <p:nvSpPr>
          <p:cNvPr id="4" name="Espace réservé du pied de page 3"/>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93C178-EFA7-49D8-A7F5-88794A3B26B1}" type="datetime1">
              <a:rPr lang="fr-FR" smtClean="0"/>
              <a:pPr/>
              <a:t>5/02/15</a:t>
            </a:fld>
            <a:endParaRPr lang="fr-BE"/>
          </a:p>
        </p:txBody>
      </p:sp>
      <p:sp>
        <p:nvSpPr>
          <p:cNvPr id="3" name="Espace réservé du pied de page 2"/>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AFDBB71-9A28-4ECD-BF93-991C34394E51}" type="datetime1">
              <a:rPr lang="fr-FR" smtClean="0"/>
              <a:pPr/>
              <a:t>5/02/15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7CF5CD9-3906-4723-9D56-A9F759391866}" type="datetime1">
              <a:rPr lang="fr-FR" smtClean="0"/>
              <a:pPr/>
              <a:t>5/02/15</a:t>
            </a:fld>
            <a:endParaRPr lang="fr-BE"/>
          </a:p>
        </p:txBody>
      </p:sp>
      <p:sp>
        <p:nvSpPr>
          <p:cNvPr id="6" name="Espace réservé du pied de page 5"/>
          <p:cNvSpPr>
            <a:spLocks noGrp="1"/>
          </p:cNvSpPr>
          <p:nvPr>
            <p:ph type="ftr" sz="quarter" idx="11"/>
          </p:nvPr>
        </p:nvSpPr>
        <p:spPr/>
        <p:txBody>
          <a:bodyPr/>
          <a:lstStyle/>
          <a:p>
            <a:r>
              <a:rPr lang="fr-FR" dirty="0" smtClean="0"/>
              <a:t>François Xavier Saluden, UQAM, « La personne et le droit international », JUR6650-10, Automne 2011, 19 septembre 2011</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90E234-0255-4F64-99C2-69574BB6FA9F}" type="datetime1">
              <a:rPr lang="fr-FR" smtClean="0"/>
              <a:pPr/>
              <a:t>5/02/15</a:t>
            </a:fld>
            <a:endParaRPr lang="fr-BE"/>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fr-FR" dirty="0" smtClean="0"/>
              <a:t>François Xavier Saluden, UQAM, « La personne et le droit international », JUR6650-10, Automne 2011, 19 septembre 2011</a:t>
            </a:r>
            <a:endParaRPr lang="fr-BE" dirty="0"/>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F4668DC-857F-487D-BFFA-8C0CA5037977}" type="slidenum">
              <a:rPr lang="fr-BE" smtClean="0"/>
              <a:pPr/>
              <a:t>‹#›</a:t>
            </a:fld>
            <a:endParaRPr lang="fr-BE"/>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international.gc.ca/continental/limits-continental-limites.aspx?lang=fr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anielturp.quebec/upload/DRT-2100_2011-_Document_no13-_Schema_sur_le_territoire_et_les_espaces_maritimes.doc" TargetMode="External"/><Relationship Id="rId4" Type="http://schemas.openxmlformats.org/officeDocument/2006/relationships/hyperlink" Target="http://www.dfo-mpo.gc.ca/oceans/canadasoceans-oceansducanada/marinezones-zonesmarines-fra.htm" TargetMode="External"/><Relationship Id="rId5" Type="http://schemas.openxmlformats.org/officeDocument/2006/relationships/hyperlink" Target="http://www.ledevoir.com/politique/canada/266454/un-plateau-continental-plus-vaste-pour-le-canada" TargetMode="External"/><Relationship Id="rId6" Type="http://schemas.openxmlformats.org/officeDocument/2006/relationships/hyperlink" Target="http://www.persee.fr/articleAsPDF/afdi_0066-3085_1999_num_45_1_3556/article_afdi_0066-3085_1999_num_45_1_3556.pdf" TargetMode="External"/><Relationship Id="rId1" Type="http://schemas.openxmlformats.org/officeDocument/2006/relationships/slideLayout" Target="../slideLayouts/slideLayout2.xml"/><Relationship Id="rId2" Type="http://schemas.openxmlformats.org/officeDocument/2006/relationships/hyperlink" Target="http://www.un.org/french/law/los/unclos/closind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rg/french/law/los/unclos/closindx.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j-cij.org/docket/index.php?p1=3&amp;k=6f&amp;case=67&amp;code=cigm&amp;p3=4" TargetMode="External"/><Relationship Id="rId3" Type="http://schemas.openxmlformats.org/officeDocument/2006/relationships/hyperlink" Target="http://www.icj-cij.org/docket/index.php?p1=3&amp;k=ac&amp;case=96&amp;code=ec&amp;p3=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3645024"/>
            <a:ext cx="7128792" cy="1231776"/>
          </a:xfrm>
        </p:spPr>
        <p:txBody>
          <a:bodyPr>
            <a:noAutofit/>
          </a:bodyPr>
          <a:lstStyle/>
          <a:p>
            <a:r>
              <a:rPr lang="fr-FR" sz="2700" dirty="0" smtClean="0">
                <a:solidFill>
                  <a:srgbClr val="002060"/>
                </a:solidFill>
              </a:rPr>
              <a:t> Cours n° 4</a:t>
            </a:r>
            <a:br>
              <a:rPr lang="fr-FR" sz="2700" dirty="0" smtClean="0">
                <a:solidFill>
                  <a:srgbClr val="002060"/>
                </a:solidFill>
              </a:rPr>
            </a:br>
            <a:r>
              <a:rPr lang="fr-FR" sz="2700" dirty="0" smtClean="0">
                <a:solidFill>
                  <a:srgbClr val="002060"/>
                </a:solidFill>
              </a:rPr>
              <a:t>L’État, son territoire et ses espaces</a:t>
            </a:r>
            <a:br>
              <a:rPr lang="fr-FR" sz="2700" dirty="0" smtClean="0">
                <a:solidFill>
                  <a:srgbClr val="002060"/>
                </a:solidFill>
              </a:rPr>
            </a:br>
            <a:endParaRPr lang="fr-FR" sz="2700" dirty="0">
              <a:solidFill>
                <a:srgbClr val="002060"/>
              </a:solidFill>
            </a:endParaRPr>
          </a:p>
        </p:txBody>
      </p:sp>
      <p:sp>
        <p:nvSpPr>
          <p:cNvPr id="3" name="Sous-titre 2"/>
          <p:cNvSpPr>
            <a:spLocks noGrp="1"/>
          </p:cNvSpPr>
          <p:nvPr>
            <p:ph type="subTitle" idx="1"/>
          </p:nvPr>
        </p:nvSpPr>
        <p:spPr/>
        <p:txBody>
          <a:bodyPr>
            <a:normAutofit fontScale="25000" lnSpcReduction="20000"/>
          </a:bodyPr>
          <a:lstStyle/>
          <a:p>
            <a:r>
              <a:rPr lang="fr-FR" sz="6400" dirty="0" smtClean="0"/>
              <a:t>Daniel Turp</a:t>
            </a:r>
          </a:p>
          <a:p>
            <a:r>
              <a:rPr lang="fr-FR" sz="3200" i="1" dirty="0" smtClean="0"/>
              <a:t>Université de Montréal</a:t>
            </a:r>
            <a:endParaRPr lang="fr-FR" sz="3200" i="1" dirty="0"/>
          </a:p>
        </p:txBody>
      </p:sp>
      <p:sp>
        <p:nvSpPr>
          <p:cNvPr id="1026" name="AutoShape 2" descr="http://www.cerium.ca/local/cache-vignettes/L48xH48/arton12125-dcc7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http://www.cerium.ca/local/cache-vignettes/L57xH57/arton12125-d77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899592" y="6093296"/>
            <a:ext cx="7344816" cy="246221"/>
          </a:xfrm>
          <a:prstGeom prst="rect">
            <a:avLst/>
          </a:prstGeom>
          <a:noFill/>
        </p:spPr>
        <p:txBody>
          <a:bodyPr wrap="square" rtlCol="0">
            <a:spAutoFit/>
          </a:bodyPr>
          <a:lstStyle/>
          <a:p>
            <a:pPr algn="ctr"/>
            <a:r>
              <a:rPr lang="fr-FR" sz="1000" dirty="0" smtClean="0"/>
              <a:t>Droit international public général, DRT-2100, </a:t>
            </a:r>
            <a:r>
              <a:rPr lang="fr-FR" sz="1000" dirty="0"/>
              <a:t>Cours </a:t>
            </a:r>
            <a:r>
              <a:rPr lang="fr-FR" sz="1000" dirty="0" smtClean="0"/>
              <a:t>n° 4</a:t>
            </a:r>
            <a:endParaRPr lang="fr-FR"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2060"/>
                </a:solidFill>
              </a:rPr>
              <a:t>II- Les espaces de l’État et les espaces internationaux</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just"/>
            <a:endParaRPr lang="fr-FR" dirty="0" smtClean="0"/>
          </a:p>
          <a:p>
            <a:pPr algn="just"/>
            <a:r>
              <a:rPr lang="fr-FR" dirty="0" smtClean="0"/>
              <a:t>Zone contigüe (eaux et fonds)</a:t>
            </a:r>
          </a:p>
          <a:p>
            <a:pPr algn="just"/>
            <a:endParaRPr lang="fr-FR" dirty="0" smtClean="0"/>
          </a:p>
          <a:p>
            <a:pPr algn="just"/>
            <a:r>
              <a:rPr lang="fr-FR" dirty="0" smtClean="0"/>
              <a:t>Zone économique exclusives (ZEE) et zones fonctionnelles (eaux)</a:t>
            </a:r>
          </a:p>
          <a:p>
            <a:pPr algn="just"/>
            <a:endParaRPr lang="fr-FR" dirty="0" smtClean="0"/>
          </a:p>
          <a:p>
            <a:pPr algn="just"/>
            <a:r>
              <a:rPr lang="fr-FR" dirty="0" smtClean="0"/>
              <a:t>Plateau continental (fonds)</a:t>
            </a:r>
          </a:p>
          <a:p>
            <a:pPr algn="just"/>
            <a:endParaRPr lang="fr-FR" dirty="0" smtClean="0"/>
          </a:p>
          <a:p>
            <a:pPr algn="just"/>
            <a:r>
              <a:rPr lang="fr-FR" dirty="0" smtClean="0"/>
              <a:t>Haute mer (eaux) et Zone (fonds)</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10</a:t>
            </a:fld>
            <a:endParaRPr lang="fr-BE" dirty="0"/>
          </a:p>
        </p:txBody>
      </p:sp>
      <p:sp>
        <p:nvSpPr>
          <p:cNvPr id="6"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rgbClr val="002060"/>
                </a:solidFill>
              </a:rPr>
              <a:t>II- Les espaces de l’État et les espaces internationaux(suite)</a:t>
            </a:r>
            <a:endParaRPr lang="fr-FR" sz="2400" dirty="0">
              <a:solidFill>
                <a:srgbClr val="002060"/>
              </a:solidFill>
            </a:endParaRPr>
          </a:p>
        </p:txBody>
      </p:sp>
      <p:sp>
        <p:nvSpPr>
          <p:cNvPr id="3" name="Espace réservé du contenu 2"/>
          <p:cNvSpPr>
            <a:spLocks noGrp="1"/>
          </p:cNvSpPr>
          <p:nvPr>
            <p:ph sz="quarter" idx="1"/>
          </p:nvPr>
        </p:nvSpPr>
        <p:spPr>
          <a:xfrm>
            <a:off x="457200" y="1219200"/>
            <a:ext cx="8229600" cy="481608"/>
          </a:xfrm>
        </p:spPr>
        <p:txBody>
          <a:bodyPr>
            <a:normAutofit lnSpcReduction="10000"/>
          </a:bodyPr>
          <a:lstStyle/>
          <a:p>
            <a:pPr algn="just"/>
            <a:r>
              <a:rPr lang="fr-FR" dirty="0" smtClean="0"/>
              <a:t>Zones maritimes (limites)</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11</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pic>
        <p:nvPicPr>
          <p:cNvPr id="6" name="Picture 6"/>
          <p:cNvPicPr>
            <a:picLocks noChangeAspect="1" noChangeArrowheads="1"/>
          </p:cNvPicPr>
          <p:nvPr/>
        </p:nvPicPr>
        <p:blipFill>
          <a:blip r:embed="rId2" cstate="print"/>
          <a:srcRect/>
          <a:stretch>
            <a:fillRect/>
          </a:stretch>
        </p:blipFill>
        <p:spPr>
          <a:xfrm>
            <a:off x="611189" y="1628800"/>
            <a:ext cx="7921252" cy="4486030"/>
          </a:xfrm>
          <a:prstGeom prst="rect">
            <a:avLst/>
          </a:prstGeom>
          <a:noFill/>
        </p:spPr>
      </p:pic>
      <p:sp>
        <p:nvSpPr>
          <p:cNvPr id="8" name="ZoneTexte 7"/>
          <p:cNvSpPr txBox="1"/>
          <p:nvPr/>
        </p:nvSpPr>
        <p:spPr>
          <a:xfrm>
            <a:off x="467544" y="6093296"/>
            <a:ext cx="8208912" cy="276999"/>
          </a:xfrm>
          <a:prstGeom prst="rect">
            <a:avLst/>
          </a:prstGeom>
          <a:noFill/>
        </p:spPr>
        <p:txBody>
          <a:bodyPr wrap="square" rtlCol="0">
            <a:spAutoFit/>
          </a:bodyPr>
          <a:lstStyle/>
          <a:p>
            <a:pPr algn="ctr"/>
            <a:r>
              <a:rPr lang="fr-FR" sz="1200" dirty="0" smtClean="0"/>
              <a:t>1 mille marin = 1 852 mètres exactement</a:t>
            </a:r>
            <a:endParaRPr lang="fr-CA"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rgbClr val="002060"/>
                </a:solidFill>
              </a:rPr>
              <a:t>II- Les espaces de l’État et les espaces internationaux(suite)</a:t>
            </a:r>
            <a:endParaRPr lang="fr-FR" sz="2400" dirty="0">
              <a:solidFill>
                <a:srgbClr val="002060"/>
              </a:solidFill>
            </a:endParaRPr>
          </a:p>
        </p:txBody>
      </p:sp>
      <p:sp>
        <p:nvSpPr>
          <p:cNvPr id="3" name="Espace réservé du contenu 2"/>
          <p:cNvSpPr>
            <a:spLocks noGrp="1"/>
          </p:cNvSpPr>
          <p:nvPr>
            <p:ph sz="quarter" idx="1"/>
          </p:nvPr>
        </p:nvSpPr>
        <p:spPr/>
        <p:txBody>
          <a:bodyPr>
            <a:normAutofit/>
          </a:bodyPr>
          <a:lstStyle/>
          <a:p>
            <a:pPr algn="just"/>
            <a:r>
              <a:rPr lang="fr-FR" dirty="0" smtClean="0"/>
              <a:t>Espaces maritimes de l’Etat</a:t>
            </a:r>
          </a:p>
          <a:p>
            <a:pPr lvl="1" algn="just"/>
            <a:r>
              <a:rPr lang="fr-FR" dirty="0" smtClean="0"/>
              <a:t>Zone contigüe (eaux et fonds)</a:t>
            </a:r>
          </a:p>
          <a:p>
            <a:pPr lvl="2" algn="just"/>
            <a:r>
              <a:rPr lang="fr-FR" dirty="0" smtClean="0"/>
              <a:t>Dégradé de pouvoir de police</a:t>
            </a:r>
          </a:p>
          <a:p>
            <a:pPr lvl="1" algn="just"/>
            <a:r>
              <a:rPr lang="fr-FR" dirty="0" smtClean="0"/>
              <a:t>ZEE et zones fonctionnelles (eaux)</a:t>
            </a:r>
          </a:p>
          <a:p>
            <a:pPr lvl="2" algn="just"/>
            <a:r>
              <a:rPr lang="fr-FR" dirty="0" smtClean="0"/>
              <a:t>Pas de plénitude des pouvoirs souverains et exclusifs</a:t>
            </a:r>
          </a:p>
          <a:p>
            <a:pPr lvl="1" algn="just"/>
            <a:r>
              <a:rPr lang="fr-FR" dirty="0" smtClean="0"/>
              <a:t>Plateau continental (fonds)</a:t>
            </a:r>
          </a:p>
          <a:p>
            <a:pPr lvl="2" algn="just"/>
            <a:r>
              <a:rPr lang="fr-FR" dirty="0" smtClean="0"/>
              <a:t>Prolongement naturel et minimum garanti</a:t>
            </a:r>
          </a:p>
          <a:p>
            <a:pPr lvl="1" algn="just"/>
            <a:endParaRPr lang="fr-FR" dirty="0" smtClean="0"/>
          </a:p>
          <a:p>
            <a:pPr lvl="1" algn="just"/>
            <a:r>
              <a:rPr lang="fr-FR" dirty="0" smtClean="0"/>
              <a:t>Délimitations</a:t>
            </a:r>
          </a:p>
          <a:p>
            <a:pPr lvl="1" algn="just"/>
            <a:r>
              <a:rPr lang="fr-FR" dirty="0" smtClean="0"/>
              <a:t>Art. 74 (ZEE) et 83 (PC) CNUDM</a:t>
            </a:r>
          </a:p>
          <a:p>
            <a:pPr lvl="1" algn="just"/>
            <a:r>
              <a:rPr lang="fr-FR" dirty="0" smtClean="0"/>
              <a:t>Équidistance (</a:t>
            </a:r>
            <a:r>
              <a:rPr lang="fr-FR" i="1" dirty="0" smtClean="0"/>
              <a:t>cf.</a:t>
            </a:r>
            <a:r>
              <a:rPr lang="fr-FR" dirty="0" smtClean="0"/>
              <a:t> TIDM, </a:t>
            </a:r>
            <a:r>
              <a:rPr lang="fr-FR" i="1" dirty="0" smtClean="0"/>
              <a:t>Bangladesh</a:t>
            </a:r>
            <a:r>
              <a:rPr lang="fr-FR" dirty="0" smtClean="0"/>
              <a:t> c. </a:t>
            </a:r>
            <a:r>
              <a:rPr lang="fr-FR" i="1" dirty="0" smtClean="0"/>
              <a:t>Myanmar</a:t>
            </a:r>
            <a:r>
              <a:rPr lang="fr-FR" dirty="0" smtClean="0"/>
              <a:t>, 4 mars 2012)</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12</a:t>
            </a:fld>
            <a:endParaRPr lang="fr-BE" dirty="0"/>
          </a:p>
        </p:txBody>
      </p:sp>
      <p:sp>
        <p:nvSpPr>
          <p:cNvPr id="6"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rgbClr val="002060"/>
                </a:solidFill>
              </a:rPr>
              <a:t>II- Les espaces de l’État et les espaces internationaux(suite)</a:t>
            </a:r>
            <a:endParaRPr lang="fr-FR" sz="2400" dirty="0">
              <a:solidFill>
                <a:srgbClr val="002060"/>
              </a:solidFill>
            </a:endParaRPr>
          </a:p>
        </p:txBody>
      </p:sp>
      <p:sp>
        <p:nvSpPr>
          <p:cNvPr id="3" name="Espace réservé du contenu 2"/>
          <p:cNvSpPr>
            <a:spLocks noGrp="1"/>
          </p:cNvSpPr>
          <p:nvPr>
            <p:ph sz="quarter" idx="1"/>
          </p:nvPr>
        </p:nvSpPr>
        <p:spPr/>
        <p:txBody>
          <a:bodyPr>
            <a:normAutofit/>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buNone/>
            </a:pPr>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13</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pic>
        <p:nvPicPr>
          <p:cNvPr id="10" name="Picture 2"/>
          <p:cNvPicPr>
            <a:picLocks noChangeAspect="1" noChangeArrowheads="1"/>
          </p:cNvPicPr>
          <p:nvPr/>
        </p:nvPicPr>
        <p:blipFill>
          <a:blip r:embed="rId2" cstate="print"/>
          <a:srcRect/>
          <a:stretch>
            <a:fillRect/>
          </a:stretch>
        </p:blipFill>
        <p:spPr bwMode="auto">
          <a:xfrm>
            <a:off x="1475656" y="1268760"/>
            <a:ext cx="6096719" cy="4572904"/>
          </a:xfrm>
          <a:prstGeom prst="rect">
            <a:avLst/>
          </a:prstGeom>
          <a:noFill/>
          <a:ln w="9525">
            <a:noFill/>
            <a:miter lim="800000"/>
            <a:headEnd/>
            <a:tailEnd/>
          </a:ln>
        </p:spPr>
      </p:pic>
      <p:sp>
        <p:nvSpPr>
          <p:cNvPr id="11" name="ZoneTexte 10"/>
          <p:cNvSpPr txBox="1"/>
          <p:nvPr/>
        </p:nvSpPr>
        <p:spPr>
          <a:xfrm>
            <a:off x="467544" y="5949280"/>
            <a:ext cx="8280920" cy="276999"/>
          </a:xfrm>
          <a:prstGeom prst="rect">
            <a:avLst/>
          </a:prstGeom>
          <a:noFill/>
        </p:spPr>
        <p:txBody>
          <a:bodyPr wrap="square" rtlCol="0">
            <a:spAutoFit/>
          </a:bodyPr>
          <a:lstStyle/>
          <a:p>
            <a:pPr algn="ctr"/>
            <a:r>
              <a:rPr lang="fr-FR" sz="1200" dirty="0" smtClean="0"/>
              <a:t>Source : MAECI Canada </a:t>
            </a:r>
            <a:r>
              <a:rPr lang="fr-FR" sz="1200" dirty="0" smtClean="0">
                <a:hlinkClick r:id="rId3"/>
              </a:rPr>
              <a:t>http://www.international.gc.ca/continental/limits-continental-limites.aspx?lang=fra</a:t>
            </a:r>
            <a:r>
              <a:rPr lang="fr-FR" sz="1200" dirty="0" smtClean="0"/>
              <a:t> </a:t>
            </a:r>
          </a:p>
          <a:p>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smtClean="0">
                <a:solidFill>
                  <a:srgbClr val="002060"/>
                </a:solidFill>
              </a:rPr>
              <a:t>II- Les espaces de l’État et les espaces internationaux (suite)</a:t>
            </a:r>
            <a:endParaRPr lang="fr-FR" sz="2400" dirty="0">
              <a:solidFill>
                <a:srgbClr val="002060"/>
              </a:solidFill>
            </a:endParaRPr>
          </a:p>
        </p:txBody>
      </p:sp>
      <p:sp>
        <p:nvSpPr>
          <p:cNvPr id="3" name="Espace réservé du contenu 2"/>
          <p:cNvSpPr>
            <a:spLocks noGrp="1"/>
          </p:cNvSpPr>
          <p:nvPr>
            <p:ph sz="quarter" idx="1"/>
          </p:nvPr>
        </p:nvSpPr>
        <p:spPr/>
        <p:txBody>
          <a:bodyPr>
            <a:normAutofit fontScale="85000" lnSpcReduction="20000"/>
          </a:bodyPr>
          <a:lstStyle/>
          <a:p>
            <a:pPr algn="just"/>
            <a:r>
              <a:rPr dirty="0" smtClean="0"/>
              <a:t> </a:t>
            </a:r>
            <a:r>
              <a:rPr lang="fr-CA" dirty="0" smtClean="0"/>
              <a:t>B- Les espaces internationaux</a:t>
            </a:r>
            <a:br>
              <a:rPr lang="fr-CA" dirty="0" smtClean="0"/>
            </a:br>
            <a:endParaRPr lang="fr-CA" dirty="0" smtClean="0"/>
          </a:p>
          <a:p>
            <a:pPr algn="just"/>
            <a:r>
              <a:rPr dirty="0" smtClean="0"/>
              <a:t>1)  La haute mer (eaux internationales) et la Zone (fonds des mers et leur sous-sol)</a:t>
            </a:r>
            <a:endParaRPr lang="fr-CA" dirty="0" smtClean="0"/>
          </a:p>
          <a:p>
            <a:pPr algn="just"/>
            <a:endParaRPr lang="fr-FR" dirty="0" smtClean="0"/>
          </a:p>
          <a:p>
            <a:pPr lvl="1" algn="just"/>
            <a:r>
              <a:rPr lang="fr-FR" dirty="0" smtClean="0"/>
              <a:t>Haute mer (eaux)</a:t>
            </a:r>
          </a:p>
          <a:p>
            <a:pPr lvl="2" algn="just"/>
            <a:r>
              <a:rPr lang="fr-FR" dirty="0" smtClean="0"/>
              <a:t>Illégitimité des revendications de souveraineté</a:t>
            </a:r>
          </a:p>
          <a:p>
            <a:pPr lvl="2" algn="just"/>
            <a:r>
              <a:rPr lang="fr-FR" u="sng" dirty="0" smtClean="0"/>
              <a:t>Liberté</a:t>
            </a:r>
            <a:r>
              <a:rPr lang="fr-FR" dirty="0" smtClean="0"/>
              <a:t> de navigation</a:t>
            </a:r>
          </a:p>
          <a:p>
            <a:pPr lvl="3" algn="just">
              <a:buNone/>
            </a:pPr>
            <a:r>
              <a:rPr lang="fr-FR" dirty="0" smtClean="0"/>
              <a:t>- Compétence personnelle sur les navires battant le pavillon national</a:t>
            </a:r>
          </a:p>
          <a:p>
            <a:pPr lvl="3" algn="just">
              <a:buNone/>
            </a:pPr>
            <a:r>
              <a:rPr lang="fr-FR" dirty="0" smtClean="0"/>
              <a:t>- Compétence sur les navires battant plusieurs pavillons ou n’en battant aucun</a:t>
            </a:r>
          </a:p>
          <a:p>
            <a:pPr lvl="2" algn="just"/>
            <a:r>
              <a:rPr lang="fr-FR" dirty="0" smtClean="0"/>
              <a:t>Assistance</a:t>
            </a:r>
          </a:p>
          <a:p>
            <a:pPr lvl="2" algn="just"/>
            <a:r>
              <a:rPr lang="fr-FR" dirty="0" smtClean="0"/>
              <a:t>Harmonisation de l’Organisation maritime internationale (OMI)</a:t>
            </a:r>
          </a:p>
          <a:p>
            <a:pPr lvl="1" algn="just"/>
            <a:r>
              <a:rPr lang="fr-FR" dirty="0" smtClean="0"/>
              <a:t>Fonds</a:t>
            </a:r>
          </a:p>
          <a:p>
            <a:pPr lvl="2" algn="just"/>
            <a:r>
              <a:rPr lang="fr-FR" dirty="0" smtClean="0"/>
              <a:t>La Zone, « patrimoine commun de l’humanité »</a:t>
            </a:r>
          </a:p>
          <a:p>
            <a:pPr lvl="2" algn="just"/>
            <a:r>
              <a:rPr lang="fr-FR" dirty="0" smtClean="0"/>
              <a:t>L’Autorité et l’Entreprise</a:t>
            </a:r>
          </a:p>
          <a:p>
            <a:pPr lvl="2" algn="just"/>
            <a:r>
              <a:rPr lang="fr-FR" u="sng" dirty="0" smtClean="0"/>
              <a:t>Solidarité</a:t>
            </a:r>
            <a:r>
              <a:rPr lang="fr-FR" dirty="0" smtClean="0"/>
              <a:t> d’exploitation (A/RES/2749 (XXV))</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14</a:t>
            </a:fld>
            <a:endParaRPr lang="fr-BE" dirty="0"/>
          </a:p>
        </p:txBody>
      </p:sp>
      <p:sp>
        <p:nvSpPr>
          <p:cNvPr id="6"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smtClean="0">
                <a:solidFill>
                  <a:srgbClr val="002060"/>
                </a:solidFill>
              </a:rPr>
              <a:t>II- Les espaces de l’État et les espaces internationaux(suite)</a:t>
            </a:r>
            <a:endParaRPr lang="fr-FR" sz="2400" dirty="0">
              <a:solidFill>
                <a:srgbClr val="002060"/>
              </a:solidFill>
            </a:endParaRPr>
          </a:p>
        </p:txBody>
      </p:sp>
      <p:sp>
        <p:nvSpPr>
          <p:cNvPr id="3" name="Espace réservé du contenu 2"/>
          <p:cNvSpPr>
            <a:spLocks noGrp="1"/>
          </p:cNvSpPr>
          <p:nvPr>
            <p:ph sz="quarter" idx="1"/>
          </p:nvPr>
        </p:nvSpPr>
        <p:spPr>
          <a:xfrm>
            <a:off x="457200" y="5877272"/>
            <a:ext cx="8229600" cy="279688"/>
          </a:xfrm>
        </p:spPr>
        <p:txBody>
          <a:bodyPr>
            <a:normAutofit fontScale="55000" lnSpcReduction="20000"/>
          </a:bodyPr>
          <a:lstStyle/>
          <a:p>
            <a:pPr algn="ctr">
              <a:buNone/>
            </a:pPr>
            <a:r>
              <a:rPr lang="fr-FR" dirty="0" smtClean="0"/>
              <a:t>Un nodule polymétallique</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15</a:t>
            </a:fld>
            <a:endParaRPr lang="fr-BE" dirty="0"/>
          </a:p>
        </p:txBody>
      </p:sp>
      <p:pic>
        <p:nvPicPr>
          <p:cNvPr id="1026" name="Picture 2"/>
          <p:cNvPicPr>
            <a:picLocks noChangeAspect="1" noChangeArrowheads="1"/>
          </p:cNvPicPr>
          <p:nvPr/>
        </p:nvPicPr>
        <p:blipFill>
          <a:blip r:embed="rId2" cstate="print"/>
          <a:srcRect/>
          <a:stretch>
            <a:fillRect/>
          </a:stretch>
        </p:blipFill>
        <p:spPr bwMode="auto">
          <a:xfrm>
            <a:off x="1547664" y="1340768"/>
            <a:ext cx="6120680" cy="4531244"/>
          </a:xfrm>
          <a:prstGeom prst="rect">
            <a:avLst/>
          </a:prstGeom>
          <a:noFill/>
        </p:spPr>
      </p:pic>
      <p:sp>
        <p:nvSpPr>
          <p:cNvPr id="8"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smtClean="0">
                <a:solidFill>
                  <a:srgbClr val="002060"/>
                </a:solidFill>
              </a:rPr>
              <a:t>II- Les espaces de l’État et les espaces internationaux (suite)</a:t>
            </a:r>
            <a:endParaRPr lang="fr-FR" sz="2400" dirty="0">
              <a:solidFill>
                <a:srgbClr val="002060"/>
              </a:solidFill>
            </a:endParaRPr>
          </a:p>
        </p:txBody>
      </p:sp>
      <p:sp>
        <p:nvSpPr>
          <p:cNvPr id="3" name="Espace réservé du contenu 2"/>
          <p:cNvSpPr>
            <a:spLocks noGrp="1"/>
          </p:cNvSpPr>
          <p:nvPr>
            <p:ph sz="quarter" idx="1"/>
          </p:nvPr>
        </p:nvSpPr>
        <p:spPr/>
        <p:txBody>
          <a:bodyPr>
            <a:normAutofit/>
          </a:bodyPr>
          <a:lstStyle/>
          <a:p>
            <a:pPr algn="just"/>
            <a:r>
              <a:rPr dirty="0" smtClean="0"/>
              <a:t> </a:t>
            </a:r>
            <a:r>
              <a:rPr lang="fr-CA" dirty="0" smtClean="0"/>
              <a:t>B- Les espaces internationaux</a:t>
            </a:r>
          </a:p>
          <a:p>
            <a:pPr algn="just"/>
            <a:endParaRPr lang="fr-CA" dirty="0" smtClean="0"/>
          </a:p>
          <a:p>
            <a:pPr algn="just"/>
            <a:r>
              <a:rPr lang="fr-CA" dirty="0" smtClean="0"/>
              <a:t>2</a:t>
            </a:r>
            <a:r>
              <a:rPr dirty="0" smtClean="0"/>
              <a:t>)  </a:t>
            </a:r>
            <a:r>
              <a:rPr lang="fr-CA" dirty="0" smtClean="0"/>
              <a:t>L’espace extra-</a:t>
            </a:r>
            <a:r>
              <a:rPr lang="fr-CA" dirty="0" smtClean="0"/>
              <a:t>atmosphérique</a:t>
            </a:r>
            <a:endParaRPr lang="fr-CA" dirty="0" smtClean="0"/>
          </a:p>
          <a:p>
            <a:pPr algn="just"/>
            <a:r>
              <a:rPr lang="fr-CA" dirty="0" smtClean="0"/>
              <a:t>- E</a:t>
            </a:r>
            <a:r>
              <a:rPr lang="uz-Cyrl-UZ" dirty="0" smtClean="0"/>
              <a:t>space </a:t>
            </a:r>
            <a:r>
              <a:rPr lang="uz-Cyrl-UZ" dirty="0" smtClean="0"/>
              <a:t>au-delà de l'espace aérien, dont le régime juridique est fixé pour l'essentiel par</a:t>
            </a:r>
            <a:r>
              <a:rPr lang="uz-Cyrl-UZ" dirty="0" smtClean="0"/>
              <a:t> </a:t>
            </a:r>
            <a:r>
              <a:rPr lang="fr-CA" i="1" dirty="0" smtClean="0"/>
              <a:t>le</a:t>
            </a:r>
            <a:r>
              <a:rPr lang="uz-Cyrl-UZ" i="1" dirty="0" smtClean="0"/>
              <a:t> </a:t>
            </a:r>
            <a:r>
              <a:rPr lang="fr-CA" i="1" dirty="0" smtClean="0"/>
              <a:t>T</a:t>
            </a:r>
            <a:r>
              <a:rPr i="1" dirty="0" smtClean="0"/>
              <a:t>raité </a:t>
            </a:r>
            <a:r>
              <a:rPr i="1" dirty="0" smtClean="0"/>
              <a:t>sur les principes régissant les activités des États en matière d'exploration et d'utilisation de l'espace extra-</a:t>
            </a:r>
            <a:r>
              <a:rPr i="1" dirty="0" smtClean="0"/>
              <a:t>atmosphérique</a:t>
            </a:r>
            <a:r>
              <a:rPr lang="uz-Cyrl-UZ" i="1" dirty="0" smtClean="0"/>
              <a:t> </a:t>
            </a:r>
            <a:r>
              <a:rPr lang="fr-CA" dirty="0" smtClean="0"/>
              <a:t>(</a:t>
            </a:r>
            <a:r>
              <a:rPr lang="uz-Cyrl-UZ" dirty="0" smtClean="0"/>
              <a:t>1967</a:t>
            </a:r>
            <a:r>
              <a:rPr lang="fr-CA" dirty="0" smtClean="0"/>
              <a:t>)</a:t>
            </a:r>
            <a:r>
              <a:rPr lang="uz-Cyrl-UZ" dirty="0" smtClean="0"/>
              <a:t> :</a:t>
            </a:r>
            <a:endParaRPr lang="fr-CA" dirty="0" smtClean="0"/>
          </a:p>
          <a:p>
            <a:pPr algn="just"/>
            <a:r>
              <a:rPr lang="fr-CA" dirty="0" smtClean="0"/>
              <a:t>- </a:t>
            </a:r>
            <a:r>
              <a:rPr lang="fr-CA" dirty="0" smtClean="0"/>
              <a:t>I</a:t>
            </a:r>
            <a:r>
              <a:rPr lang="uz-Cyrl-UZ" dirty="0" smtClean="0"/>
              <a:t>nsusceptible </a:t>
            </a:r>
            <a:r>
              <a:rPr lang="uz-Cyrl-UZ" dirty="0" smtClean="0"/>
              <a:t>d'appropriation </a:t>
            </a:r>
            <a:r>
              <a:rPr lang="uz-Cyrl-UZ" dirty="0" smtClean="0"/>
              <a:t>nationale</a:t>
            </a:r>
            <a:r>
              <a:rPr lang="fr-CA" dirty="0" smtClean="0"/>
              <a:t>;</a:t>
            </a:r>
          </a:p>
          <a:p>
            <a:pPr algn="just"/>
            <a:r>
              <a:rPr lang="fr-CA" dirty="0" smtClean="0"/>
              <a:t>- L</a:t>
            </a:r>
            <a:r>
              <a:rPr lang="uz-Cyrl-UZ" dirty="0" smtClean="0"/>
              <a:t>iberté </a:t>
            </a:r>
            <a:r>
              <a:rPr lang="uz-Cyrl-UZ" dirty="0" smtClean="0"/>
              <a:t>d'exploration, d'utilisation, démilitarisation</a:t>
            </a:r>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16</a:t>
            </a:fld>
            <a:endParaRPr lang="fr-BE" dirty="0"/>
          </a:p>
        </p:txBody>
      </p:sp>
      <p:sp>
        <p:nvSpPr>
          <p:cNvPr id="6"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rgbClr val="002060"/>
                </a:solidFill>
              </a:rPr>
              <a:t/>
            </a:r>
            <a:br>
              <a:rPr lang="fr-FR" dirty="0" smtClean="0">
                <a:solidFill>
                  <a:srgbClr val="002060"/>
                </a:solidFill>
              </a:rPr>
            </a:br>
            <a:r>
              <a:rPr lang="fr-FR" dirty="0" smtClean="0">
                <a:solidFill>
                  <a:srgbClr val="002060"/>
                </a:solidFill>
              </a:rPr>
              <a:t>L’État, son territoire et ses espaces</a:t>
            </a:r>
            <a:endParaRPr lang="fr-FR" dirty="0">
              <a:solidFill>
                <a:srgbClr val="002060"/>
              </a:solidFill>
            </a:endParaRPr>
          </a:p>
        </p:txBody>
      </p:sp>
      <p:sp>
        <p:nvSpPr>
          <p:cNvPr id="3" name="Espace réservé du contenu 2"/>
          <p:cNvSpPr>
            <a:spLocks noGrp="1"/>
          </p:cNvSpPr>
          <p:nvPr>
            <p:ph sz="quarter" idx="1"/>
          </p:nvPr>
        </p:nvSpPr>
        <p:spPr/>
        <p:txBody>
          <a:bodyPr>
            <a:normAutofit fontScale="40000" lnSpcReduction="20000"/>
          </a:bodyPr>
          <a:lstStyle/>
          <a:p>
            <a:pPr lvl="1">
              <a:buNone/>
            </a:pPr>
            <a:r>
              <a:rPr b="1" dirty="0" smtClean="0"/>
              <a:t/>
            </a:r>
            <a:br>
              <a:rPr b="1" dirty="0" smtClean="0"/>
            </a:br>
            <a:endParaRPr dirty="0" smtClean="0"/>
          </a:p>
          <a:p>
            <a:pPr algn="ctr">
              <a:buNone/>
            </a:pPr>
            <a:r>
              <a:rPr sz="3500" b="1" dirty="0" smtClean="0"/>
              <a:t>PLAN </a:t>
            </a:r>
            <a:r>
              <a:rPr lang="fr-CA" sz="3500" b="1" dirty="0" smtClean="0"/>
              <a:t> GÉNÉRAL</a:t>
            </a:r>
            <a:endParaRPr sz="3500" dirty="0" smtClean="0"/>
          </a:p>
          <a:p>
            <a:r>
              <a:rPr b="1" dirty="0" smtClean="0"/>
              <a:t>I-  LE TERRITOIRE DE L’ÉTAT</a:t>
            </a:r>
            <a:endParaRPr dirty="0" smtClean="0"/>
          </a:p>
          <a:p>
            <a:r>
              <a:rPr i="1" dirty="0" smtClean="0"/>
              <a:t>     A- Le territoire terrestre, les eaux intérieures et la mer territoriale</a:t>
            </a:r>
            <a:endParaRPr dirty="0" smtClean="0"/>
          </a:p>
          <a:p>
            <a:r>
              <a:rPr dirty="0" smtClean="0"/>
              <a:t>         </a:t>
            </a:r>
            <a:r>
              <a:rPr lang="fr-CA" dirty="0" smtClean="0"/>
              <a:t> </a:t>
            </a:r>
            <a:r>
              <a:rPr dirty="0" smtClean="0"/>
              <a:t>1)   Le territoire terrestre</a:t>
            </a:r>
            <a:br>
              <a:rPr dirty="0" smtClean="0"/>
            </a:br>
            <a:r>
              <a:rPr dirty="0" smtClean="0"/>
              <a:t>    2)   Les eaux intérieures et la mer territoriale</a:t>
            </a:r>
          </a:p>
          <a:p>
            <a:r>
              <a:rPr i="1" dirty="0" smtClean="0"/>
              <a:t>     B- Le territoire aérien</a:t>
            </a:r>
            <a:endParaRPr dirty="0" smtClean="0"/>
          </a:p>
          <a:p>
            <a:r>
              <a:rPr dirty="0" smtClean="0"/>
              <a:t>         </a:t>
            </a:r>
            <a:r>
              <a:rPr lang="fr-CA" dirty="0" smtClean="0"/>
              <a:t> </a:t>
            </a:r>
            <a:r>
              <a:rPr dirty="0" smtClean="0"/>
              <a:t>1)  Les limites horizontales du territoire aérien</a:t>
            </a:r>
            <a:br>
              <a:rPr dirty="0" smtClean="0"/>
            </a:br>
            <a:r>
              <a:rPr dirty="0" smtClean="0"/>
              <a:t>    2)   Les limites verticales du territoire aérien</a:t>
            </a:r>
            <a:r>
              <a:rPr lang="fr-CA" dirty="0" smtClean="0"/>
              <a:t/>
            </a:r>
            <a:br>
              <a:rPr lang="fr-CA" dirty="0" smtClean="0"/>
            </a:br>
            <a:endParaRPr dirty="0" smtClean="0"/>
          </a:p>
          <a:p>
            <a:r>
              <a:rPr b="1" dirty="0" smtClean="0"/>
              <a:t>II- LES ESPACES DE L’ÉTAT ET LES ESPACES INTERNATIONAUX</a:t>
            </a:r>
            <a:endParaRPr dirty="0" smtClean="0"/>
          </a:p>
          <a:p>
            <a:r>
              <a:rPr i="1" dirty="0" smtClean="0"/>
              <a:t>     A- Les espaces maritimes de l’État</a:t>
            </a:r>
            <a:endParaRPr dirty="0" smtClean="0"/>
          </a:p>
          <a:p>
            <a:r>
              <a:rPr dirty="0" smtClean="0"/>
              <a:t>         </a:t>
            </a:r>
            <a:r>
              <a:rPr lang="fr-CA" dirty="0" smtClean="0"/>
              <a:t> </a:t>
            </a:r>
            <a:r>
              <a:rPr dirty="0" smtClean="0"/>
              <a:t>1)   La zone contigüe</a:t>
            </a:r>
            <a:br>
              <a:rPr dirty="0" smtClean="0"/>
            </a:br>
            <a:r>
              <a:rPr dirty="0" smtClean="0"/>
              <a:t>  </a:t>
            </a:r>
            <a:r>
              <a:rPr lang="fr-CA" dirty="0" smtClean="0"/>
              <a:t> </a:t>
            </a:r>
            <a:r>
              <a:rPr dirty="0" smtClean="0"/>
              <a:t> </a:t>
            </a:r>
            <a:r>
              <a:rPr lang="fr-CA" dirty="0" smtClean="0"/>
              <a:t> </a:t>
            </a:r>
            <a:r>
              <a:rPr dirty="0" smtClean="0"/>
              <a:t>2)   La zone économique exclusive et le plateau continental</a:t>
            </a:r>
          </a:p>
          <a:p>
            <a:r>
              <a:rPr i="1" dirty="0" smtClean="0"/>
              <a:t>      B-  Les espaces internationaux</a:t>
            </a:r>
            <a:endParaRPr dirty="0" smtClean="0"/>
          </a:p>
          <a:p>
            <a:r>
              <a:rPr dirty="0" smtClean="0"/>
              <a:t>            1)  La haute mer (eaux internationales) et la Zone (fonds des mers et leur sous-sol)</a:t>
            </a:r>
            <a:br>
              <a:rPr dirty="0" smtClean="0"/>
            </a:br>
            <a:r>
              <a:rPr dirty="0" smtClean="0"/>
              <a:t>      </a:t>
            </a:r>
            <a:r>
              <a:rPr lang="fr-CA" dirty="0" smtClean="0"/>
              <a:t> </a:t>
            </a:r>
            <a:r>
              <a:rPr dirty="0" smtClean="0"/>
              <a:t>2)   L’espace extra-atmosphérique</a:t>
            </a:r>
          </a:p>
          <a:p>
            <a:pPr algn="ctr">
              <a:buNone/>
            </a:pPr>
            <a:r>
              <a:rPr sz="3500" b="1" dirty="0" smtClean="0"/>
              <a:t>PROGRAMME DE LECTURES</a:t>
            </a:r>
            <a:endParaRPr sz="3500" dirty="0" smtClean="0"/>
          </a:p>
          <a:p>
            <a:r>
              <a:rPr i="1" dirty="0" smtClean="0"/>
              <a:t>Lectures obligatoires </a:t>
            </a:r>
            <a:r>
              <a:rPr dirty="0" smtClean="0"/>
              <a:t>:</a:t>
            </a:r>
            <a:r>
              <a:rPr lang="fr-CA" dirty="0" smtClean="0"/>
              <a:t/>
            </a:r>
            <a:br>
              <a:rPr lang="fr-CA" dirty="0" smtClean="0"/>
            </a:br>
            <a:r>
              <a:rPr lang="fr-CA" dirty="0" smtClean="0"/>
              <a:t/>
            </a:r>
            <a:br>
              <a:rPr lang="fr-CA" dirty="0" smtClean="0"/>
            </a:br>
            <a:r>
              <a:rPr b="1" dirty="0" smtClean="0"/>
              <a:t>Document n</a:t>
            </a:r>
            <a:r>
              <a:rPr b="1" baseline="30000" dirty="0" smtClean="0"/>
              <a:t>o</a:t>
            </a:r>
            <a:r>
              <a:rPr b="1" dirty="0" smtClean="0"/>
              <a:t> 12.1 :</a:t>
            </a:r>
            <a:r>
              <a:rPr dirty="0" smtClean="0"/>
              <a:t> </a:t>
            </a:r>
            <a:r>
              <a:rPr b="1" i="1" u="sng" dirty="0" smtClean="0">
                <a:hlinkClick r:id="rId2"/>
              </a:rPr>
              <a:t>Convention des Nations Unies sur le droit de la mer</a:t>
            </a:r>
            <a:r>
              <a:rPr dirty="0" smtClean="0"/>
              <a:t>,</a:t>
            </a:r>
            <a:r>
              <a:rPr b="1" dirty="0" smtClean="0"/>
              <a:t> </a:t>
            </a:r>
            <a:r>
              <a:rPr dirty="0" smtClean="0"/>
              <a:t>art. 2 à 26, 33, 55-58, 76-83, 86 à 107, 133-145 et 234</a:t>
            </a:r>
            <a:r>
              <a:rPr lang="fr-CA" b="1" dirty="0" smtClean="0"/>
              <a:t/>
            </a:r>
            <a:br>
              <a:rPr lang="fr-CA" b="1" dirty="0" smtClean="0"/>
            </a:br>
            <a:r>
              <a:rPr b="1" dirty="0" smtClean="0"/>
              <a:t>Document n</a:t>
            </a:r>
            <a:r>
              <a:rPr b="1" baseline="30000" dirty="0" smtClean="0"/>
              <a:t>o</a:t>
            </a:r>
            <a:r>
              <a:rPr b="1" dirty="0" smtClean="0"/>
              <a:t> 13 :</a:t>
            </a:r>
            <a:r>
              <a:rPr b="1" dirty="0" smtClean="0">
                <a:hlinkClick r:id="rId3"/>
              </a:rPr>
              <a:t> Schéma sur le territoire et les espaces maritimes</a:t>
            </a:r>
            <a:endParaRPr dirty="0" smtClean="0"/>
          </a:p>
          <a:p>
            <a:r>
              <a:rPr i="1" dirty="0" smtClean="0"/>
              <a:t>Lectures optionnelles</a:t>
            </a:r>
            <a:r>
              <a:rPr dirty="0" smtClean="0"/>
              <a:t> :</a:t>
            </a:r>
            <a:r>
              <a:rPr lang="fr-CA" dirty="0" smtClean="0"/>
              <a:t/>
            </a:r>
            <a:br>
              <a:rPr lang="fr-CA" dirty="0" smtClean="0"/>
            </a:br>
            <a:r>
              <a:rPr lang="fr-CA" dirty="0" smtClean="0"/>
              <a:t/>
            </a:r>
            <a:br>
              <a:rPr lang="fr-CA" dirty="0" smtClean="0"/>
            </a:br>
            <a:r>
              <a:rPr b="1" dirty="0" smtClean="0"/>
              <a:t>Document n</a:t>
            </a:r>
            <a:r>
              <a:rPr b="1" baseline="30000" dirty="0" smtClean="0"/>
              <a:t>o</a:t>
            </a:r>
            <a:r>
              <a:rPr b="1" dirty="0" smtClean="0"/>
              <a:t> 14 : </a:t>
            </a:r>
            <a:r>
              <a:rPr b="1" u="sng" dirty="0" smtClean="0">
                <a:hlinkClick r:id="rId4"/>
              </a:rPr>
              <a:t>Le patrimoine océanique du Canada- Description des zones maritimes</a:t>
            </a:r>
            <a:r>
              <a:rPr lang="fr-CA" b="1" u="sng" dirty="0" smtClean="0"/>
              <a:t/>
            </a:r>
            <a:br>
              <a:rPr lang="fr-CA" b="1" u="sng" dirty="0" smtClean="0"/>
            </a:br>
            <a:r>
              <a:rPr b="1" dirty="0" smtClean="0"/>
              <a:t>Document n</a:t>
            </a:r>
            <a:r>
              <a:rPr b="1" baseline="30000" dirty="0" smtClean="0"/>
              <a:t>o</a:t>
            </a:r>
            <a:r>
              <a:rPr b="1" dirty="0" smtClean="0"/>
              <a:t> 15 : </a:t>
            </a:r>
            <a:r>
              <a:rPr b="1" dirty="0" smtClean="0">
                <a:hlinkClick r:id="rId5"/>
              </a:rPr>
              <a:t>Louis-Gilles Francoeur , « Un plateau continental plus vaste pour le Canada ? »</a:t>
            </a:r>
            <a:r>
              <a:rPr b="1" dirty="0" smtClean="0"/>
              <a:t> </a:t>
            </a:r>
            <a:br>
              <a:rPr b="1" dirty="0" smtClean="0"/>
            </a:br>
            <a:r>
              <a:rPr b="1" dirty="0" smtClean="0"/>
              <a:t>Document n</a:t>
            </a:r>
            <a:r>
              <a:rPr b="1" baseline="30000" dirty="0" smtClean="0"/>
              <a:t>o</a:t>
            </a:r>
            <a:r>
              <a:rPr b="1" dirty="0" smtClean="0"/>
              <a:t> 16 : </a:t>
            </a:r>
            <a:r>
              <a:rPr b="1" u="sng" dirty="0" smtClean="0">
                <a:hlinkClick r:id="rId6"/>
              </a:rPr>
              <a:t>Julio A. Barberis, « Les liens juridiques entre l'État et son territoire »</a:t>
            </a:r>
            <a:r>
              <a:rPr b="1" dirty="0" smtClean="0"/>
              <a:t> </a:t>
            </a:r>
            <a:r>
              <a:rPr dirty="0" smtClean="0"/>
              <a:t>(1999)</a:t>
            </a:r>
          </a:p>
          <a:p>
            <a:pPr lvl="1"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2</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l’État</a:t>
            </a:r>
            <a:endParaRPr lang="fr-FR" dirty="0">
              <a:solidFill>
                <a:srgbClr val="002060"/>
              </a:solidFill>
            </a:endParaRPr>
          </a:p>
        </p:txBody>
      </p:sp>
      <p:sp>
        <p:nvSpPr>
          <p:cNvPr id="3" name="Espace réservé du contenu 2"/>
          <p:cNvSpPr>
            <a:spLocks noGrp="1"/>
          </p:cNvSpPr>
          <p:nvPr>
            <p:ph sz="quarter" idx="1"/>
          </p:nvPr>
        </p:nvSpPr>
        <p:spPr/>
        <p:txBody>
          <a:bodyPr>
            <a:normAutofit fontScale="92500"/>
          </a:bodyPr>
          <a:lstStyle/>
          <a:p>
            <a:pPr algn="just"/>
            <a:r>
              <a:rPr lang="fr-FR" dirty="0" smtClean="0"/>
              <a:t>« Obsession territoriale » de l’État selon Georges Scelle</a:t>
            </a:r>
          </a:p>
          <a:p>
            <a:pPr algn="just"/>
            <a:endParaRPr lang="fr-FR" dirty="0" smtClean="0"/>
          </a:p>
          <a:p>
            <a:pPr algn="just"/>
            <a:r>
              <a:rPr lang="fr-FR" dirty="0" smtClean="0"/>
              <a:t>Assiette physique où :</a:t>
            </a:r>
          </a:p>
          <a:p>
            <a:pPr lvl="1" algn="just"/>
            <a:r>
              <a:rPr lang="fr-FR" dirty="0" smtClean="0"/>
              <a:t>L’État exerce son autorité</a:t>
            </a:r>
          </a:p>
          <a:p>
            <a:pPr lvl="1" algn="just"/>
            <a:r>
              <a:rPr lang="fr-FR" dirty="0" smtClean="0"/>
              <a:t>Une population est stabilisée à l’intérieur de frontières (</a:t>
            </a:r>
            <a:r>
              <a:rPr lang="fr-FR" i="1" dirty="0" smtClean="0"/>
              <a:t>quid</a:t>
            </a:r>
            <a:r>
              <a:rPr lang="fr-FR" dirty="0" smtClean="0"/>
              <a:t> États nomades)</a:t>
            </a:r>
            <a:br>
              <a:rPr lang="fr-FR" dirty="0" smtClean="0"/>
            </a:br>
            <a:endParaRPr lang="fr-FR" dirty="0" smtClean="0"/>
          </a:p>
          <a:p>
            <a:pPr algn="just"/>
            <a:r>
              <a:rPr lang="fr-FR" dirty="0" smtClean="0"/>
              <a:t>L’État y a le plein exercice de sa souveraineté, intégralement soumis à la compétence de l’État (sans préjudice des limites établies par le droit international).</a:t>
            </a:r>
          </a:p>
          <a:p>
            <a:pPr lvl="1" algn="just"/>
            <a:r>
              <a:rPr lang="fr-FR" dirty="0" smtClean="0"/>
              <a:t>Plénitude et exclusivité des pouvoirs souverains</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3</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l’État (suite)</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lvl="1" algn="just"/>
            <a:endParaRPr lang="fr-FR" dirty="0" smtClean="0"/>
          </a:p>
          <a:p>
            <a:pPr lvl="1" algn="just"/>
            <a:endParaRPr lang="fr-FR" dirty="0" smtClean="0"/>
          </a:p>
          <a:p>
            <a:pPr lvl="1" algn="just"/>
            <a:endParaRPr lang="fr-FR" dirty="0" smtClean="0"/>
          </a:p>
          <a:p>
            <a:pPr algn="just"/>
            <a:r>
              <a:rPr lang="fr-FR" dirty="0" smtClean="0"/>
              <a:t>Trois composantes :</a:t>
            </a:r>
          </a:p>
          <a:p>
            <a:pPr lvl="1" algn="just"/>
            <a:r>
              <a:rPr lang="fr-FR" dirty="0" smtClean="0"/>
              <a:t>Territoire terrestre (sol et sous-sol)</a:t>
            </a:r>
          </a:p>
          <a:p>
            <a:pPr lvl="1" algn="just"/>
            <a:r>
              <a:rPr lang="fr-FR" dirty="0" smtClean="0"/>
              <a:t>Territoire maritime (</a:t>
            </a:r>
            <a:r>
              <a:rPr lang="fr-FR" i="1" dirty="0" smtClean="0">
                <a:hlinkClick r:id="rId2"/>
              </a:rPr>
              <a:t>Convention des Nations Unies sur le droit de la mer</a:t>
            </a:r>
            <a:r>
              <a:rPr lang="fr-FR" dirty="0" smtClean="0">
                <a:hlinkClick r:id="rId2"/>
              </a:rPr>
              <a:t>, 10 décembre 1982</a:t>
            </a:r>
            <a:r>
              <a:rPr lang="fr-FR" dirty="0" smtClean="0"/>
              <a:t>)</a:t>
            </a:r>
          </a:p>
          <a:p>
            <a:pPr lvl="1" algn="just"/>
            <a:r>
              <a:rPr lang="fr-FR" dirty="0" smtClean="0"/>
              <a:t>Territoire aérien (surjacent les deux espaces territoriaux supra)</a:t>
            </a:r>
          </a:p>
          <a:p>
            <a:pPr lvl="1" algn="just"/>
            <a:endParaRPr lang="fr-FR" dirty="0" smtClean="0"/>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4</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 État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77500" lnSpcReduction="20000"/>
          </a:bodyPr>
          <a:lstStyle/>
          <a:p>
            <a:pPr algn="just"/>
            <a:r>
              <a:rPr i="1" dirty="0" smtClean="0"/>
              <a:t>A- Le territoire terrestre, les eaux intérieures et la mer territoriale</a:t>
            </a:r>
            <a:endParaRPr lang="fr-CA" i="1" dirty="0" smtClean="0"/>
          </a:p>
          <a:p>
            <a:pPr algn="just"/>
            <a:endParaRPr lang="fr-CA" i="1" dirty="0" smtClean="0"/>
          </a:p>
          <a:p>
            <a:pPr algn="just"/>
            <a:r>
              <a:rPr lang="fr-CA" i="1" dirty="0" smtClean="0"/>
              <a:t>1) Le territoire terrestre</a:t>
            </a:r>
          </a:p>
          <a:p>
            <a:pPr algn="just"/>
            <a:endParaRPr lang="fr-FR" dirty="0" smtClean="0"/>
          </a:p>
          <a:p>
            <a:pPr algn="just"/>
            <a:r>
              <a:rPr lang="fr-FR" dirty="0" smtClean="0"/>
              <a:t>Le territoire défini : « Définir un territoire, c’est définir ses frontières » (C.I.J., </a:t>
            </a:r>
            <a:r>
              <a:rPr lang="fr-FR" i="1" dirty="0" smtClean="0"/>
              <a:t>Lybie</a:t>
            </a:r>
            <a:r>
              <a:rPr lang="fr-FR" dirty="0" smtClean="0"/>
              <a:t> c. </a:t>
            </a:r>
            <a:r>
              <a:rPr lang="fr-FR" i="1" dirty="0" smtClean="0"/>
              <a:t>Tchad</a:t>
            </a:r>
            <a:r>
              <a:rPr lang="fr-FR" dirty="0" smtClean="0"/>
              <a:t>, 3 février 1994)</a:t>
            </a:r>
          </a:p>
          <a:p>
            <a:pPr algn="just"/>
            <a:endParaRPr lang="fr-FR" dirty="0" smtClean="0"/>
          </a:p>
          <a:p>
            <a:pPr algn="just"/>
            <a:r>
              <a:rPr lang="fr-FR" dirty="0" smtClean="0"/>
              <a:t>Frontière :</a:t>
            </a:r>
          </a:p>
          <a:p>
            <a:pPr lvl="1" algn="just"/>
            <a:r>
              <a:rPr lang="fr-FR" dirty="0" smtClean="0"/>
              <a:t>« Limite du territoire de l’État. Ligne déterminant où commencent et où finissent les territoires relevant respectivement de deux États voisins. En fonction de la nature physique de l’espace ainsi délimité, on parle de frontières terrestres, de frontières maritimes et de frontières aériennes » (Salmon)</a:t>
            </a:r>
          </a:p>
          <a:p>
            <a:pPr lvl="1" algn="just"/>
            <a:r>
              <a:rPr lang="fr-FR" u="sng" dirty="0" smtClean="0"/>
              <a:t>Frontière ligne</a:t>
            </a:r>
            <a:r>
              <a:rPr lang="fr-FR" dirty="0" smtClean="0"/>
              <a:t> / frontière zone</a:t>
            </a:r>
          </a:p>
          <a:p>
            <a:pPr lvl="1" algn="just"/>
            <a:r>
              <a:rPr lang="fr-FR" dirty="0" smtClean="0"/>
              <a:t>Délimitation (définitive, complète), démarcation,  abornement</a:t>
            </a:r>
          </a:p>
          <a:p>
            <a:pPr lvl="1" algn="just"/>
            <a:r>
              <a:rPr lang="fr-FR" dirty="0" smtClean="0"/>
              <a:t>Délimitation, </a:t>
            </a:r>
            <a:r>
              <a:rPr lang="fr-FR" i="1" dirty="0" smtClean="0"/>
              <a:t>a priori</a:t>
            </a:r>
            <a:r>
              <a:rPr lang="fr-FR" dirty="0" smtClean="0"/>
              <a:t>, unilatérale</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5</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l’État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92500" lnSpcReduction="10000"/>
          </a:bodyPr>
          <a:lstStyle/>
          <a:p>
            <a:pPr algn="just"/>
            <a:r>
              <a:rPr lang="fr-FR" dirty="0" smtClean="0"/>
              <a:t>Par l’acquisition de territoire, on vise en réalité l’acquisition des titres nécessaires pour exercer les compétences souveraines à l’intérieur de frontières.</a:t>
            </a:r>
          </a:p>
          <a:p>
            <a:pPr algn="just"/>
            <a:endParaRPr lang="fr-FR" dirty="0" smtClean="0"/>
          </a:p>
          <a:p>
            <a:pPr algn="just"/>
            <a:r>
              <a:rPr lang="fr-FR" dirty="0" smtClean="0"/>
              <a:t>Ces titres résultent d’un fait (effectivité) ou d’un acte (titre), il est originaire ou dérivé (cf. transfert).</a:t>
            </a:r>
          </a:p>
          <a:p>
            <a:pPr algn="just"/>
            <a:r>
              <a:rPr lang="fr-FR" dirty="0" smtClean="0"/>
              <a:t>Titre (traités et cartes </a:t>
            </a:r>
            <a:r>
              <a:rPr lang="fr-FR" u="sng" dirty="0" smtClean="0"/>
              <a:t>annexées</a:t>
            </a:r>
            <a:r>
              <a:rPr lang="fr-FR" dirty="0" smtClean="0"/>
              <a:t>) vs Effectivité (</a:t>
            </a:r>
            <a:r>
              <a:rPr lang="fr-FR" u="sng" dirty="0" smtClean="0"/>
              <a:t>appréciation relative</a:t>
            </a:r>
            <a:r>
              <a:rPr lang="fr-FR" dirty="0" smtClean="0"/>
              <a:t>).</a:t>
            </a:r>
          </a:p>
          <a:p>
            <a:pPr algn="just"/>
            <a:endParaRPr lang="fr-FR" dirty="0" smtClean="0"/>
          </a:p>
          <a:p>
            <a:pPr algn="just"/>
            <a:r>
              <a:rPr lang="fr-FR" dirty="0" smtClean="0"/>
              <a:t>Différends nombreux (pour le Canada : Affaires </a:t>
            </a:r>
            <a:r>
              <a:rPr lang="fr-FR" i="1" dirty="0" smtClean="0"/>
              <a:t>du </a:t>
            </a:r>
            <a:r>
              <a:rPr lang="fr-FR" i="1" dirty="0" smtClean="0">
                <a:hlinkClick r:id="rId2"/>
              </a:rPr>
              <a:t>Golfe du Maine</a:t>
            </a:r>
            <a:r>
              <a:rPr lang="fr-FR" dirty="0" smtClean="0"/>
              <a:t> (</a:t>
            </a:r>
            <a:r>
              <a:rPr lang="fr-FR" i="1" dirty="0" smtClean="0"/>
              <a:t>Canada</a:t>
            </a:r>
            <a:r>
              <a:rPr lang="fr-FR" dirty="0" smtClean="0"/>
              <a:t> c. </a:t>
            </a:r>
            <a:r>
              <a:rPr lang="fr-FR" i="1" dirty="0" smtClean="0"/>
              <a:t>États-Unis d’Amérique</a:t>
            </a:r>
            <a:r>
              <a:rPr lang="fr-FR" dirty="0" smtClean="0"/>
              <a:t>, 1984), </a:t>
            </a:r>
            <a:r>
              <a:rPr lang="fr-FR" i="1" dirty="0" smtClean="0">
                <a:hlinkClick r:id="rId3"/>
              </a:rPr>
              <a:t>Compétences en matière de pêcheries</a:t>
            </a:r>
            <a:r>
              <a:rPr lang="fr-FR" dirty="0" smtClean="0"/>
              <a:t> (</a:t>
            </a:r>
            <a:r>
              <a:rPr lang="fr-FR" i="1" dirty="0" smtClean="0"/>
              <a:t>Espagne</a:t>
            </a:r>
            <a:r>
              <a:rPr lang="fr-FR" dirty="0" smtClean="0"/>
              <a:t> c. </a:t>
            </a:r>
            <a:r>
              <a:rPr lang="fr-FR" i="1" dirty="0" smtClean="0"/>
              <a:t>Canada</a:t>
            </a:r>
            <a:r>
              <a:rPr lang="fr-FR" dirty="0" smtClean="0"/>
              <a:t>, 1998) et Différend arctique)</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6</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l’État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92500"/>
          </a:bodyPr>
          <a:lstStyle/>
          <a:p>
            <a:pPr algn="just"/>
            <a:r>
              <a:rPr lang="fr-FR" dirty="0" smtClean="0"/>
              <a:t>C.I.J., </a:t>
            </a:r>
            <a:r>
              <a:rPr lang="fr-FR" i="1" dirty="0" smtClean="0"/>
              <a:t>Différend frontalier</a:t>
            </a:r>
            <a:r>
              <a:rPr lang="fr-FR" dirty="0" smtClean="0"/>
              <a:t>, 22 décembre 1986, § 63</a:t>
            </a:r>
            <a:br>
              <a:rPr lang="fr-FR" dirty="0" smtClean="0"/>
            </a:br>
            <a:r>
              <a:rPr lang="fr-FR" dirty="0" smtClean="0"/>
              <a:t> </a:t>
            </a:r>
          </a:p>
          <a:p>
            <a:pPr lvl="1" algn="just"/>
            <a:r>
              <a:rPr lang="fr-FR" sz="2162" dirty="0" smtClean="0"/>
              <a:t>« Dans le cas où le fait correspond exactement au droit, où une administration effective s'ajoute à l'</a:t>
            </a:r>
            <a:r>
              <a:rPr lang="fr-FR" sz="2162" i="1" dirty="0" err="1" smtClean="0"/>
              <a:t>uti</a:t>
            </a:r>
            <a:r>
              <a:rPr lang="fr-FR" sz="2162" i="1" dirty="0" smtClean="0"/>
              <a:t> </a:t>
            </a:r>
            <a:r>
              <a:rPr lang="fr-FR" sz="2162" i="1" dirty="0" err="1" smtClean="0"/>
              <a:t>possidetis</a:t>
            </a:r>
            <a:r>
              <a:rPr lang="fr-FR" sz="2162" i="1" dirty="0" smtClean="0"/>
              <a:t> </a:t>
            </a:r>
            <a:r>
              <a:rPr lang="fr-FR" sz="2162" i="1" dirty="0" err="1" smtClean="0"/>
              <a:t>juris</a:t>
            </a:r>
            <a:r>
              <a:rPr lang="fr-FR" sz="2162" dirty="0" smtClean="0"/>
              <a:t>, l’ "effectivité" n'intervient en réalité que pour confirmer l'exercice du droit né d'un titre juridique. </a:t>
            </a:r>
            <a:r>
              <a:rPr lang="fr-FR" sz="2162" u="sng" dirty="0" smtClean="0"/>
              <a:t>Dans le cas où le fait ne correspond pas au droit, où le territoire objet du différend est administré effectivement par un État autre que celui qui possède le titre juridique, il y a lieu de préférer le titulaire du titre. Dans l'éventualité où l'"effectivité" ne coexiste avec aucun titre juridique, elle doit inévitablement être prise en considération</a:t>
            </a:r>
            <a:r>
              <a:rPr lang="fr-FR" sz="2162" dirty="0" smtClean="0"/>
              <a:t>. Il est enfin des cas où le titre juridique n'est pas de nature à faire apparaître de façon précise l'étendue territoriale sur laquelle il porte. Les "effectivités" peuvent alors jouer un rôle essentiel pour indiquer comment le titre est interprété dans la pratique »</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7</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2060"/>
                </a:solidFill>
              </a:rPr>
              <a:t>I- Le territoire de l’État (suite)</a:t>
            </a:r>
            <a:endParaRPr lang="fr-FR" dirty="0">
              <a:solidFill>
                <a:srgbClr val="002060"/>
              </a:solidFill>
            </a:endParaRPr>
          </a:p>
        </p:txBody>
      </p:sp>
      <p:sp>
        <p:nvSpPr>
          <p:cNvPr id="3" name="Espace réservé du contenu 2"/>
          <p:cNvSpPr>
            <a:spLocks noGrp="1"/>
          </p:cNvSpPr>
          <p:nvPr>
            <p:ph sz="quarter" idx="1"/>
          </p:nvPr>
        </p:nvSpPr>
        <p:spPr/>
        <p:txBody>
          <a:bodyPr>
            <a:normAutofit fontScale="85000" lnSpcReduction="10000"/>
          </a:bodyPr>
          <a:lstStyle/>
          <a:p>
            <a:pPr algn="just"/>
            <a:r>
              <a:rPr lang="fr-CA" i="1" dirty="0" smtClean="0"/>
              <a:t>B</a:t>
            </a:r>
            <a:r>
              <a:rPr i="1" dirty="0" smtClean="0"/>
              <a:t>- </a:t>
            </a:r>
            <a:r>
              <a:rPr lang="fr-CA" i="1" dirty="0" smtClean="0"/>
              <a:t>L</a:t>
            </a:r>
            <a:r>
              <a:rPr i="1" dirty="0" smtClean="0"/>
              <a:t>es eaux intérieures et la mer territoriale</a:t>
            </a:r>
            <a:endParaRPr lang="fr-CA" i="1" dirty="0" smtClean="0"/>
          </a:p>
          <a:p>
            <a:pPr algn="just">
              <a:buNone/>
            </a:pPr>
            <a:endParaRPr lang="fr-CA" i="1" dirty="0" smtClean="0"/>
          </a:p>
          <a:p>
            <a:pPr algn="just"/>
            <a:r>
              <a:rPr lang="fr-FR" dirty="0" smtClean="0"/>
              <a:t>« Le territoire s’étend aux eaux intérieures et à la mer territoriale » Idée de projection de la terre vers la mer</a:t>
            </a:r>
          </a:p>
          <a:p>
            <a:pPr algn="just"/>
            <a:endParaRPr lang="fr-FR" dirty="0" smtClean="0"/>
          </a:p>
          <a:p>
            <a:pPr algn="just"/>
            <a:r>
              <a:rPr lang="fr-FR" dirty="0" smtClean="0"/>
              <a:t>Eaux intérieures</a:t>
            </a:r>
          </a:p>
          <a:p>
            <a:pPr algn="just"/>
            <a:r>
              <a:rPr lang="fr-FR" dirty="0" smtClean="0"/>
              <a:t>Mer territoriale</a:t>
            </a:r>
          </a:p>
          <a:p>
            <a:pPr lvl="1" algn="just"/>
            <a:endParaRPr lang="fr-FR" dirty="0" smtClean="0"/>
          </a:p>
          <a:p>
            <a:pPr algn="just"/>
            <a:r>
              <a:rPr lang="fr-FR" dirty="0" smtClean="0"/>
              <a:t>Lignes de base</a:t>
            </a:r>
          </a:p>
          <a:p>
            <a:pPr lvl="1" algn="just"/>
            <a:r>
              <a:rPr lang="fr-FR" dirty="0" smtClean="0"/>
              <a:t>Ligne de base normale « laisse de basse mer » (art. 5 CNUDM)</a:t>
            </a:r>
          </a:p>
          <a:p>
            <a:pPr lvl="1" algn="just"/>
            <a:r>
              <a:rPr lang="fr-FR" dirty="0" smtClean="0"/>
              <a:t>Ligne de base droite (archipels, côtes accidentées, zone humide)</a:t>
            </a:r>
          </a:p>
          <a:p>
            <a:pPr lvl="1" algn="just"/>
            <a:endParaRPr lang="fr-FR" dirty="0" smtClean="0"/>
          </a:p>
          <a:p>
            <a:pPr algn="just"/>
            <a:r>
              <a:rPr lang="fr-FR" dirty="0" smtClean="0"/>
              <a:t>Pas d’autres zones intégrées au territoire</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8</a:t>
            </a:fld>
            <a:endParaRPr lang="fr-BE" dirty="0"/>
          </a:p>
        </p:txBody>
      </p:sp>
      <p:sp>
        <p:nvSpPr>
          <p:cNvPr id="7" name="Espace réservé du pied de page 6"/>
          <p:cNvSpPr>
            <a:spLocks noGrp="1"/>
          </p:cNvSpPr>
          <p:nvPr>
            <p:ph type="ftr" sz="quarter" idx="11"/>
          </p:nvPr>
        </p:nvSpPr>
        <p:spPr>
          <a:xfrm>
            <a:off x="467544" y="6356350"/>
            <a:ext cx="8208912" cy="365760"/>
          </a:xfrm>
        </p:spPr>
        <p:txBody>
          <a:bodyPr/>
          <a:lstStyle/>
          <a:p>
            <a:r>
              <a:rPr lang="fr-CA" sz="1100" dirty="0" smtClean="0"/>
              <a:t>Daniel Turp, Université de Montréal, Droit international général, DRT-2100 , Cours n° 4</a:t>
            </a:r>
            <a:endParaRPr lang="fr-BE"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I- Le territoire de l’État (suite)</a:t>
            </a:r>
            <a:endParaRPr lang="fr-FR" dirty="0">
              <a:solidFill>
                <a:srgbClr val="002060"/>
              </a:solidFill>
            </a:endParaRPr>
          </a:p>
        </p:txBody>
      </p:sp>
      <p:sp>
        <p:nvSpPr>
          <p:cNvPr id="3" name="Espace réservé du contenu 2"/>
          <p:cNvSpPr>
            <a:spLocks noGrp="1"/>
          </p:cNvSpPr>
          <p:nvPr>
            <p:ph sz="quarter" idx="1"/>
          </p:nvPr>
        </p:nvSpPr>
        <p:spPr/>
        <p:txBody>
          <a:bodyPr>
            <a:normAutofit/>
          </a:bodyPr>
          <a:lstStyle/>
          <a:p>
            <a:pPr algn="just">
              <a:buNone/>
            </a:pPr>
            <a:r>
              <a:rPr lang="fr-FR" dirty="0" smtClean="0"/>
              <a:t>- </a:t>
            </a:r>
            <a:r>
              <a:rPr lang="fr-FR" sz="2000" dirty="0" smtClean="0"/>
              <a:t>Territorialisation de l’espace aérien (</a:t>
            </a:r>
            <a:r>
              <a:rPr lang="fr-FR" sz="2000" i="1" dirty="0" smtClean="0"/>
              <a:t>Convention de  Paris</a:t>
            </a:r>
            <a:r>
              <a:rPr lang="fr-FR" sz="2000" dirty="0" smtClean="0"/>
              <a:t> du 13 octobre 1919)</a:t>
            </a:r>
          </a:p>
          <a:p>
            <a:pPr algn="just">
              <a:buNone/>
            </a:pPr>
            <a:r>
              <a:rPr lang="fr-CA" sz="2000" dirty="0" smtClean="0"/>
              <a:t> </a:t>
            </a:r>
          </a:p>
          <a:p>
            <a:pPr algn="just"/>
            <a:r>
              <a:rPr sz="2000" b="1" dirty="0" smtClean="0"/>
              <a:t>1)  Les limites horizontales du territoire aérien</a:t>
            </a:r>
            <a:r>
              <a:rPr sz="2000" dirty="0" smtClean="0"/>
              <a:t/>
            </a:r>
            <a:br>
              <a:rPr sz="2000" dirty="0" smtClean="0"/>
            </a:br>
            <a:r>
              <a:rPr sz="2000" dirty="0" smtClean="0"/>
              <a:t>   </a:t>
            </a:r>
            <a:endParaRPr lang="fr-FR" sz="2000" dirty="0" smtClean="0"/>
          </a:p>
          <a:p>
            <a:pPr algn="just"/>
            <a:r>
              <a:rPr lang="fr-FR" sz="2000" dirty="0" smtClean="0"/>
              <a:t>Souveraineté complète et exclusive sur la bande d’air </a:t>
            </a:r>
            <a:r>
              <a:rPr lang="fr-FR" sz="2000" dirty="0" err="1" smtClean="0"/>
              <a:t>surjacente</a:t>
            </a:r>
            <a:r>
              <a:rPr lang="fr-FR" sz="2000" dirty="0" smtClean="0"/>
              <a:t> du territoire terrestre et de la mer </a:t>
            </a:r>
            <a:r>
              <a:rPr lang="fr-FR" sz="2000" dirty="0" err="1" smtClean="0"/>
              <a:t>territoraiel</a:t>
            </a:r>
            <a:r>
              <a:rPr lang="fr-FR" sz="2000" dirty="0" smtClean="0"/>
              <a:t> (</a:t>
            </a:r>
            <a:r>
              <a:rPr lang="fr-FR" sz="2000" i="1" dirty="0" smtClean="0"/>
              <a:t>Convention de  Chicago, </a:t>
            </a:r>
            <a:r>
              <a:rPr lang="fr-FR" sz="2000" dirty="0" smtClean="0"/>
              <a:t>7 décembre 1944 et </a:t>
            </a:r>
            <a:r>
              <a:rPr lang="fr-FR" sz="2000" i="1" dirty="0" smtClean="0"/>
              <a:t>Convention des Nations Unies sur le droit de la mer</a:t>
            </a:r>
            <a:r>
              <a:rPr lang="fr-FR" sz="2000" dirty="0" smtClean="0"/>
              <a:t>)</a:t>
            </a:r>
          </a:p>
          <a:p>
            <a:pPr algn="just"/>
            <a:r>
              <a:rPr sz="2000" dirty="0" smtClean="0"/>
              <a:t> </a:t>
            </a:r>
            <a:r>
              <a:rPr sz="2000" b="1" dirty="0" smtClean="0"/>
              <a:t>2)   Les limites verticales du territoire aérien</a:t>
            </a:r>
            <a:endParaRPr lang="fr-CA" sz="2000" b="1" dirty="0" smtClean="0"/>
          </a:p>
          <a:p>
            <a:pPr algn="just"/>
            <a:endParaRPr lang="fr-FR" sz="2000" dirty="0" smtClean="0"/>
          </a:p>
          <a:p>
            <a:pPr algn="just"/>
            <a:r>
              <a:rPr lang="fr-FR" sz="2000" dirty="0" smtClean="0"/>
              <a:t>Limite verticale problématique : l’atmosphère</a:t>
            </a:r>
          </a:p>
        </p:txBody>
      </p:sp>
      <p:sp>
        <p:nvSpPr>
          <p:cNvPr id="5" name="Espace réservé du numéro de diapositive 4"/>
          <p:cNvSpPr>
            <a:spLocks noGrp="1"/>
          </p:cNvSpPr>
          <p:nvPr>
            <p:ph type="sldNum" sz="quarter" idx="12"/>
          </p:nvPr>
        </p:nvSpPr>
        <p:spPr>
          <a:xfrm>
            <a:off x="612648" y="6356350"/>
            <a:ext cx="430960" cy="365760"/>
          </a:xfrm>
        </p:spPr>
        <p:txBody>
          <a:bodyPr/>
          <a:lstStyle/>
          <a:p>
            <a:fld id="{CF4668DC-857F-487D-BFFA-8C0CA5037977}" type="slidenum">
              <a:rPr lang="fr-BE" smtClean="0"/>
              <a:pPr/>
              <a:t>9</a:t>
            </a:fld>
            <a:endParaRPr lang="fr-BE" dirty="0"/>
          </a:p>
        </p:txBody>
      </p:sp>
      <p:sp>
        <p:nvSpPr>
          <p:cNvPr id="6" name="Espace réservé du pied de page 6"/>
          <p:cNvSpPr>
            <a:spLocks noGrp="1"/>
          </p:cNvSpPr>
          <p:nvPr>
            <p:ph type="ftr" sz="quarter" idx="11"/>
          </p:nvPr>
        </p:nvSpPr>
        <p:spPr>
          <a:xfrm>
            <a:off x="971600" y="6356350"/>
            <a:ext cx="7704856" cy="365760"/>
          </a:xfrm>
        </p:spPr>
        <p:txBody>
          <a:bodyPr/>
          <a:lstStyle/>
          <a:p>
            <a:r>
              <a:rPr lang="fr-CA" sz="1000" dirty="0" smtClean="0"/>
              <a:t>Daniel Turp, Université de Montréal, Droit international général, DRT-2100 , Cours n° 4</a:t>
            </a:r>
            <a:endParaRPr lang="fr-BE"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3473</TotalTime>
  <Words>1823</Words>
  <Application>Microsoft Office PowerPoint</Application>
  <PresentationFormat>Présentation à l'écran (4:3)</PresentationFormat>
  <Paragraphs>167</Paragraphs>
  <Slides>16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16</vt:i4>
      </vt:variant>
    </vt:vector>
  </HeadingPairs>
  <TitlesOfParts>
    <vt:vector size="17" baseType="lpstr">
      <vt:lpstr>Origine</vt:lpstr>
      <vt:lpstr> Cours n° 4 L’État, son territoire et ses espaces </vt:lpstr>
      <vt:lpstr> L’État, son territoire et ses espaces</vt:lpstr>
      <vt:lpstr>I- Le territoire de l’État</vt:lpstr>
      <vt:lpstr>I- Le territoire de l’État (suite)</vt:lpstr>
      <vt:lpstr>I- Le territoire de l’ État (suite)</vt:lpstr>
      <vt:lpstr>I- Le territoire de l’État (suite)</vt:lpstr>
      <vt:lpstr>I- Le territoire de l’État (suite)</vt:lpstr>
      <vt:lpstr>I- Le territoire de l’État (suite)</vt:lpstr>
      <vt:lpstr>I- Le territoire de l’État (suite)</vt:lpstr>
      <vt:lpstr>II- Les espaces de l’État et les espaces internationaux</vt:lpstr>
      <vt:lpstr>II- Les espaces de l’État et les espaces internationaux(suite)</vt:lpstr>
      <vt:lpstr>II- Les espaces de l’État et les espaces internationaux(suite)</vt:lpstr>
      <vt:lpstr>II- Les espaces de l’État et les espaces internationaux(suite)</vt:lpstr>
      <vt:lpstr>II- Les espaces de l’État et les espaces internationaux (suite)</vt:lpstr>
      <vt:lpstr>II- Les espaces de l’État et les espaces internationaux(suite)</vt:lpstr>
      <vt:lpstr>II- Les espaces de l’État et les espaces internationaux (suite)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international et intervention</dc:title>
  <dc:creator>François X</dc:creator>
  <cp:lastModifiedBy>Daniel Turp</cp:lastModifiedBy>
  <cp:revision>491</cp:revision>
  <dcterms:created xsi:type="dcterms:W3CDTF">2015-02-05T13:09:42Z</dcterms:created>
  <dcterms:modified xsi:type="dcterms:W3CDTF">2015-02-05T13:12:24Z</dcterms:modified>
</cp:coreProperties>
</file>