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9"/>
  </p:notesMasterIdLst>
  <p:sldIdLst>
    <p:sldId id="256" r:id="rId2"/>
    <p:sldId id="265" r:id="rId3"/>
    <p:sldId id="280" r:id="rId4"/>
    <p:sldId id="266" r:id="rId5"/>
    <p:sldId id="284" r:id="rId6"/>
    <p:sldId id="285" r:id="rId7"/>
    <p:sldId id="268" r:id="rId8"/>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429" autoAdjust="0"/>
    <p:restoredTop sz="94714" autoAdjust="0"/>
  </p:normalViewPr>
  <p:slideViewPr>
    <p:cSldViewPr>
      <p:cViewPr varScale="1">
        <p:scale>
          <a:sx n="108" d="100"/>
          <a:sy n="108" d="100"/>
        </p:scale>
        <p:origin x="-4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28/01/15</a:t>
            </a:fld>
            <a:endParaRPr lang="fr-FR"/>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90252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28/01/15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28/01/15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28/01/15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28/01/15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28/01/15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28/01/15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28/01/15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28/01/15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28/01/15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28/01/15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28/01/15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28/01/15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danielturpqc.org/upload/DRT-2100_2010-_Document_n_07.1-_Convention_sur_les_droits_et_devoirs_des_Etats_Convention_de_Montevideo.pdf" TargetMode="External"/><Relationship Id="rId4" Type="http://schemas.openxmlformats.org/officeDocument/2006/relationships/hyperlink" Target="http://danielturpqc.org/upload/DRT-2100%20(2010)-%20Document%20n__%2009-%20CSC-%20Renvoi%20relatif%20__%20la%20s__cession%20du%20Qu__bec.pdf" TargetMode="External"/><Relationship Id="rId5" Type="http://schemas.openxmlformats.org/officeDocument/2006/relationships/hyperlink" Target="http://danielturpqc.org/upload/DRT-2100%20(2010)-%20Document%20n__%2010-%20CIJ-%20Avis%20sur%20le%20Kosovo.pdf" TargetMode="External"/><Relationship Id="rId6" Type="http://schemas.openxmlformats.org/officeDocument/2006/relationships/hyperlink" Target="http://danielturpqc.org/upload/DRT-2100%20(2010)-%20Document%20no%2011-Szewczyk-%20The%20Lawfulness%20of%20Kosovo.pdf" TargetMode="External"/><Relationship Id="rId7" Type="http://schemas.openxmlformats.org/officeDocument/2006/relationships/hyperlink" Target="http://danielturpqc.org/upload/DRT-2100_2010-_Document_n_12.doc" TargetMode="External"/><Relationship Id="rId1" Type="http://schemas.openxmlformats.org/officeDocument/2006/relationships/slideLayout" Target="../slideLayouts/slideLayout2.xml"/><Relationship Id="rId2" Type="http://schemas.openxmlformats.org/officeDocument/2006/relationships/hyperlink" Target="http://danielturpqc.org/upload/DRT-2100%20(2010)-%20Document%20n__%2007.doc"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fr.wikipedia.org/wiki/Liste_des_pays_du_monde"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hyperlink" Target="http://www.oas.org/juridico/english/treaties/a-40.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un.org/fr/decolonization/declaration.shtml" TargetMode="External"/><Relationship Id="rId4" Type="http://schemas.openxmlformats.org/officeDocument/2006/relationships/hyperlink" Target="http://www.un.org/fr/documents/view_doc.asp?symbol=A/RES/1541(XV" TargetMode="External"/><Relationship Id="rId1" Type="http://schemas.openxmlformats.org/officeDocument/2006/relationships/slideLayout" Target="../slideLayouts/slideLayout2.xml"/><Relationship Id="rId2" Type="http://schemas.openxmlformats.org/officeDocument/2006/relationships/hyperlink" Target="http://danielturp.quebec/upload/DRT-2100%20(2010)-%20Document%20n__%2007.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3645024"/>
            <a:ext cx="7128792" cy="1231776"/>
          </a:xfrm>
        </p:spPr>
        <p:txBody>
          <a:bodyPr>
            <a:noAutofit/>
          </a:bodyPr>
          <a:lstStyle/>
          <a:p>
            <a:r>
              <a:rPr lang="fr-FR" sz="2700" dirty="0" smtClean="0">
                <a:solidFill>
                  <a:srgbClr val="002060"/>
                </a:solidFill>
              </a:rPr>
              <a:t> Cours n° 3</a:t>
            </a:r>
            <a:br>
              <a:rPr lang="fr-FR" sz="2700" dirty="0" smtClean="0">
                <a:solidFill>
                  <a:srgbClr val="002060"/>
                </a:solidFill>
              </a:rPr>
            </a:br>
            <a:r>
              <a:rPr lang="fr-FR" sz="2700" dirty="0" smtClean="0">
                <a:solidFill>
                  <a:srgbClr val="002060"/>
                </a:solidFill>
              </a:rPr>
              <a:t>L’État, sa naissance et sa reconnaissance</a:t>
            </a:r>
            <a:br>
              <a:rPr lang="fr-FR" sz="2700" dirty="0" smtClean="0">
                <a:solidFill>
                  <a:srgbClr val="002060"/>
                </a:solidFill>
              </a:rPr>
            </a:br>
            <a:endParaRPr lang="fr-FR" sz="2700" dirty="0">
              <a:solidFill>
                <a:srgbClr val="002060"/>
              </a:solidFill>
            </a:endParaRPr>
          </a:p>
        </p:txBody>
      </p:sp>
      <p:sp>
        <p:nvSpPr>
          <p:cNvPr id="3" name="Sous-titre 2"/>
          <p:cNvSpPr>
            <a:spLocks noGrp="1"/>
          </p:cNvSpPr>
          <p:nvPr>
            <p:ph type="subTitle" idx="1"/>
          </p:nvPr>
        </p:nvSpPr>
        <p:spPr/>
        <p:txBody>
          <a:bodyPr>
            <a:normAutofit fontScale="25000" lnSpcReduction="20000"/>
          </a:bodyPr>
          <a:lstStyle/>
          <a:p>
            <a:r>
              <a:rPr lang="fr-FR" sz="6400" dirty="0" smtClean="0"/>
              <a:t>Daniel Turp</a:t>
            </a:r>
          </a:p>
          <a:p>
            <a:r>
              <a:rPr lang="fr-FR" sz="3200" i="1" dirty="0" smtClean="0"/>
              <a:t>Université de Montréal</a:t>
            </a:r>
            <a:endParaRPr lang="fr-FR" sz="3200" i="1" dirty="0"/>
          </a:p>
        </p:txBody>
      </p:sp>
      <p:sp>
        <p:nvSpPr>
          <p:cNvPr id="1026" name="AutoShape 2" descr="http://www.cerium.ca/local/cache-vignettes/L48xH48/arton12125-dcc7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8" name="AutoShape 4"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0" name="AutoShape 6"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2" name="AutoShape 8"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4" name="AutoShape 10"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 name="ZoneTexte 9"/>
          <p:cNvSpPr txBox="1"/>
          <p:nvPr/>
        </p:nvSpPr>
        <p:spPr>
          <a:xfrm>
            <a:off x="899592" y="6093296"/>
            <a:ext cx="7344816" cy="246221"/>
          </a:xfrm>
          <a:prstGeom prst="rect">
            <a:avLst/>
          </a:prstGeom>
          <a:noFill/>
        </p:spPr>
        <p:txBody>
          <a:bodyPr wrap="square" rtlCol="0">
            <a:spAutoFit/>
          </a:bodyPr>
          <a:lstStyle/>
          <a:p>
            <a:pPr algn="ctr"/>
            <a:r>
              <a:rPr lang="fr-FR" sz="1000" dirty="0" smtClean="0"/>
              <a:t>Droit international public général, DRT-2100, </a:t>
            </a:r>
            <a:r>
              <a:rPr lang="fr-FR" sz="1000" dirty="0"/>
              <a:t>Cours </a:t>
            </a:r>
            <a:r>
              <a:rPr lang="fr-FR" sz="1000" dirty="0" smtClean="0"/>
              <a:t>n° 3</a:t>
            </a:r>
            <a:endParaRPr lang="fr-FR"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sz="2222" b="1" dirty="0" smtClean="0"/>
              <a:t>L’ÉTAT,  SA NAISSANCE ET SA RECONNAISSANCE</a:t>
            </a:r>
            <a:r>
              <a:rPr lang="fr-CA" dirty="0" smtClean="0"/>
              <a:t/>
            </a:r>
            <a:br>
              <a:rPr lang="fr-CA" dirty="0" smtClean="0"/>
            </a:br>
            <a:endParaRPr lang="fr-FR" dirty="0">
              <a:solidFill>
                <a:srgbClr val="002060"/>
              </a:solidFil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Université de Montréal, Droit international général, DRT-2100 , Cours n° 3</a:t>
            </a:r>
            <a:endParaRPr lang="fr-BE" sz="1100" dirty="0"/>
          </a:p>
        </p:txBody>
      </p:sp>
      <p:sp>
        <p:nvSpPr>
          <p:cNvPr id="6" name="Espace réservé du contenu 5"/>
          <p:cNvSpPr>
            <a:spLocks noGrp="1"/>
          </p:cNvSpPr>
          <p:nvPr>
            <p:ph sz="quarter" idx="1"/>
          </p:nvPr>
        </p:nvSpPr>
        <p:spPr>
          <a:xfrm>
            <a:off x="457200" y="1219200"/>
            <a:ext cx="8229600" cy="5105400"/>
          </a:xfrm>
        </p:spPr>
        <p:txBody>
          <a:bodyPr>
            <a:normAutofit fontScale="25000" lnSpcReduction="20000"/>
          </a:bodyPr>
          <a:lstStyle/>
          <a:p>
            <a:pPr algn="ctr">
              <a:buNone/>
            </a:pPr>
            <a:endParaRPr lang="fr-CA" dirty="0" smtClean="0"/>
          </a:p>
          <a:p>
            <a:pPr algn="ctr">
              <a:buNone/>
            </a:pPr>
            <a:r>
              <a:rPr lang="fr-CA" dirty="0" smtClean="0"/>
              <a:t> </a:t>
            </a:r>
            <a:r>
              <a:rPr lang="fr-CA" sz="5600" b="1" dirty="0" smtClean="0"/>
              <a:t>PLAN GÉNÉRAL</a:t>
            </a:r>
          </a:p>
          <a:p>
            <a:r>
              <a:rPr lang="fr-CA" sz="5600" b="1" dirty="0" smtClean="0"/>
              <a:t>I- L’ÉTAT ET SA NAISSANCE</a:t>
            </a:r>
            <a:r>
              <a:rPr lang="fr-CA" sz="5600" i="1" dirty="0" smtClean="0"/>
              <a:t>  </a:t>
            </a:r>
            <a:endParaRPr lang="fr-CA" sz="5600" dirty="0" smtClean="0"/>
          </a:p>
          <a:p>
            <a:r>
              <a:rPr lang="fr-CA" sz="5600" i="1" dirty="0" smtClean="0"/>
              <a:t>   A-  La naissance de l’État par le droit</a:t>
            </a:r>
            <a:r>
              <a:rPr lang="fr-CA" sz="5600" dirty="0" smtClean="0"/>
              <a:t/>
            </a:r>
            <a:br>
              <a:rPr lang="fr-CA" sz="5600" dirty="0" smtClean="0"/>
            </a:br>
            <a:r>
              <a:rPr lang="fr-CA" sz="5600" dirty="0" smtClean="0"/>
              <a:t>           1)   Le droit à l’indépendance des pays et peuples coloniaux</a:t>
            </a:r>
            <a:br>
              <a:rPr lang="fr-CA" sz="5600" dirty="0" smtClean="0"/>
            </a:br>
            <a:r>
              <a:rPr lang="fr-CA" sz="5600" dirty="0" smtClean="0"/>
              <a:t>           2)   Le droit à la sécession des peuples non coloniaux </a:t>
            </a:r>
          </a:p>
          <a:p>
            <a:r>
              <a:rPr lang="fr-CA" sz="5600" i="1" dirty="0" smtClean="0"/>
              <a:t>  B-  La naissance de l’État  par le fait</a:t>
            </a:r>
            <a:br>
              <a:rPr lang="fr-CA" sz="5600" i="1" dirty="0" smtClean="0"/>
            </a:br>
            <a:r>
              <a:rPr lang="fr-CA" sz="5600" i="1" dirty="0" smtClean="0"/>
              <a:t>           </a:t>
            </a:r>
            <a:r>
              <a:rPr lang="fr-CA" sz="5600" dirty="0" smtClean="0"/>
              <a:t>1)   La naissance de l’État par consentement</a:t>
            </a:r>
            <a:br>
              <a:rPr lang="fr-CA" sz="5600" dirty="0" smtClean="0"/>
            </a:br>
            <a:r>
              <a:rPr lang="fr-CA" sz="5600" dirty="0" smtClean="0"/>
              <a:t>           2)   La naissance de l’État par l’effectivité</a:t>
            </a:r>
            <a:r>
              <a:rPr lang="fr-CA" sz="5600" b="1" dirty="0" smtClean="0"/>
              <a:t/>
            </a:r>
            <a:br>
              <a:rPr lang="fr-CA" sz="5600" b="1" dirty="0" smtClean="0"/>
            </a:br>
            <a:endParaRPr lang="fr-CA" sz="5600" dirty="0" smtClean="0"/>
          </a:p>
          <a:p>
            <a:r>
              <a:rPr lang="fr-CA" sz="5600" b="1" dirty="0" smtClean="0"/>
              <a:t>II- L’ÉTAT ET SA RECONNAISSANCE</a:t>
            </a:r>
            <a:r>
              <a:rPr lang="fr-CA" sz="5600" dirty="0" smtClean="0"/>
              <a:t> </a:t>
            </a:r>
          </a:p>
          <a:p>
            <a:r>
              <a:rPr lang="fr-CA" sz="5600" i="1" dirty="0" smtClean="0"/>
              <a:t>    A-  La reconnaissance d’État</a:t>
            </a:r>
            <a:r>
              <a:rPr lang="fr-CA" sz="5600" dirty="0" smtClean="0"/>
              <a:t> </a:t>
            </a:r>
            <a:r>
              <a:rPr lang="fr-CA" sz="5600" i="1" dirty="0" smtClean="0"/>
              <a:t>et sa nature</a:t>
            </a:r>
            <a:r>
              <a:rPr lang="fr-CA" sz="5600" dirty="0" smtClean="0"/>
              <a:t/>
            </a:r>
            <a:br>
              <a:rPr lang="fr-CA" sz="5600" dirty="0" smtClean="0"/>
            </a:br>
            <a:r>
              <a:rPr lang="fr-CA" sz="5600" dirty="0" smtClean="0"/>
              <a:t>            1)   La nature constitutive de la reconnaissance d’État</a:t>
            </a:r>
            <a:br>
              <a:rPr lang="fr-CA" sz="5600" dirty="0" smtClean="0"/>
            </a:br>
            <a:r>
              <a:rPr lang="fr-CA" sz="5600" dirty="0" smtClean="0"/>
              <a:t>            2)   La nature déclarative de la reconnaissance d’État</a:t>
            </a:r>
          </a:p>
          <a:p>
            <a:r>
              <a:rPr lang="fr-CA" sz="5600" dirty="0" smtClean="0"/>
              <a:t>    </a:t>
            </a:r>
            <a:r>
              <a:rPr lang="fr-CA" sz="5600" i="1" dirty="0" smtClean="0"/>
              <a:t>B- La reconnaissance d’État et ses effets</a:t>
            </a:r>
            <a:r>
              <a:rPr lang="fr-CA" sz="5600" dirty="0" smtClean="0"/>
              <a:t/>
            </a:r>
            <a:br>
              <a:rPr lang="fr-CA" sz="5600" dirty="0" smtClean="0"/>
            </a:br>
            <a:r>
              <a:rPr lang="fr-CA" sz="5600" dirty="0" smtClean="0"/>
              <a:t>            1)   Les effets juridiques de la reconnaissance d’État             2)   Les effets politiques de la reconnaissance d’État</a:t>
            </a:r>
            <a:r>
              <a:rPr lang="fr-CA" sz="5600" b="1" dirty="0" smtClean="0"/>
              <a:t> </a:t>
            </a:r>
            <a:br>
              <a:rPr lang="fr-CA" sz="5600" b="1" dirty="0" smtClean="0"/>
            </a:br>
            <a:endParaRPr lang="fr-CA" sz="4400" b="1" dirty="0" smtClean="0"/>
          </a:p>
          <a:p>
            <a:pPr algn="ctr">
              <a:buNone/>
            </a:pPr>
            <a:r>
              <a:rPr lang="fr-CA" sz="5600" b="1" dirty="0" smtClean="0"/>
              <a:t>PROGRAMME DE LECTURES</a:t>
            </a:r>
            <a:endParaRPr lang="fr-CA" sz="5600" dirty="0" smtClean="0"/>
          </a:p>
          <a:p>
            <a:r>
              <a:rPr lang="fr-CA" sz="4400" b="1" dirty="0" smtClean="0"/>
              <a:t> </a:t>
            </a:r>
            <a:br>
              <a:rPr lang="fr-CA" sz="4400" b="1" dirty="0" smtClean="0"/>
            </a:br>
            <a:r>
              <a:rPr lang="fr-CA" sz="4400" b="1" dirty="0" smtClean="0"/>
              <a:t>Document n</a:t>
            </a:r>
            <a:r>
              <a:rPr lang="fr-CA" sz="4400" b="1" baseline="30000" dirty="0" smtClean="0"/>
              <a:t>o</a:t>
            </a:r>
            <a:r>
              <a:rPr lang="fr-CA" sz="4400" b="1" dirty="0" smtClean="0"/>
              <a:t> 07 : </a:t>
            </a:r>
            <a:r>
              <a:rPr lang="fr-CA" sz="4400" b="1" dirty="0" smtClean="0">
                <a:hlinkClick r:id="rId2"/>
              </a:rPr>
              <a:t>Traités et déclarations relatifs aux droit à l'autodétermination des peuples</a:t>
            </a:r>
            <a:r>
              <a:rPr lang="fr-CA" sz="4400" b="1" dirty="0" smtClean="0"/>
              <a:t/>
            </a:r>
            <a:br>
              <a:rPr lang="fr-CA" sz="4400" b="1" dirty="0" smtClean="0"/>
            </a:br>
            <a:r>
              <a:rPr lang="fr-CA" sz="4400" b="1" dirty="0" smtClean="0"/>
              <a:t>Document n</a:t>
            </a:r>
            <a:r>
              <a:rPr lang="fr-CA" sz="4400" b="1" baseline="30000" dirty="0" smtClean="0"/>
              <a:t>o</a:t>
            </a:r>
            <a:r>
              <a:rPr lang="fr-CA" sz="4400" b="1" dirty="0" smtClean="0"/>
              <a:t> 08 : </a:t>
            </a:r>
            <a:r>
              <a:rPr lang="fr-CA" sz="4400" b="1" i="1" dirty="0" smtClean="0">
                <a:hlinkClick r:id="rId3"/>
              </a:rPr>
              <a:t>Convention sur les droits et devoirs des États</a:t>
            </a:r>
            <a:r>
              <a:rPr lang="fr-CA" sz="4400" b="1" dirty="0" smtClean="0">
                <a:hlinkClick r:id="rId3"/>
              </a:rPr>
              <a:t> (Convention de Montevideo)</a:t>
            </a:r>
            <a:r>
              <a:rPr lang="fr-CA" sz="4400" b="1" dirty="0" smtClean="0"/>
              <a:t>  </a:t>
            </a:r>
            <a:br>
              <a:rPr lang="fr-CA" sz="4400" b="1" dirty="0" smtClean="0"/>
            </a:br>
            <a:r>
              <a:rPr lang="fr-CA" sz="4400" b="1" dirty="0" smtClean="0"/>
              <a:t>Document n</a:t>
            </a:r>
            <a:r>
              <a:rPr lang="fr-CA" sz="4400" b="1" baseline="30000" dirty="0" smtClean="0"/>
              <a:t>o</a:t>
            </a:r>
            <a:r>
              <a:rPr lang="fr-CA" sz="4400" b="1" dirty="0" smtClean="0"/>
              <a:t> 09 : </a:t>
            </a:r>
            <a:r>
              <a:rPr lang="fr-CA" sz="4400" b="1" dirty="0" smtClean="0">
                <a:hlinkClick r:id="rId4"/>
              </a:rPr>
              <a:t>Cour suprême du Canada- </a:t>
            </a:r>
            <a:r>
              <a:rPr lang="fr-CA" sz="4400" b="1" i="1" dirty="0" smtClean="0">
                <a:hlinkClick r:id="rId4"/>
              </a:rPr>
              <a:t>Renvoi relatif à la sécession du Québec</a:t>
            </a:r>
            <a:r>
              <a:rPr lang="fr-CA" sz="4400" b="1" dirty="0" smtClean="0"/>
              <a:t> (1998)</a:t>
            </a:r>
            <a:br>
              <a:rPr lang="fr-CA" sz="4400" b="1" dirty="0" smtClean="0"/>
            </a:br>
            <a:r>
              <a:rPr lang="fr-CA" sz="4400" b="1" dirty="0" smtClean="0"/>
              <a:t>Document n</a:t>
            </a:r>
            <a:r>
              <a:rPr lang="fr-CA" sz="4400" b="1" baseline="30000" dirty="0" smtClean="0"/>
              <a:t>o</a:t>
            </a:r>
            <a:r>
              <a:rPr lang="fr-CA" sz="4400" b="1" dirty="0" smtClean="0"/>
              <a:t> 10 : </a:t>
            </a:r>
            <a:r>
              <a:rPr lang="fr-CA" sz="4400" b="1" dirty="0" smtClean="0">
                <a:hlinkClick r:id="rId5"/>
              </a:rPr>
              <a:t>Cour internationale de Justice- </a:t>
            </a:r>
            <a:r>
              <a:rPr lang="fr-CA" sz="4400" b="1" i="1" dirty="0" smtClean="0">
                <a:hlinkClick r:id="rId5"/>
              </a:rPr>
              <a:t>Avis consultatif sur le Kosovo</a:t>
            </a:r>
            <a:r>
              <a:rPr lang="fr-CA" sz="4400" b="1" dirty="0" smtClean="0"/>
              <a:t> (2010) </a:t>
            </a:r>
            <a:br>
              <a:rPr lang="fr-CA" sz="4400" b="1" dirty="0" smtClean="0"/>
            </a:br>
            <a:r>
              <a:rPr lang="fr-CA" sz="4400" b="1" dirty="0" smtClean="0"/>
              <a:t>Document n</a:t>
            </a:r>
            <a:r>
              <a:rPr lang="fr-CA" sz="4400" b="1" baseline="30000" dirty="0" smtClean="0"/>
              <a:t>o</a:t>
            </a:r>
            <a:r>
              <a:rPr lang="fr-CA" sz="4400" b="1" dirty="0" smtClean="0"/>
              <a:t> 11 : </a:t>
            </a:r>
            <a:r>
              <a:rPr lang="fr-CA" sz="4400" b="1" dirty="0" smtClean="0">
                <a:hlinkClick r:id="rId6"/>
              </a:rPr>
              <a:t>Szweczyk, « The Lawfulness of Kosovo's Declaration of Independance »</a:t>
            </a:r>
            <a:r>
              <a:rPr lang="fr-CA" sz="4400" b="1" dirty="0" smtClean="0"/>
              <a:t> </a:t>
            </a:r>
            <a:br>
              <a:rPr lang="fr-CA" sz="4400" b="1" dirty="0" smtClean="0"/>
            </a:br>
            <a:r>
              <a:rPr lang="fr-CA" sz="4400" b="1" dirty="0" smtClean="0"/>
              <a:t>Document n</a:t>
            </a:r>
            <a:r>
              <a:rPr lang="fr-CA" sz="4400" b="1" baseline="30000" dirty="0" smtClean="0"/>
              <a:t>o</a:t>
            </a:r>
            <a:r>
              <a:rPr lang="fr-CA" sz="4400" b="1" dirty="0" smtClean="0"/>
              <a:t> 12 : </a:t>
            </a:r>
            <a:r>
              <a:rPr lang="fr-CA" sz="4400" b="1" dirty="0" smtClean="0">
                <a:hlinkClick r:id="rId7"/>
              </a:rPr>
              <a:t>Commentaires sur l'avis de la CIJ sur le Kosovo et le Québec</a:t>
            </a:r>
            <a:r>
              <a:rPr lang="fr-CA" sz="4400" b="1" dirty="0" smtClean="0"/>
              <a:t> (2010)</a:t>
            </a:r>
            <a:endParaRPr lang="fr-CA"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002060"/>
                </a:solidFill>
              </a:rPr>
              <a:t>I- L’État et sa naissance</a:t>
            </a:r>
            <a:endParaRPr lang="fr-FR" dirty="0">
              <a:solidFill>
                <a:srgbClr val="002060"/>
              </a:solidFill>
            </a:endParaRPr>
          </a:p>
        </p:txBody>
      </p:sp>
      <p:sp>
        <p:nvSpPr>
          <p:cNvPr id="3" name="Espace réservé du contenu 2"/>
          <p:cNvSpPr>
            <a:spLocks noGrp="1"/>
          </p:cNvSpPr>
          <p:nvPr>
            <p:ph sz="quarter" idx="1"/>
          </p:nvPr>
        </p:nvSpPr>
        <p:spPr/>
        <p:txBody>
          <a:bodyPr>
            <a:normAutofit fontScale="55000" lnSpcReduction="20000"/>
          </a:bodyPr>
          <a:lstStyle/>
          <a:p>
            <a:r>
              <a:rPr lang="fr-CA" sz="2800" b="1" dirty="0" smtClean="0"/>
              <a:t>I- L’ÉTAT ET SA NAISSANCE</a:t>
            </a:r>
            <a:br>
              <a:rPr lang="fr-CA" sz="2800" b="1" dirty="0" smtClean="0"/>
            </a:br>
            <a:endParaRPr lang="fr-CA" sz="2800" b="1" dirty="0" smtClean="0"/>
          </a:p>
          <a:p>
            <a:r>
              <a:rPr lang="fr-CA" sz="2947" dirty="0" smtClean="0"/>
              <a:t>L’État sujet originaire du droit international (Document n° 2- </a:t>
            </a:r>
            <a:r>
              <a:rPr lang="fr-FR" sz="2947" dirty="0" smtClean="0"/>
              <a:t>CIJ, </a:t>
            </a:r>
            <a:r>
              <a:rPr lang="fr-FR" sz="2947" i="1" dirty="0" smtClean="0"/>
              <a:t>Réparation des dommages subis au service des Nations Unies</a:t>
            </a:r>
            <a:r>
              <a:rPr lang="fr-FR" sz="2947" dirty="0" smtClean="0"/>
              <a:t>, Avis consultatif, 11 avril 1949, p. 8)</a:t>
            </a:r>
            <a:r>
              <a:rPr lang="fr-CA" sz="2947" i="1" dirty="0" smtClean="0"/>
              <a:t>  </a:t>
            </a:r>
          </a:p>
          <a:p>
            <a:endParaRPr lang="fr-FR" sz="2947" dirty="0" smtClean="0"/>
          </a:p>
          <a:p>
            <a:pPr algn="just"/>
            <a:r>
              <a:rPr lang="fr-FR" sz="2947" i="1" dirty="0" smtClean="0"/>
              <a:t>Convention sur les droits et devoirs des États (Convention de Montevideo)</a:t>
            </a:r>
            <a:r>
              <a:rPr lang="fr-FR" sz="2947" dirty="0" smtClean="0"/>
              <a:t>, art. 1 (</a:t>
            </a:r>
            <a:r>
              <a:rPr lang="fr-FR" sz="2947" dirty="0" smtClean="0">
                <a:hlinkClick r:id="rId2"/>
              </a:rPr>
              <a:t>texte</a:t>
            </a:r>
            <a:r>
              <a:rPr lang="fr-FR" sz="2947" dirty="0" smtClean="0"/>
              <a:t>) (</a:t>
            </a:r>
            <a:r>
              <a:rPr lang="fr-CA" sz="2947" dirty="0" smtClean="0"/>
              <a:t>Document n° 8)</a:t>
            </a:r>
            <a:endParaRPr lang="fr-FR" sz="2947" dirty="0" smtClean="0"/>
          </a:p>
          <a:p>
            <a:pPr algn="just"/>
            <a:endParaRPr lang="fr-FR" sz="2947" dirty="0" smtClean="0"/>
          </a:p>
          <a:p>
            <a:pPr algn="just"/>
            <a:r>
              <a:rPr lang="fr-FR" sz="2909" dirty="0" smtClean="0"/>
              <a:t>L’État comme personne de droit international doit réunir les conditions suivantes </a:t>
            </a:r>
            <a:r>
              <a:rPr lang="fr-FR" sz="2947" dirty="0" smtClean="0"/>
              <a:t>:</a:t>
            </a:r>
          </a:p>
          <a:p>
            <a:pPr lvl="2" algn="just"/>
            <a:endParaRPr lang="fr-FR" sz="2947" dirty="0" smtClean="0"/>
          </a:p>
          <a:p>
            <a:pPr lvl="2" algn="just"/>
            <a:r>
              <a:rPr lang="fr-FR" sz="2947" dirty="0" smtClean="0"/>
              <a:t>I. Population permanente.</a:t>
            </a:r>
          </a:p>
          <a:p>
            <a:pPr lvl="2" algn="just"/>
            <a:r>
              <a:rPr lang="fr-FR" sz="2947" dirty="0" smtClean="0"/>
              <a:t>II. Territoire déterminé.</a:t>
            </a:r>
          </a:p>
          <a:p>
            <a:pPr lvl="2" algn="just"/>
            <a:r>
              <a:rPr lang="fr-FR" sz="2947" dirty="0" smtClean="0"/>
              <a:t>III. Gouvernement [</a:t>
            </a:r>
            <a:r>
              <a:rPr lang="fr-FR" sz="2947" dirty="0" smtClean="0">
                <a:solidFill>
                  <a:schemeClr val="accent2">
                    <a:lumMod val="75000"/>
                  </a:schemeClr>
                </a:solidFill>
              </a:rPr>
              <a:t>effectif, indépendant</a:t>
            </a:r>
            <a:r>
              <a:rPr lang="fr-FR" sz="2947" dirty="0" smtClean="0"/>
              <a:t>].</a:t>
            </a:r>
          </a:p>
          <a:p>
            <a:pPr lvl="2" algn="just"/>
            <a:r>
              <a:rPr lang="fr-FR" sz="2947" dirty="0" smtClean="0"/>
              <a:t>IV. Capacité d'entrer en relations avec les autres Etats.</a:t>
            </a:r>
            <a:endParaRPr lang="fr-CA" sz="2947" i="1" dirty="0" smtClean="0"/>
          </a:p>
          <a:p>
            <a:endParaRPr lang="fr-CA" sz="2800" dirty="0" smtClean="0"/>
          </a:p>
          <a:p>
            <a:endParaRPr lang="fr-CA" sz="2800" dirty="0" smtClean="0"/>
          </a:p>
          <a:p>
            <a:r>
              <a:rPr lang="fr-CA" sz="2800" dirty="0" smtClean="0"/>
              <a:t>Combien d’États remplissent ces conditions ? Quels sont  plus grands et les plus petits ? Selon le territoire ?  Selon la population ? Document n° 4 : </a:t>
            </a:r>
            <a:r>
              <a:rPr lang="fr-CA" sz="2800" dirty="0" smtClean="0">
                <a:hlinkClick r:id="rId3"/>
              </a:rPr>
              <a:t>http://fr.wikipedia.org/wiki/Liste_des_pays_du_monde</a:t>
            </a:r>
            <a:r>
              <a:rPr lang="fr-CA" sz="2800" dirty="0" smtClean="0"/>
              <a:t>    </a:t>
            </a: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Université de Montréal, Droit international général, DRT-2100 , Cours n° 3</a:t>
            </a:r>
            <a:endParaRPr lang="fr-BE" sz="1100" dirty="0"/>
          </a:p>
        </p:txBody>
      </p:sp>
      <p:pic>
        <p:nvPicPr>
          <p:cNvPr id="6" name="Image 5" descr="Convention de Montevideo- Image.jpg"/>
          <p:cNvPicPr>
            <a:picLocks noChangeAspect="1"/>
          </p:cNvPicPr>
          <p:nvPr/>
        </p:nvPicPr>
        <p:blipFill>
          <a:blip r:embed="rId4"/>
          <a:stretch>
            <a:fillRect/>
          </a:stretch>
        </p:blipFill>
        <p:spPr>
          <a:xfrm>
            <a:off x="6400800" y="3581400"/>
            <a:ext cx="2161361" cy="1807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002060"/>
                </a:solidFill>
              </a:rPr>
              <a:t>I- La naissance de l’État (suite)</a:t>
            </a:r>
            <a:endParaRPr lang="fr-FR" dirty="0">
              <a:solidFill>
                <a:srgbClr val="002060"/>
              </a:solidFill>
            </a:endParaRPr>
          </a:p>
        </p:txBody>
      </p:sp>
      <p:sp>
        <p:nvSpPr>
          <p:cNvPr id="3" name="Espace réservé du contenu 2"/>
          <p:cNvSpPr>
            <a:spLocks noGrp="1"/>
          </p:cNvSpPr>
          <p:nvPr>
            <p:ph sz="quarter" idx="1"/>
          </p:nvPr>
        </p:nvSpPr>
        <p:spPr>
          <a:xfrm>
            <a:off x="457200" y="1219200"/>
            <a:ext cx="8229600" cy="5105400"/>
          </a:xfrm>
        </p:spPr>
        <p:txBody>
          <a:bodyPr>
            <a:normAutofit fontScale="25000" lnSpcReduction="20000"/>
          </a:bodyPr>
          <a:lstStyle/>
          <a:p>
            <a:pPr algn="just"/>
            <a:endParaRPr lang="fr-FR" dirty="0" smtClean="0"/>
          </a:p>
          <a:p>
            <a:r>
              <a:rPr lang="fr-CA" sz="5600" b="1" dirty="0" smtClean="0"/>
              <a:t> A-  La naissance de l’État par le droit</a:t>
            </a:r>
          </a:p>
          <a:p>
            <a:r>
              <a:rPr sz="5600" b="1" dirty="0" smtClean="0"/>
              <a:t>Document n</a:t>
            </a:r>
            <a:r>
              <a:rPr sz="5600" b="1" baseline="30000" dirty="0" smtClean="0"/>
              <a:t>o</a:t>
            </a:r>
            <a:r>
              <a:rPr sz="5600" b="1" dirty="0" smtClean="0"/>
              <a:t> 7 : </a:t>
            </a:r>
            <a:r>
              <a:rPr sz="5600" b="1" dirty="0" smtClean="0">
                <a:hlinkClick r:id="rId2"/>
              </a:rPr>
              <a:t>Traités et déclarations relatifs aux droit à l'autodétermination des peuples</a:t>
            </a:r>
            <a:endParaRPr lang="fr-CA" sz="5600" i="1" dirty="0" smtClean="0"/>
          </a:p>
          <a:p>
            <a:r>
              <a:rPr lang="fr-CA" sz="5600" i="1" dirty="0" smtClean="0"/>
              <a:t>Le droit des peuples à disposer d’eux-mêmes ou droit à l’autodétermination des peuples </a:t>
            </a:r>
            <a:r>
              <a:rPr lang="fr-CA" sz="5600" dirty="0" smtClean="0"/>
              <a:t>(</a:t>
            </a:r>
            <a:r>
              <a:rPr sz="5600" dirty="0" smtClean="0"/>
              <a:t>Document n</a:t>
            </a:r>
            <a:r>
              <a:rPr sz="5600" baseline="30000" dirty="0" smtClean="0"/>
              <a:t>o</a:t>
            </a:r>
            <a:r>
              <a:rPr sz="5600" dirty="0" smtClean="0"/>
              <a:t> </a:t>
            </a:r>
            <a:r>
              <a:rPr lang="fr-CA" sz="5600" dirty="0" smtClean="0"/>
              <a:t>1 : </a:t>
            </a:r>
            <a:r>
              <a:rPr lang="fr-CA" sz="5600" i="1" dirty="0" smtClean="0"/>
              <a:t>Charte des Nations Unies, </a:t>
            </a:r>
            <a:r>
              <a:rPr lang="fr-CA" sz="5600" dirty="0" smtClean="0"/>
              <a:t>art. 1 §  2) (1945)</a:t>
            </a:r>
            <a:r>
              <a:rPr lang="fr-CA" sz="5600" i="1" dirty="0" smtClean="0"/>
              <a:t>, Pactes internationaux relatifs aux droits de l’homme</a:t>
            </a:r>
            <a:r>
              <a:rPr lang="fr-CA" sz="5600" dirty="0" smtClean="0"/>
              <a:t>, art. 1</a:t>
            </a:r>
            <a:r>
              <a:rPr lang="fr-CA" sz="5600" baseline="30000" dirty="0" smtClean="0"/>
              <a:t>er</a:t>
            </a:r>
            <a:r>
              <a:rPr lang="fr-CA" sz="5600" dirty="0" smtClean="0"/>
              <a:t> commun) (1966), </a:t>
            </a:r>
            <a:r>
              <a:rPr lang="fr-CA" sz="5600" i="1" dirty="0" smtClean="0"/>
              <a:t>Déclaration sur les relations amicales </a:t>
            </a:r>
            <a:r>
              <a:rPr lang="fr-CA" sz="5600" dirty="0" smtClean="0"/>
              <a:t>(1970), </a:t>
            </a:r>
            <a:r>
              <a:rPr lang="fr-CA" sz="5600" i="1" dirty="0" smtClean="0"/>
              <a:t>Acte final d’Helsinki (1975) </a:t>
            </a:r>
            <a:r>
              <a:rPr lang="fr-CA" sz="5600" dirty="0" smtClean="0"/>
              <a:t>et </a:t>
            </a:r>
            <a:r>
              <a:rPr lang="fr-CA" sz="5600" i="1" dirty="0" smtClean="0"/>
              <a:t>Charte africaine des droits de l’homme et des peuples (1981)</a:t>
            </a:r>
          </a:p>
          <a:p>
            <a:endParaRPr lang="fr-CA" sz="5600" dirty="0" smtClean="0"/>
          </a:p>
          <a:p>
            <a:r>
              <a:rPr lang="fr-CA" sz="5600" b="1" dirty="0" smtClean="0"/>
              <a:t> 1)   Le droit à l’indépendance des pays et peuples coloniaux</a:t>
            </a:r>
            <a:endParaRPr lang="fr-CA" sz="5600" dirty="0" smtClean="0"/>
          </a:p>
          <a:p>
            <a:r>
              <a:rPr lang="fr-CA" sz="5600" i="1" dirty="0" smtClean="0"/>
              <a:t>Charte des Nations Unies, </a:t>
            </a:r>
            <a:r>
              <a:rPr lang="fr-CA" sz="5600" dirty="0" smtClean="0"/>
              <a:t>art. 73 (territoires non autonomies) et 76 (territoires sous tutelle)</a:t>
            </a:r>
          </a:p>
          <a:p>
            <a:r>
              <a:rPr lang="fr-CA" sz="5600" i="1" dirty="0" smtClean="0"/>
              <a:t>Déclaration sur l’octroi indépendance des pays et peuples coloniaux</a:t>
            </a:r>
            <a:r>
              <a:rPr lang="fr-CA" sz="5600" dirty="0" smtClean="0"/>
              <a:t> (</a:t>
            </a:r>
            <a:r>
              <a:rPr lang="fr-CA" sz="5600" u="sng" dirty="0" smtClean="0">
                <a:hlinkClick r:id="rId3"/>
              </a:rPr>
              <a:t>Résolution 1514</a:t>
            </a:r>
            <a:r>
              <a:rPr lang="fr-CA" sz="5600" u="sng" dirty="0" smtClean="0"/>
              <a:t>)</a:t>
            </a:r>
            <a:r>
              <a:rPr lang="fr-CA" sz="5600" dirty="0" smtClean="0"/>
              <a:t> </a:t>
            </a:r>
          </a:p>
          <a:p>
            <a:pPr marL="457200" indent="-457200" algn="just">
              <a:buNone/>
            </a:pPr>
            <a:r>
              <a:rPr lang="fr-FR" sz="4308" dirty="0" smtClean="0"/>
              <a:t>1. La sujétion des peuples à une subjugation, à une domination et à une exploitation étrangères constitue un déni des droits fondamentaux de l'homme, est contraire à la Charte des Nations Unies et compromet la cause de la paix et de la coopération mondiales.</a:t>
            </a:r>
          </a:p>
          <a:p>
            <a:pPr marL="457200" indent="-457200" algn="just">
              <a:buNone/>
            </a:pPr>
            <a:r>
              <a:rPr lang="fr-FR" sz="4308" dirty="0" smtClean="0"/>
              <a:t>2. Tous les peuples ont le droit de libre détermination; en vertu de ce droit, ils déterminent librement leur statut politique et poursuivent librement leur développement économique, social et culturel.</a:t>
            </a:r>
            <a:endParaRPr lang="fr-CA" sz="4308" dirty="0" smtClean="0"/>
          </a:p>
          <a:p>
            <a:pPr algn="just">
              <a:buNone/>
            </a:pPr>
            <a:r>
              <a:rPr lang="fr-FR" sz="4308" dirty="0" smtClean="0"/>
              <a:t>4. Il sera mis fin à toute action armée et à toutes mesures de répression, de quelque sorte qu'elles soient, dirigées contre les peuples dépendants, pour permettre à ces peuples d'exercer pacifiquement et librement </a:t>
            </a:r>
            <a:r>
              <a:rPr lang="fr-FR" sz="4308" b="1" dirty="0" smtClean="0">
                <a:solidFill>
                  <a:srgbClr val="FF0000"/>
                </a:solidFill>
              </a:rPr>
              <a:t>leur droit à l'indépendance complète</a:t>
            </a:r>
            <a:r>
              <a:rPr lang="fr-FR" sz="4308" dirty="0" smtClean="0"/>
              <a:t>, et l'intégrité de leur territoire national sera respectée. </a:t>
            </a:r>
          </a:p>
          <a:p>
            <a:pPr algn="just">
              <a:buNone/>
            </a:pPr>
            <a:r>
              <a:rPr lang="fr-FR" sz="4308" dirty="0" smtClean="0"/>
              <a:t>5. Des mesures immédiates seront prises, dans les territoires sous tutelle, les territoires non autonomes et tous autres territoires qui n'ont pas encore accédé à l</a:t>
            </a:r>
            <a:r>
              <a:rPr lang="fr-FR" sz="4308" b="1" dirty="0" smtClean="0">
                <a:solidFill>
                  <a:srgbClr val="FF0000"/>
                </a:solidFill>
              </a:rPr>
              <a:t>'indépendance</a:t>
            </a:r>
            <a:r>
              <a:rPr lang="fr-FR" sz="4308" dirty="0" smtClean="0"/>
              <a:t>, pour transférer tous pouvoirs aux peuples de ces territoires, sans aucune condition ni réserve, conformément à leur volonté et à leurs </a:t>
            </a:r>
            <a:r>
              <a:rPr lang="fr-FR" sz="4308" dirty="0" err="1" smtClean="0"/>
              <a:t>voeux</a:t>
            </a:r>
            <a:r>
              <a:rPr lang="fr-FR" sz="4308" dirty="0" smtClean="0"/>
              <a:t> librement exprimés, sans aucune distinction de race, de croyance ou de couleur, afin de leur permettre de jouir d'une indépendance et d'une liberté complètes.</a:t>
            </a:r>
          </a:p>
          <a:p>
            <a:pPr>
              <a:buNone/>
            </a:pPr>
            <a:endParaRPr lang="fr-CA" sz="2182" dirty="0" smtClean="0"/>
          </a:p>
          <a:p>
            <a:r>
              <a:rPr lang="fr-CA" sz="4308" dirty="0" smtClean="0"/>
              <a:t> </a:t>
            </a:r>
            <a:r>
              <a:rPr lang="fr-FR" sz="5600" dirty="0" smtClean="0"/>
              <a:t>Voir aussi la </a:t>
            </a:r>
            <a:r>
              <a:rPr lang="fr-CA" sz="5600" b="1" u="sng" dirty="0" smtClean="0">
                <a:hlinkClick r:id="rId4"/>
              </a:rPr>
              <a:t>Résolution 1541</a:t>
            </a:r>
            <a:r>
              <a:rPr lang="fr-FR" sz="5600" b="1" dirty="0" smtClean="0"/>
              <a:t>  </a:t>
            </a:r>
            <a:r>
              <a:rPr lang="fr-FR" sz="5600" dirty="0" smtClean="0"/>
              <a:t>(Principes IV, VI à IX)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Université de Montréal, Droit international général, DRT-2100 , Cours n° 3</a:t>
            </a:r>
            <a:endParaRPr lang="fr-BE"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002060"/>
                </a:solidFill>
              </a:rPr>
              <a:t>I- La naissance de l’État (suite)</a:t>
            </a:r>
            <a:endParaRPr lang="fr-FR" dirty="0"/>
          </a:p>
        </p:txBody>
      </p:sp>
      <p:sp>
        <p:nvSpPr>
          <p:cNvPr id="3" name="Espace réservé du pied de page 2"/>
          <p:cNvSpPr>
            <a:spLocks noGrp="1"/>
          </p:cNvSpPr>
          <p:nvPr>
            <p:ph type="ftr" sz="quarter" idx="11"/>
          </p:nvPr>
        </p:nvSpPr>
        <p:spPr>
          <a:xfrm>
            <a:off x="457200" y="6356350"/>
            <a:ext cx="8382000" cy="365760"/>
          </a:xfrm>
        </p:spPr>
        <p:txBody>
          <a:bodyPr/>
          <a:lstStyle/>
          <a:p>
            <a:r>
              <a:rPr lang="fr-CA" dirty="0" smtClean="0"/>
              <a:t>Daniel Turp, Université de Montréal, Droit international général, DRT-2100 , Cours n° 3</a:t>
            </a:r>
            <a:endParaRPr lang="fr-BE" dirty="0" smtClean="0"/>
          </a:p>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a:t>
            </a:fld>
            <a:endParaRPr lang="fr-BE"/>
          </a:p>
        </p:txBody>
      </p:sp>
      <p:sp>
        <p:nvSpPr>
          <p:cNvPr id="5" name="Espace réservé du contenu 4"/>
          <p:cNvSpPr>
            <a:spLocks noGrp="1"/>
          </p:cNvSpPr>
          <p:nvPr>
            <p:ph sz="quarter" idx="1"/>
          </p:nvPr>
        </p:nvSpPr>
        <p:spPr/>
        <p:txBody>
          <a:bodyPr>
            <a:normAutofit fontScale="25000" lnSpcReduction="20000"/>
          </a:bodyPr>
          <a:lstStyle/>
          <a:p>
            <a:r>
              <a:rPr lang="fr-CA" sz="4000" b="1" dirty="0" smtClean="0"/>
              <a:t>2)   Le droit à la sécession des peuples non coloniaux</a:t>
            </a:r>
            <a:endParaRPr lang="fr-CA" sz="4000" b="1" dirty="0" smtClean="0"/>
          </a:p>
          <a:p>
            <a:pPr algn="ctr"/>
            <a:r>
              <a:rPr sz="4000" dirty="0" smtClean="0"/>
              <a:t>1</a:t>
            </a:r>
            <a:r>
              <a:rPr sz="4000" dirty="0" smtClean="0"/>
              <a:t>. </a:t>
            </a:r>
            <a:r>
              <a:rPr lang="fr-CA" sz="4000" b="1" i="1" dirty="0" smtClean="0"/>
              <a:t>Déclaration sur les relations amicales </a:t>
            </a:r>
            <a:r>
              <a:rPr lang="fr-CA" sz="4000" dirty="0" smtClean="0"/>
              <a:t>(1970)</a:t>
            </a:r>
            <a:endParaRPr lang="fr-CA" sz="4000" dirty="0" smtClean="0"/>
          </a:p>
          <a:p>
            <a:pPr algn="just"/>
            <a:r>
              <a:rPr lang="fr-FR" sz="4000" dirty="0" smtClean="0"/>
              <a:t>En </a:t>
            </a:r>
            <a:r>
              <a:rPr lang="fr-FR" sz="4000" dirty="0" smtClean="0"/>
              <a:t>vertu du principe de l'égalité de droits des peuples et de leur droit à disposer d'eux-mêmes, principe consacré dans la Charte des Nations Unies, tous les peuples ont le droit de déterminer leur statut politique, en toute liberté et sans ingérence extérieure, et de poursuivre leur développement économique, social et culturel, et tout État a le devoir de respecter ce droit conformément aux dispositions de la Charte.</a:t>
            </a:r>
          </a:p>
          <a:p>
            <a:pPr algn="just"/>
            <a:r>
              <a:rPr lang="fr-FR" sz="4000" dirty="0" smtClean="0"/>
              <a:t>Rien dans les paragraphes précédents ne sera interprété comme autorisant ou encourageant une action, quelle qu'elle soit, qui démembrerait ou menacerait, totalement ou partiellement, l'intégrité territoriale ou l'unité politique de tout État souverain et indépendant se conduisant conformément au principe de l'égalité de droits et du droit des peuples à disposer d'eux-mêmes énoncé ci-dessus et doté ainsi d'un gouvernement représentant l'ensemble du peuple appartenant au territoire sans distinction de race, de croyance ou de couleur</a:t>
            </a:r>
            <a:r>
              <a:rPr lang="fr-FR" sz="4000" dirty="0" smtClean="0"/>
              <a:t>.</a:t>
            </a:r>
          </a:p>
          <a:p>
            <a:pPr algn="ctr">
              <a:buNone/>
            </a:pPr>
            <a:r>
              <a:rPr lang="fr-CA" sz="4000" b="1" i="1" dirty="0" smtClean="0"/>
              <a:t>Déclaration des Nations Unies sur les peuples autochtones</a:t>
            </a:r>
            <a:r>
              <a:rPr lang="fr-CA" sz="4000" b="1" dirty="0" smtClean="0"/>
              <a:t> </a:t>
            </a:r>
            <a:r>
              <a:rPr lang="fr-CA" sz="4000" dirty="0" smtClean="0"/>
              <a:t>(2007) </a:t>
            </a:r>
          </a:p>
          <a:p>
            <a:pPr algn="ctr">
              <a:buNone/>
            </a:pPr>
            <a:r>
              <a:rPr lang="fr-CA" sz="4000" b="1" dirty="0" smtClean="0"/>
              <a:t>Article 3</a:t>
            </a:r>
            <a:endParaRPr lang="fr-CA" sz="4000" dirty="0" smtClean="0"/>
          </a:p>
          <a:p>
            <a:r>
              <a:rPr lang="fr-CA" sz="4000" dirty="0" smtClean="0"/>
              <a:t>Les peuples autochtones ont le droit à l’autodétermination. En vertu de ce droit, ils déterminent librement leur statut politique et assurent librement leur développement économique, social et culturel</a:t>
            </a:r>
            <a:r>
              <a:rPr lang="fr-CA" sz="4000" dirty="0" smtClean="0"/>
              <a:t>.</a:t>
            </a:r>
          </a:p>
          <a:p>
            <a:pPr algn="ctr">
              <a:buNone/>
            </a:pPr>
            <a:r>
              <a:rPr lang="fr-CA" sz="4000" b="1" dirty="0" smtClean="0"/>
              <a:t>Article 46</a:t>
            </a:r>
            <a:endParaRPr lang="fr-CA" sz="4000" b="1" dirty="0" smtClean="0"/>
          </a:p>
          <a:p>
            <a:pPr marL="742950" indent="-742950" algn="ctr">
              <a:buAutoNum type="arabicPeriod"/>
            </a:pPr>
            <a:r>
              <a:rPr lang="fr-CA" sz="4000" dirty="0" smtClean="0"/>
              <a:t>Aucune </a:t>
            </a:r>
            <a:r>
              <a:rPr lang="fr-CA" sz="4000" dirty="0" smtClean="0"/>
              <a:t>disposition de la présente Déclaration ne peut être interprétée comme impliquant pour un État, un peuple, un groupement ou un individu un droit quelconque de se livrer à une activité ou d’accomplir un acte contraire à la Charte des Nations Unies, ni considérée comme autorisant ou encourageant aucun acte ayant pour effet de détruire ou d’amoindrir, totalement ou partiellement, l’intégrité territoriale ou l’unité politique d’un État souverain et indépendant</a:t>
            </a:r>
            <a:r>
              <a:rPr lang="fr-CA" sz="4000" dirty="0" smtClean="0"/>
              <a:t>.</a:t>
            </a:r>
            <a:r>
              <a:rPr lang="fr-CA" sz="4400" dirty="0" smtClean="0"/>
              <a:t/>
            </a:r>
            <a:br>
              <a:rPr lang="fr-CA" sz="4400" dirty="0" smtClean="0"/>
            </a:br>
            <a:r>
              <a:rPr lang="fr-CA" sz="4400" dirty="0" smtClean="0"/>
              <a:t> </a:t>
            </a:r>
          </a:p>
          <a:p>
            <a:pPr marL="914400" indent="-914400">
              <a:buNone/>
            </a:pPr>
            <a:r>
              <a:rPr lang="fr-CA" sz="4400" b="1" dirty="0" smtClean="0"/>
              <a:t>B-</a:t>
            </a:r>
            <a:r>
              <a:rPr lang="fr-CA" sz="4400" b="1" dirty="0" smtClean="0"/>
              <a:t>  La naissance de l’État par le</a:t>
            </a:r>
            <a:r>
              <a:rPr lang="fr-CA" sz="4400" b="1" dirty="0" smtClean="0"/>
              <a:t> fait</a:t>
            </a:r>
            <a:endParaRPr lang="fr-CA" sz="4400" dirty="0" smtClean="0"/>
          </a:p>
          <a:p>
            <a:r>
              <a:rPr lang="fr-CA" sz="800" dirty="0" smtClean="0"/>
              <a:t>1</a:t>
            </a:r>
            <a:r>
              <a:rPr lang="fr-CA" sz="800" dirty="0" smtClean="0"/>
              <a:t>.</a:t>
            </a:r>
            <a:endParaRPr lang="fr-CA" sz="800" dirty="0" smtClean="0"/>
          </a:p>
          <a:p>
            <a:pPr marL="1017270" lvl="1" indent="-742950">
              <a:buNone/>
            </a:pPr>
            <a:r>
              <a:rPr lang="fr-CA" sz="4000" dirty="0" smtClean="0"/>
              <a:t>1) La </a:t>
            </a:r>
            <a:r>
              <a:rPr lang="fr-CA" sz="4000" dirty="0" smtClean="0"/>
              <a:t>naissance de l’État par </a:t>
            </a:r>
            <a:r>
              <a:rPr lang="fr-CA" sz="4000" dirty="0" smtClean="0"/>
              <a:t>consentement</a:t>
            </a:r>
          </a:p>
          <a:p>
            <a:pPr marL="1017270" lvl="1" indent="-742950">
              <a:buNone/>
            </a:pPr>
            <a:r>
              <a:rPr lang="fr-CA" sz="4000" dirty="0" smtClean="0"/>
              <a:t>    E</a:t>
            </a:r>
            <a:r>
              <a:rPr lang="fr-CA" sz="3800" dirty="0" smtClean="0"/>
              <a:t>xemples : accession de la République slovaque à l’indépendance le 1</a:t>
            </a:r>
            <a:r>
              <a:rPr lang="fr-CA" sz="3800" baseline="30000" dirty="0" smtClean="0"/>
              <a:t>er</a:t>
            </a:r>
            <a:r>
              <a:rPr lang="fr-CA" sz="3800" dirty="0" smtClean="0"/>
              <a:t> janvier 1993 par suite d’un accord politique relatif à la dissolution la Tchécoslovaquie ou accession du Monténégro (2006) ou du Soudan du Sud (2011) à l’indépendance avec l’accord de la Serbie et du Soudan);</a:t>
            </a:r>
          </a:p>
          <a:p>
            <a:pPr marL="1017270" lvl="1" indent="-742950">
              <a:buNone/>
            </a:pPr>
            <a:r>
              <a:rPr lang="fr-CA" sz="4400" dirty="0" smtClean="0"/>
              <a:t>2)   La naissance de l’État par </a:t>
            </a:r>
            <a:r>
              <a:rPr lang="fr-CA" sz="4400" dirty="0" smtClean="0"/>
              <a:t>l’effectivité</a:t>
            </a:r>
          </a:p>
          <a:p>
            <a:pPr marL="1017270" lvl="1" indent="-742950">
              <a:buNone/>
            </a:pPr>
            <a:r>
              <a:rPr lang="fr-CA" sz="4400" smtClean="0"/>
              <a:t>      </a:t>
            </a:r>
            <a:r>
              <a:rPr lang="fr-CA" sz="4400" dirty="0" smtClean="0"/>
              <a:t>Exemples : sécession du Bengale oriental du Pakistan et création du Bangladesh en 1971 et accession de l’Érythrée à l’indépendance en 1993 du fait de sa sécession </a:t>
            </a:r>
            <a:r>
              <a:rPr lang="fr-CA" sz="4400" smtClean="0"/>
              <a:t>de l’Éthiopie</a:t>
            </a:r>
            <a:r>
              <a:rPr lang="fr-CA" sz="4400" dirty="0" smtClean="0"/>
              <a:t>). </a:t>
            </a:r>
          </a:p>
          <a:p>
            <a:pPr marL="514350" indent="-514350">
              <a:buNone/>
            </a:pPr>
            <a:endParaRPr lang="fr-CA" sz="2800" dirty="0" smtClean="0"/>
          </a:p>
          <a:p>
            <a:endParaRPr lang="fr-CA" sz="2800"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002060"/>
                </a:solidFill>
              </a:rPr>
              <a:t>II- L’État et sa reconnaissance</a:t>
            </a:r>
            <a:endParaRPr lang="fr-FR" dirty="0">
              <a:solidFill>
                <a:srgbClr val="002060"/>
              </a:solidFill>
            </a:endParaRPr>
          </a:p>
        </p:txBody>
      </p:sp>
      <p:sp>
        <p:nvSpPr>
          <p:cNvPr id="3" name="Espace réservé du contenu 2"/>
          <p:cNvSpPr>
            <a:spLocks noGrp="1"/>
          </p:cNvSpPr>
          <p:nvPr>
            <p:ph sz="quarter" idx="1"/>
          </p:nvPr>
        </p:nvSpPr>
        <p:spPr>
          <a:xfrm>
            <a:off x="457200" y="1219200"/>
            <a:ext cx="8305800" cy="4937760"/>
          </a:xfrm>
        </p:spPr>
        <p:txBody>
          <a:bodyPr>
            <a:normAutofit fontScale="32500" lnSpcReduction="20000"/>
          </a:bodyPr>
          <a:lstStyle/>
          <a:p>
            <a:pPr>
              <a:buNone/>
            </a:pPr>
            <a:r>
              <a:rPr lang="fr-CA" sz="2800" dirty="0" smtClean="0"/>
              <a:t> </a:t>
            </a:r>
          </a:p>
          <a:p>
            <a:pPr lvl="0">
              <a:buNone/>
            </a:pPr>
            <a:r>
              <a:rPr lang="fr-CA" sz="2947" i="1" dirty="0" smtClean="0"/>
              <a:t>- </a:t>
            </a:r>
            <a:r>
              <a:rPr lang="fr-FR" sz="3500" dirty="0" smtClean="0"/>
              <a:t>Définition de la reconnaissance : « Une expression unilatérale de la volonté d’un État de reconnaitre comme valide et opposable à son égard un fait ou une situation juridique donnée » (</a:t>
            </a:r>
            <a:r>
              <a:rPr lang="fr-FR" sz="3500" dirty="0" err="1" smtClean="0"/>
              <a:t>Pierre-Marie</a:t>
            </a:r>
            <a:r>
              <a:rPr lang="fr-FR" sz="3500" dirty="0" smtClean="0"/>
              <a:t> Dupuy, Yann </a:t>
            </a:r>
            <a:r>
              <a:rPr lang="fr-FR" sz="3500" dirty="0" err="1" smtClean="0"/>
              <a:t>Kerbrat</a:t>
            </a:r>
            <a:r>
              <a:rPr lang="fr-FR" sz="3500" dirty="0" smtClean="0"/>
              <a:t>, </a:t>
            </a:r>
            <a:r>
              <a:rPr lang="fr-FR" sz="3500" i="1" dirty="0" smtClean="0"/>
              <a:t>Droit international public</a:t>
            </a:r>
            <a:r>
              <a:rPr lang="fr-FR" sz="3500" dirty="0" smtClean="0"/>
              <a:t>, 10</a:t>
            </a:r>
            <a:r>
              <a:rPr lang="fr-FR" sz="3500" baseline="30000" dirty="0" smtClean="0"/>
              <a:t>e</a:t>
            </a:r>
            <a:r>
              <a:rPr lang="fr-FR" sz="3500" dirty="0" smtClean="0"/>
              <a:t> édition, Paris, Dalloz, 2010, p. 37-38). </a:t>
            </a:r>
            <a:endParaRPr lang="fr-CA" sz="3500" dirty="0" smtClean="0"/>
          </a:p>
          <a:p>
            <a:pPr lvl="0">
              <a:buFontTx/>
              <a:buChar char="-"/>
            </a:pPr>
            <a:r>
              <a:rPr lang="fr-FR" sz="3500" dirty="0" smtClean="0"/>
              <a:t>L’acte unilatéral est discrétionnaire, c'est-à-dire que l’État le réalise à sa discrétion, lorsqu’il le souhaite et pour les motifs qui lui sont propres suite à sa propre appréciation des conditions d’existence de l’État. </a:t>
            </a:r>
            <a:endParaRPr lang="fr-CA" sz="3500" dirty="0" smtClean="0"/>
          </a:p>
          <a:p>
            <a:pPr lvl="0">
              <a:buFontTx/>
              <a:buChar char="-"/>
            </a:pPr>
            <a:r>
              <a:rPr lang="fr-FR" sz="3500" dirty="0" smtClean="0"/>
              <a:t>Les formes d’une telle reconnaissance sont diverses, tantôt explicites (déclaration expresse d’un Président, d’un Premier ministre), tantôt implicites (établissement de relations interétatiques diplomatiques et consulaires, ouverture d’une ambassade ou d’un consulat).</a:t>
            </a:r>
            <a:br>
              <a:rPr lang="fr-FR" sz="3500" dirty="0" smtClean="0"/>
            </a:br>
            <a:endParaRPr lang="fr-CA" sz="3500" dirty="0" smtClean="0"/>
          </a:p>
          <a:p>
            <a:r>
              <a:rPr lang="fr-CA" sz="3500" i="1" dirty="0" smtClean="0"/>
              <a:t> </a:t>
            </a:r>
            <a:r>
              <a:rPr lang="fr-CA" sz="3500" b="1" dirty="0" smtClean="0"/>
              <a:t>A-  La reconnaissance d’État et sa nature</a:t>
            </a:r>
            <a:r>
              <a:rPr lang="fr-CA" sz="3500" i="1" dirty="0" smtClean="0"/>
              <a:t/>
            </a:r>
            <a:br>
              <a:rPr lang="fr-CA" sz="3500" i="1" dirty="0" smtClean="0"/>
            </a:br>
            <a:endParaRPr lang="fr-CA" sz="3500" i="1" dirty="0" smtClean="0"/>
          </a:p>
          <a:p>
            <a:r>
              <a:rPr lang="fr-CA" sz="3500" b="1" dirty="0" smtClean="0"/>
              <a:t>      1)   La nature constitutive de la reconnaissance d’État</a:t>
            </a:r>
          </a:p>
          <a:p>
            <a:r>
              <a:rPr lang="fr-FR" sz="3500" dirty="0" smtClean="0"/>
              <a:t>La reconnaissance aurait une nature constitutive, c'est-à-dire qu’elle serait nécessaire pour qu’un État puisse être constitué, ce qui placerait la reconnaissance d’État à l’égal des quatre conditions d’existence énoncées par la </a:t>
            </a:r>
            <a:r>
              <a:rPr lang="fr-FR" sz="3500" i="1" dirty="0" smtClean="0"/>
              <a:t>Convention de Montevideo</a:t>
            </a:r>
            <a:r>
              <a:rPr lang="fr-FR" sz="3500" dirty="0" smtClean="0"/>
              <a:t>. </a:t>
            </a:r>
            <a:endParaRPr lang="fr-CA" sz="3500" dirty="0" smtClean="0"/>
          </a:p>
          <a:p>
            <a:r>
              <a:rPr lang="fr-CA" sz="3500" dirty="0" smtClean="0"/>
              <a:t/>
            </a:r>
            <a:br>
              <a:rPr lang="fr-CA" sz="3500" dirty="0" smtClean="0"/>
            </a:br>
            <a:r>
              <a:rPr lang="fr-CA" sz="3500" b="1" dirty="0" smtClean="0"/>
              <a:t> 2)   La nature déclarative de la reconnaissance d’État</a:t>
            </a:r>
            <a:br>
              <a:rPr lang="fr-CA" sz="3500" b="1" dirty="0" smtClean="0"/>
            </a:br>
            <a:endParaRPr lang="fr-CA" sz="3500" dirty="0" smtClean="0"/>
          </a:p>
          <a:p>
            <a:r>
              <a:rPr lang="fr-CA" sz="3500" dirty="0" smtClean="0"/>
              <a:t>  </a:t>
            </a:r>
            <a:r>
              <a:rPr lang="fr-FR" sz="3500" dirty="0" smtClean="0"/>
              <a:t>La reconnaissance ne serait que déclarative, c’est-à-dire qu’elle ne ferait que déclarer la position d’un État à l’égard de la collectivité revendiquant le statut d’État indépendant.</a:t>
            </a:r>
            <a:endParaRPr lang="fr-CA" sz="3500" dirty="0" smtClean="0"/>
          </a:p>
          <a:p>
            <a:pPr>
              <a:buNone/>
            </a:pPr>
            <a:r>
              <a:rPr lang="fr-CA" sz="3500" dirty="0" smtClean="0"/>
              <a:t>  </a:t>
            </a:r>
            <a:endParaRPr lang="fr-CA" sz="3500" b="1" dirty="0" smtClean="0"/>
          </a:p>
          <a:p>
            <a:r>
              <a:rPr lang="fr-FR" sz="3500" dirty="0" smtClean="0"/>
              <a:t>- La </a:t>
            </a:r>
            <a:r>
              <a:rPr lang="fr-FR" sz="3500" i="1" dirty="0" smtClean="0"/>
              <a:t>Convention de Montevideo </a:t>
            </a:r>
            <a:r>
              <a:rPr lang="fr-FR" sz="3500" dirty="0" smtClean="0"/>
              <a:t>tranche le débat en faveur de la thèse déclarative :</a:t>
            </a:r>
          </a:p>
          <a:p>
            <a:pPr algn="ctr">
              <a:buNone/>
            </a:pPr>
            <a:r>
              <a:rPr lang="fr-FR" sz="3500" b="1" dirty="0" smtClean="0"/>
              <a:t>Article 3</a:t>
            </a:r>
            <a:r>
              <a:rPr lang="fr-FR" sz="3500" dirty="0" smtClean="0"/>
              <a:t> </a:t>
            </a:r>
            <a:br>
              <a:rPr lang="fr-FR" sz="3500" dirty="0" smtClean="0"/>
            </a:br>
            <a:r>
              <a:rPr lang="fr-FR" sz="3500" dirty="0" smtClean="0"/>
              <a:t> [l]’existence politique d’un État est indépendante de sa reconnaissance par les autres États.</a:t>
            </a:r>
          </a:p>
          <a:p>
            <a:pPr algn="ctr">
              <a:buNone/>
            </a:pPr>
            <a:r>
              <a:rPr lang="fr-FR" sz="3500" b="1" dirty="0" smtClean="0"/>
              <a:t>Article 6</a:t>
            </a:r>
            <a:r>
              <a:rPr lang="fr-FR" sz="3500" dirty="0" smtClean="0"/>
              <a:t/>
            </a:r>
            <a:br>
              <a:rPr lang="fr-FR" sz="3500" dirty="0" smtClean="0"/>
            </a:br>
            <a:r>
              <a:rPr lang="fr-FR" sz="3500" dirty="0" smtClean="0"/>
              <a:t>La reconnaissance d’un État signifie simplement que celui qui le reconnaît accepte la personnalité de l’autre avec tous les droits et devoirs déterminés par le droit international. La reconnaissance est inconditionnelle et irrévocable,</a:t>
            </a:r>
          </a:p>
          <a:p>
            <a:pPr algn="ctr"/>
            <a:endParaRPr lang="fr-FR" sz="35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Université de Montréal, Droit international général, DRT-2100 , Cours n° 3</a:t>
            </a:r>
            <a:endParaRPr lang="fr-BE" sz="1100" dirty="0" smtClean="0"/>
          </a:p>
          <a:p>
            <a:endParaRPr lang="fr-BE"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002060"/>
                </a:solidFill>
              </a:rPr>
              <a:t>II- L’État et sa reconnaissance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47500" lnSpcReduction="20000"/>
          </a:bodyPr>
          <a:lstStyle/>
          <a:p>
            <a:r>
              <a:rPr lang="fr-CA" sz="2947" dirty="0" smtClean="0"/>
              <a:t> </a:t>
            </a:r>
            <a:r>
              <a:rPr lang="fr-FR" sz="2947" dirty="0" smtClean="0"/>
              <a:t>- La reconnaissance, reconnue donc comme déclarative, a pour effet de fonder entre les deux États une relation bilatérale fondée sur les principes de droit international public corollaires à la souveraineté, soit l’égalité souveraine, l’intégrité territoriale et l’indépendance politique</a:t>
            </a:r>
            <a:endParaRPr lang="fr-CA" sz="2947" dirty="0" smtClean="0"/>
          </a:p>
          <a:p>
            <a:r>
              <a:rPr lang="fr-FR" sz="2947" dirty="0" smtClean="0"/>
              <a:t> </a:t>
            </a:r>
            <a:endParaRPr lang="fr-CA" sz="2947" dirty="0" smtClean="0"/>
          </a:p>
          <a:p>
            <a:r>
              <a:rPr lang="fr-FR" sz="2947" dirty="0" smtClean="0"/>
              <a:t>- Les rapports de l’État qui reconnaît et l’État reconnu sont régis par le droit international (notamment la capacité de conclure des traités ou d’avoir avec elle des relations diplomatiques et consulaires).</a:t>
            </a:r>
            <a:endParaRPr lang="fr-CA" sz="2947" dirty="0" smtClean="0"/>
          </a:p>
          <a:p>
            <a:r>
              <a:rPr lang="fr-FR" sz="2947" dirty="0" smtClean="0"/>
              <a:t> </a:t>
            </a:r>
            <a:endParaRPr lang="fr-CA" sz="2947" dirty="0" smtClean="0"/>
          </a:p>
          <a:p>
            <a:r>
              <a:rPr lang="fr-FR" sz="2947" dirty="0" smtClean="0"/>
              <a:t>- La reconnaissance d’État n’a pas une place démesurée dans la réalité juridique. Un État non reconnu peut être parfaitement viable, comme par exemple l’État Israël que plusieurs pays arabes ne reconnaissent pas.</a:t>
            </a:r>
            <a:endParaRPr lang="fr-CA" sz="2947" dirty="0" smtClean="0"/>
          </a:p>
          <a:p>
            <a:r>
              <a:rPr lang="fr-FR" sz="2947" dirty="0" smtClean="0"/>
              <a:t> </a:t>
            </a:r>
            <a:endParaRPr lang="fr-CA" sz="2947" dirty="0" smtClean="0"/>
          </a:p>
          <a:p>
            <a:r>
              <a:rPr lang="fr-FR" sz="2947" b="1" dirty="0" smtClean="0"/>
              <a:t>2) Les effets politiques de la reconnaissance</a:t>
            </a:r>
            <a:endParaRPr lang="fr-CA" sz="2947" dirty="0" smtClean="0"/>
          </a:p>
          <a:p>
            <a:r>
              <a:rPr lang="fr-FR" sz="2947" dirty="0" smtClean="0"/>
              <a:t> </a:t>
            </a:r>
            <a:endParaRPr lang="fr-CA" sz="2947" dirty="0" smtClean="0"/>
          </a:p>
          <a:p>
            <a:r>
              <a:rPr lang="fr-FR" sz="2947" dirty="0" smtClean="0"/>
              <a:t>- Un État qui n’est reconnu que par un nombre très limité d’autres États ( « État ermite ») ne peut avoir qu’une place très congrue, isolée, dans la Communauté internationale, notamment en termes de relations économiques et culturelles.</a:t>
            </a:r>
            <a:endParaRPr lang="fr-CA" sz="2947" dirty="0" smtClean="0"/>
          </a:p>
          <a:p>
            <a:r>
              <a:rPr lang="fr-FR" sz="2947" dirty="0" smtClean="0"/>
              <a:t> </a:t>
            </a:r>
            <a:endParaRPr lang="fr-CA" sz="2947" dirty="0" smtClean="0"/>
          </a:p>
          <a:p>
            <a:r>
              <a:rPr lang="fr-FR" sz="2947" dirty="0" smtClean="0"/>
              <a:t>- L’absence de reconnaissance entraîne le refus de se voir opposer la nationalité ou les passeports des ressortissants l’État non reconnu.</a:t>
            </a:r>
            <a:endParaRPr lang="fr-CA" sz="2947" dirty="0" smtClean="0"/>
          </a:p>
          <a:p>
            <a:pPr lvl="0"/>
            <a:r>
              <a:rPr lang="fr-CA" sz="2800" i="1" dirty="0" smtClean="0"/>
              <a:t> </a:t>
            </a: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Université de Montréal, Droit international général, DRT-2100 , Cours n° 3</a:t>
            </a:r>
            <a:endParaRPr lang="fr-BE" sz="1100" dirty="0" smtClean="0"/>
          </a:p>
          <a:p>
            <a:endParaRPr lang="fr-BE" sz="11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3459</TotalTime>
  <Words>2076</Words>
  <Application>Microsoft Office PowerPoint</Application>
  <PresentationFormat>Présentation à l'écran (4:3)</PresentationFormat>
  <Paragraphs>101</Paragraphs>
  <Slides>7</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7</vt:i4>
      </vt:variant>
    </vt:vector>
  </HeadingPairs>
  <TitlesOfParts>
    <vt:vector size="8" baseType="lpstr">
      <vt:lpstr>Origine</vt:lpstr>
      <vt:lpstr> Cours n° 3 L’État, sa naissance et sa reconnaissance </vt:lpstr>
      <vt:lpstr>L’ÉTAT,  SA NAISSANCE ET SA RECONNAISSANCE </vt:lpstr>
      <vt:lpstr>I- L’État et sa naissance</vt:lpstr>
      <vt:lpstr>I- La naissance de l’État (suite)</vt:lpstr>
      <vt:lpstr>I- La naissance de l’État (suite)</vt:lpstr>
      <vt:lpstr>II- L’État et sa reconnaissance</vt:lpstr>
      <vt:lpstr>II- L’État et sa reconnaissance (suite)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487</cp:revision>
  <dcterms:created xsi:type="dcterms:W3CDTF">2015-01-28T14:07:34Z</dcterms:created>
  <dcterms:modified xsi:type="dcterms:W3CDTF">2015-01-28T14:38:45Z</dcterms:modified>
</cp:coreProperties>
</file>