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32"/>
  </p:notesMasterIdLst>
  <p:sldIdLst>
    <p:sldId id="256" r:id="rId2"/>
    <p:sldId id="266" r:id="rId3"/>
    <p:sldId id="294" r:id="rId4"/>
    <p:sldId id="295" r:id="rId5"/>
    <p:sldId id="296" r:id="rId6"/>
    <p:sldId id="317" r:id="rId7"/>
    <p:sldId id="318" r:id="rId8"/>
    <p:sldId id="319" r:id="rId9"/>
    <p:sldId id="320" r:id="rId10"/>
    <p:sldId id="331" r:id="rId11"/>
    <p:sldId id="332" r:id="rId12"/>
    <p:sldId id="333" r:id="rId13"/>
    <p:sldId id="353" r:id="rId14"/>
    <p:sldId id="337" r:id="rId15"/>
    <p:sldId id="338" r:id="rId16"/>
    <p:sldId id="354" r:id="rId17"/>
    <p:sldId id="339" r:id="rId18"/>
    <p:sldId id="340" r:id="rId19"/>
    <p:sldId id="341" r:id="rId20"/>
    <p:sldId id="342" r:id="rId21"/>
    <p:sldId id="343" r:id="rId22"/>
    <p:sldId id="344" r:id="rId23"/>
    <p:sldId id="345" r:id="rId24"/>
    <p:sldId id="346" r:id="rId25"/>
    <p:sldId id="347" r:id="rId26"/>
    <p:sldId id="348" r:id="rId27"/>
    <p:sldId id="349" r:id="rId28"/>
    <p:sldId id="350" r:id="rId29"/>
    <p:sldId id="352" r:id="rId30"/>
    <p:sldId id="351" r:id="rId31"/>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354" autoAdjust="0"/>
    <p:restoredTop sz="94714" autoAdjust="0"/>
  </p:normalViewPr>
  <p:slideViewPr>
    <p:cSldViewPr>
      <p:cViewPr varScale="1">
        <p:scale>
          <a:sx n="108" d="100"/>
          <a:sy n="108" d="100"/>
        </p:scale>
        <p:origin x="-4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21/01/15</a:t>
            </a:fld>
            <a:endParaRPr lang="fr-FR"/>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5790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21/01/15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21/01/15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21/01/15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21/01/15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21/01/15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21/01/15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21/01/15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21/01/15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21/01/15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21/01/15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21/01/15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21/01/15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cj-cij.org/docket/index.php?p1=3&amp;p2=4&amp;k=41&amp;case=4&amp;code=isun&amp;p3=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lois-laws.justice.gc.ca/fra/reglements/DORS-94-563/TexteComplet.html" TargetMode="External"/><Relationship Id="rId4" Type="http://schemas.openxmlformats.org/officeDocument/2006/relationships/hyperlink" Target="http://collections.banq.qc.ca/ark:/52327/bs460262" TargetMode="External"/><Relationship Id="rId5" Type="http://schemas.openxmlformats.org/officeDocument/2006/relationships/hyperlink" Target="http://www.mrifce.gouv.qc.ca/content/documents/fr/ententes/2005-05.pdf" TargetMode="External"/><Relationship Id="rId6" Type="http://schemas.openxmlformats.org/officeDocument/2006/relationships/image" Target="../media/image3.png"/><Relationship Id="rId7" Type="http://schemas.openxmlformats.org/officeDocument/2006/relationships/image" Target="../media/image4.jpeg"/><Relationship Id="rId8"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hyperlink" Target="http://portal.aerocivil.gov.co/portal/pls/portal/!PORTAL.wwpob_page.show?_docname=8027715.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nventions.coe.int/Treaty/FR/Treaties/Html/157.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2.ohchr.org/french/law/ccpr.htm" TargetMode="External"/><Relationship Id="rId4" Type="http://schemas.openxmlformats.org/officeDocument/2006/relationships/hyperlink" Target="http://www2.ohchr.org/french/law/cescr.htm" TargetMode="External"/><Relationship Id="rId5" Type="http://schemas.openxmlformats.org/officeDocument/2006/relationships/hyperlink" Target="http://www2.ohchr.org/french/bodies/hrcouncil/docs/A.RES.60.251_Fr.pdf" TargetMode="External"/><Relationship Id="rId6" Type="http://schemas.openxmlformats.org/officeDocument/2006/relationships/hyperlink" Target="http://www.cerium.ca/IMG/pdf/DRT-3103-_2010_-NU-CDH-Resolution-5_1-_2007_.pdf" TargetMode="External"/><Relationship Id="rId7" Type="http://schemas.openxmlformats.org/officeDocument/2006/relationships/hyperlink" Target="http://upr-epu.com/index_fr.php" TargetMode="External"/><Relationship Id="rId1" Type="http://schemas.openxmlformats.org/officeDocument/2006/relationships/slideLayout" Target="../slideLayouts/slideLayout2.xml"/><Relationship Id="rId2" Type="http://schemas.openxmlformats.org/officeDocument/2006/relationships/hyperlink" Target="http://www.un.org/french/documents/view_doc.asp?symbol=A/RES/217(III)"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cj-cij.org/docket/files/4/1834.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oas.org/juridico/english/treaties/a-40.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ca-cpa.org/upload/files/PCA-Island%20of%20Palmas%20Final%20French.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Shape"/>
          <p:cNvSpPr>
            <a:spLocks noGrp="1"/>
          </p:cNvSpPr>
          <p:nvPr>
            <p:ph type="ctrTitle"/>
          </p:nvPr>
        </p:nvSpPr>
        <p:spPr>
          <a:xfrm>
            <a:off x="1115060" y="3644900"/>
            <a:ext cx="7129780" cy="1231900"/>
          </a:xfrm>
          <a:prstGeom prst="rect">
            <a:avLst/>
          </a:prstGeom>
        </p:spPr>
        <p:txBody>
          <a:bodyPr>
            <a:noAutofit/>
          </a:bodyPr>
          <a:lstStyle/>
          <a:p>
            <a:r>
              <a:rPr lang="fr-FR" altLang="en-US" sz="2700" dirty="0" smtClean="0">
                <a:solidFill>
                  <a:srgbClr val="002060"/>
                </a:solidFill>
              </a:rPr>
              <a:t> Cours n°2</a:t>
            </a:r>
            <a:br>
              <a:rPr lang="fr-FR" altLang="en-US" sz="2700" dirty="0" smtClean="0">
                <a:solidFill>
                  <a:srgbClr val="002060"/>
                </a:solidFill>
              </a:rPr>
            </a:br>
            <a:r>
              <a:rPr lang="fr-FR" altLang="en-US" sz="2700" dirty="0" smtClean="0">
                <a:solidFill>
                  <a:srgbClr val="002060"/>
                </a:solidFill>
              </a:rPr>
              <a:t>Sources et sujets</a:t>
            </a:r>
            <a:br>
              <a:rPr lang="fr-FR" altLang="en-US" sz="2700" dirty="0" smtClean="0">
                <a:solidFill>
                  <a:srgbClr val="002060"/>
                </a:solidFill>
              </a:rPr>
            </a:br>
            <a:r>
              <a:rPr lang="fr-FR" altLang="en-US" sz="2700" dirty="0" smtClean="0">
                <a:solidFill>
                  <a:srgbClr val="002060"/>
                </a:solidFill>
              </a:rPr>
              <a:t>du droit international public</a:t>
            </a:r>
          </a:p>
        </p:txBody>
      </p:sp>
      <p:sp>
        <p:nvSpPr>
          <p:cNvPr id="1027" name="Shape"/>
          <p:cNvSpPr>
            <a:spLocks noGrp="1"/>
          </p:cNvSpPr>
          <p:nvPr>
            <p:ph type="subTitle" idx="1"/>
          </p:nvPr>
        </p:nvSpPr>
        <p:spPr>
          <a:prstGeom prst="rect">
            <a:avLst/>
          </a:prstGeom>
          <a:effectLst/>
        </p:spPr>
        <p:txBody>
          <a:bodyPr>
            <a:normAutofit/>
          </a:bodyPr>
          <a:lstStyle/>
          <a:p>
            <a:r>
              <a:rPr lang="fr-FR" altLang="en-US" sz="1800" dirty="0" smtClean="0"/>
              <a:t>François Xavier Saluden</a:t>
            </a:r>
            <a:endParaRPr lang="fr-FR" altLang="en-US" sz="4200" dirty="0" smtClean="0"/>
          </a:p>
        </p:txBody>
      </p:sp>
      <p:sp>
        <p:nvSpPr>
          <p:cNvPr id="1028"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smtClean="0">
              <a:solidFill>
                <a:schemeClr val="tx1"/>
              </a:solidFill>
            </a:endParaRPr>
          </a:p>
        </p:txBody>
      </p:sp>
      <p:sp>
        <p:nvSpPr>
          <p:cNvPr id="1029"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smtClean="0">
              <a:solidFill>
                <a:schemeClr val="tx1"/>
              </a:solidFill>
            </a:endParaRPr>
          </a:p>
        </p:txBody>
      </p:sp>
      <p:sp>
        <p:nvSpPr>
          <p:cNvPr id="1030"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smtClean="0">
              <a:solidFill>
                <a:schemeClr val="tx1"/>
              </a:solidFill>
            </a:endParaRPr>
          </a:p>
        </p:txBody>
      </p:sp>
      <p:sp>
        <p:nvSpPr>
          <p:cNvPr id="1031"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smtClean="0">
              <a:solidFill>
                <a:schemeClr val="tx1"/>
              </a:solidFill>
            </a:endParaRPr>
          </a:p>
        </p:txBody>
      </p:sp>
      <p:sp>
        <p:nvSpPr>
          <p:cNvPr id="1032"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smtClean="0">
              <a:solidFill>
                <a:schemeClr val="tx1"/>
              </a:solidFill>
            </a:endParaRPr>
          </a:p>
        </p:txBody>
      </p:sp>
      <p:sp>
        <p:nvSpPr>
          <p:cNvPr id="1033" name="Shape"/>
          <p:cNvSpPr/>
          <p:nvPr/>
        </p:nvSpPr>
        <p:spPr>
          <a:xfrm>
            <a:off x="899160" y="6092825"/>
            <a:ext cx="7345680" cy="246221"/>
          </a:xfrm>
          <a:prstGeom prst="rect">
            <a:avLst/>
          </a:prstGeom>
          <a:noFill/>
          <a:ln>
            <a:noFill/>
          </a:ln>
        </p:spPr>
        <p:txBody>
          <a:bodyPr anchor="t">
            <a:spAutoFit/>
          </a:bodyPr>
          <a:lstStyle/>
          <a:p>
            <a:pPr algn="ctr"/>
            <a:r>
              <a:rPr lang="fr-FR" altLang="en-US" sz="1000" dirty="0" smtClean="0">
                <a:latin typeface="+mj-lt"/>
              </a:rPr>
              <a:t>François Xavier Saluden</a:t>
            </a:r>
            <a:r>
              <a:rPr lang="fr-FR" altLang="en-US" sz="1000" dirty="0">
                <a:latin typeface="+mj-lt"/>
              </a:rPr>
              <a:t>, Université de Montréal, </a:t>
            </a:r>
            <a:r>
              <a:rPr lang="fr-CA" altLang="en-US" sz="1000" dirty="0" smtClean="0">
                <a:latin typeface="+mj-lt"/>
              </a:rPr>
              <a:t>« Droit international public général »</a:t>
            </a:r>
            <a:r>
              <a:rPr lang="fr-CA" altLang="en-US" sz="1000" dirty="0" smtClean="0">
                <a:latin typeface="+mj-lt"/>
              </a:rPr>
              <a:t>, </a:t>
            </a:r>
            <a:r>
              <a:rPr lang="fr-CA" sz="1000" dirty="0" smtClean="0"/>
              <a:t>, DRT-2100</a:t>
            </a:r>
            <a:r>
              <a:rPr lang="fr-FR" sz="1000" dirty="0" smtClean="0"/>
              <a:t>, Cours n° 2</a:t>
            </a:r>
            <a:endParaRPr lang="fr-BE" sz="1000" dirty="0" smtClean="0"/>
          </a:p>
          <a:p>
            <a:pPr algn="ctr"/>
            <a:endParaRPr lang="fr-FR" altLang="en-US" sz="1000" dirty="0" smtClean="0">
              <a:latin typeface="+mj-lt"/>
            </a:endParaRPr>
          </a:p>
        </p:txBody>
      </p:sp>
      <p:pic>
        <p:nvPicPr>
          <p:cNvPr id="11"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2) Les organisations internationales</a:t>
            </a:r>
            <a:endParaRPr lang="fr-FR" dirty="0">
              <a:solidFill>
                <a:srgbClr val="002060"/>
              </a:solidFill>
            </a:endParaRPr>
          </a:p>
        </p:txBody>
      </p:sp>
      <p:sp>
        <p:nvSpPr>
          <p:cNvPr id="3" name="Espace réservé du contenu 2"/>
          <p:cNvSpPr>
            <a:spLocks noGrp="1"/>
          </p:cNvSpPr>
          <p:nvPr>
            <p:ph sz="quarter" idx="1"/>
          </p:nvPr>
        </p:nvSpPr>
        <p:spPr/>
        <p:txBody>
          <a:bodyPr>
            <a:normAutofit fontScale="92500" lnSpcReduction="10000"/>
          </a:bodyPr>
          <a:lstStyle/>
          <a:p>
            <a:pPr algn="just"/>
            <a:r>
              <a:rPr lang="fr-FR" dirty="0" smtClean="0"/>
              <a:t>Organisation internationales</a:t>
            </a:r>
          </a:p>
          <a:p>
            <a:pPr lvl="1" algn="just"/>
            <a:r>
              <a:rPr lang="fr-FR" dirty="0" smtClean="0"/>
              <a:t>« Association d’États constituée par un traité, dotée d’une constitution et d’organes communs et possédant une personnalité juridique distincte de celle des États membres »</a:t>
            </a:r>
          </a:p>
          <a:p>
            <a:pPr lvl="1" algn="just"/>
            <a:r>
              <a:rPr lang="fr-FR" dirty="0" smtClean="0"/>
              <a:t>Sujet institué (cadre : </a:t>
            </a:r>
            <a:r>
              <a:rPr lang="fr-FR" b="1" dirty="0" smtClean="0"/>
              <a:t>mandat</a:t>
            </a:r>
            <a:r>
              <a:rPr lang="fr-FR" dirty="0" smtClean="0"/>
              <a:t>)</a:t>
            </a:r>
          </a:p>
          <a:p>
            <a:pPr lvl="1" algn="just"/>
            <a:r>
              <a:rPr lang="fr-FR" dirty="0" smtClean="0"/>
              <a:t>Intégration et coopération</a:t>
            </a:r>
          </a:p>
          <a:p>
            <a:pPr algn="just"/>
            <a:r>
              <a:rPr lang="fr-FR" dirty="0" smtClean="0"/>
              <a:t>Qualité de sujet et personnalité juridique</a:t>
            </a:r>
          </a:p>
          <a:p>
            <a:pPr lvl="1" algn="just"/>
            <a:r>
              <a:rPr lang="fr-FR" dirty="0" smtClean="0"/>
              <a:t>CIJ, </a:t>
            </a:r>
            <a:r>
              <a:rPr lang="fr-FR" i="1" dirty="0" smtClean="0">
                <a:hlinkClick r:id="rId2"/>
              </a:rPr>
              <a:t>Réparation des dommages subis au service des Nations Unies</a:t>
            </a:r>
            <a:r>
              <a:rPr lang="fr-FR" dirty="0" smtClean="0"/>
              <a:t>, Avis, 11 avril 1949, pp.178-179</a:t>
            </a:r>
          </a:p>
          <a:p>
            <a:pPr lvl="1" algn="just"/>
            <a:r>
              <a:rPr lang="fr-FR" dirty="0" smtClean="0"/>
              <a:t>Personnalité fonctionnelle et principe de spécialité</a:t>
            </a:r>
          </a:p>
          <a:p>
            <a:pPr lvl="2" algn="just"/>
            <a:r>
              <a:rPr lang="fr-FR" dirty="0" smtClean="0"/>
              <a:t>Conclusion de traités</a:t>
            </a:r>
          </a:p>
          <a:p>
            <a:pPr lvl="2" algn="just"/>
            <a:r>
              <a:rPr lang="fr-FR" dirty="0" smtClean="0"/>
              <a:t>Droit de légation active et passive</a:t>
            </a:r>
          </a:p>
          <a:p>
            <a:pPr lvl="2" algn="just"/>
            <a:r>
              <a:rPr lang="fr-FR" dirty="0" smtClean="0"/>
              <a:t>Droit de réclamations internationales</a:t>
            </a:r>
          </a:p>
          <a:p>
            <a:pPr lvl="2" algn="just"/>
            <a:r>
              <a:rPr lang="fr-FR" dirty="0" smtClean="0"/>
              <a:t>Autonomie financière</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10</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88024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Les organisations internationales (suite)</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Structure organisationnelle</a:t>
            </a:r>
          </a:p>
          <a:p>
            <a:pPr lvl="1" algn="just"/>
            <a:r>
              <a:rPr lang="fr-FR" dirty="0" smtClean="0"/>
              <a:t>Décision / exécution / administration</a:t>
            </a:r>
          </a:p>
          <a:p>
            <a:pPr lvl="1" algn="just"/>
            <a:r>
              <a:rPr lang="fr-FR" dirty="0" smtClean="0"/>
              <a:t>Organes subsidiaires</a:t>
            </a:r>
          </a:p>
          <a:p>
            <a:pPr algn="just"/>
            <a:r>
              <a:rPr lang="fr-FR" dirty="0" smtClean="0"/>
              <a:t>Etablissement</a:t>
            </a:r>
          </a:p>
          <a:p>
            <a:pPr lvl="1" algn="just"/>
            <a:r>
              <a:rPr lang="fr-FR" dirty="0" smtClean="0"/>
              <a:t>CIJ, </a:t>
            </a:r>
            <a:r>
              <a:rPr lang="fr-FR" i="1" dirty="0" smtClean="0"/>
              <a:t>Interprétation de l’accord de siège du 25 mars 1951 entre l’OMS et l’Egypte</a:t>
            </a:r>
            <a:r>
              <a:rPr lang="fr-FR" dirty="0" smtClean="0"/>
              <a:t>, Avis, 20 décembre 1980</a:t>
            </a:r>
          </a:p>
          <a:p>
            <a:pPr lvl="1" algn="just"/>
            <a:r>
              <a:rPr lang="fr-FR" dirty="0" smtClean="0"/>
              <a:t>Établissement déterminé par accord : l’accord de siège</a:t>
            </a:r>
          </a:p>
          <a:p>
            <a:pPr lvl="1" algn="just"/>
            <a:r>
              <a:rPr lang="fr-FR" dirty="0" smtClean="0"/>
              <a:t>État doit faciliter l’exercice du service public international</a:t>
            </a:r>
          </a:p>
          <a:p>
            <a:pPr algn="just"/>
            <a:r>
              <a:rPr lang="fr-FR" dirty="0" smtClean="0"/>
              <a:t>Privilèges et immunités (inviolabilité des locaux, immunité de juridiction des fonctionnaires internationaux)</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11</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40699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Les organisations internationales (suite)</a:t>
            </a:r>
            <a:endParaRPr lang="fr-FR" dirty="0">
              <a:solidFill>
                <a:srgbClr val="002060"/>
              </a:solidFill>
            </a:endParaRPr>
          </a:p>
        </p:txBody>
      </p:sp>
      <p:sp>
        <p:nvSpPr>
          <p:cNvPr id="3" name="Espace réservé du contenu 2"/>
          <p:cNvSpPr>
            <a:spLocks noGrp="1"/>
          </p:cNvSpPr>
          <p:nvPr>
            <p:ph sz="quarter" idx="1"/>
          </p:nvPr>
        </p:nvSpPr>
        <p:spPr>
          <a:xfrm>
            <a:off x="3923928" y="1219200"/>
            <a:ext cx="4762872" cy="4937760"/>
          </a:xfrm>
        </p:spPr>
        <p:txBody>
          <a:bodyPr>
            <a:normAutofit fontScale="62500" lnSpcReduction="20000"/>
          </a:bodyPr>
          <a:lstStyle/>
          <a:p>
            <a:pPr algn="just"/>
            <a:endParaRPr lang="fr-CA" dirty="0" smtClean="0"/>
          </a:p>
          <a:p>
            <a:pPr algn="just"/>
            <a:endParaRPr lang="fr-CA" dirty="0" smtClean="0"/>
          </a:p>
          <a:p>
            <a:pPr algn="just"/>
            <a:endParaRPr lang="fr-FR" dirty="0" smtClean="0"/>
          </a:p>
          <a:p>
            <a:pPr algn="just"/>
            <a:r>
              <a:rPr lang="fr-FR" dirty="0" smtClean="0"/>
              <a:t>Siège : 999 rue </a:t>
            </a:r>
            <a:r>
              <a:rPr lang="fr-FR" dirty="0" err="1" smtClean="0"/>
              <a:t>University</a:t>
            </a:r>
            <a:r>
              <a:rPr lang="fr-FR" dirty="0" smtClean="0"/>
              <a:t>, Montréal, Québec H3C 5H7, Canada</a:t>
            </a:r>
          </a:p>
          <a:p>
            <a:pPr algn="just"/>
            <a:r>
              <a:rPr lang="fr-FR" dirty="0" smtClean="0"/>
              <a:t>Accords (non-exhaustif)</a:t>
            </a:r>
            <a:endParaRPr lang="fr-CA" dirty="0" smtClean="0"/>
          </a:p>
          <a:p>
            <a:pPr lvl="1" algn="just"/>
            <a:r>
              <a:rPr lang="fr-FR" i="1" dirty="0" smtClean="0">
                <a:hlinkClick r:id="rId2"/>
              </a:rPr>
              <a:t>Accord de siège entre le gouvernement du Canada et l’Organisation de l’aviation civile internationale</a:t>
            </a:r>
            <a:r>
              <a:rPr lang="fr-FR" dirty="0" smtClean="0"/>
              <a:t>, 4-9/10/1990</a:t>
            </a:r>
            <a:endParaRPr lang="fr-CA" dirty="0" smtClean="0"/>
          </a:p>
          <a:p>
            <a:pPr lvl="1" algn="just"/>
            <a:r>
              <a:rPr lang="fr-CA" i="1" dirty="0" smtClean="0">
                <a:hlinkClick r:id="rId3"/>
              </a:rPr>
              <a:t>Décret concernant les privilèges et les immunités au Canada de l’Organisation de l’aviation civile internationale (OACI</a:t>
            </a:r>
            <a:r>
              <a:rPr lang="fr-CA" dirty="0" smtClean="0">
                <a:hlinkClick r:id="rId3"/>
              </a:rPr>
              <a:t>)</a:t>
            </a:r>
            <a:r>
              <a:rPr lang="fr-CA" dirty="0" smtClean="0"/>
              <a:t>, 16/08/1994, en vertu de la </a:t>
            </a:r>
            <a:r>
              <a:rPr lang="fr-FR" dirty="0" smtClean="0"/>
              <a:t>Loi sur les missions étrangères et les organisations internationales</a:t>
            </a:r>
            <a:endParaRPr lang="fr-CA" dirty="0" smtClean="0"/>
          </a:p>
          <a:p>
            <a:pPr lvl="1" algn="just"/>
            <a:r>
              <a:rPr lang="fr-CA" i="1" dirty="0" smtClean="0">
                <a:hlinkClick r:id="rId4"/>
              </a:rPr>
              <a:t>Entente entre le Gouvernement du Québec et l’OACI concernant les exemptions et les prérogatives de courtoisie consenties à l’Organisation, à ses fonctionnaires, aux États membres et aux membres d’une représentation auprès de l’Organisation</a:t>
            </a:r>
            <a:r>
              <a:rPr lang="fr-CA" dirty="0" smtClean="0"/>
              <a:t>, 20/05/1994</a:t>
            </a:r>
          </a:p>
          <a:p>
            <a:pPr lvl="1" algn="just"/>
            <a:r>
              <a:rPr lang="fr-CA" dirty="0" smtClean="0"/>
              <a:t>Voir : </a:t>
            </a:r>
            <a:r>
              <a:rPr lang="fr-CA" dirty="0" smtClean="0">
                <a:hlinkClick r:id="rId5"/>
              </a:rPr>
              <a:t>http://www.mrifce.gouv.qc.ca/content/documents/fr/ententes/2005-05.pdf</a:t>
            </a:r>
            <a:r>
              <a:rPr lang="fr-CA" dirty="0" smtClean="0"/>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DRT-2100</a:t>
            </a:r>
            <a:r>
              <a:rPr lang="fr-FR" sz="1100" dirty="0" smtClean="0"/>
              <a:t>, Cours n</a:t>
            </a:r>
            <a:r>
              <a:rPr lang="fr-FR" sz="1100" dirty="0" smtClean="0"/>
              <a:t>° 2</a:t>
            </a:r>
            <a:endParaRPr lang="fr-BE" sz="1100" dirty="0"/>
          </a:p>
        </p:txBody>
      </p:sp>
      <p:pic>
        <p:nvPicPr>
          <p:cNvPr id="1026" name="Picture 2" descr="Organisation de l'Aviation Civile Internationale"/>
          <p:cNvPicPr>
            <a:picLocks noChangeAspect="1" noChangeArrowheads="1"/>
          </p:cNvPicPr>
          <p:nvPr/>
        </p:nvPicPr>
        <p:blipFill>
          <a:blip r:embed="rId6" cstate="print"/>
          <a:srcRect/>
          <a:stretch>
            <a:fillRect/>
          </a:stretch>
        </p:blipFill>
        <p:spPr bwMode="auto">
          <a:xfrm>
            <a:off x="4355976" y="1340768"/>
            <a:ext cx="4197734" cy="648072"/>
          </a:xfrm>
          <a:prstGeom prst="rect">
            <a:avLst/>
          </a:prstGeom>
          <a:noFill/>
        </p:spPr>
      </p:pic>
      <p:pic>
        <p:nvPicPr>
          <p:cNvPr id="1028" name="Picture 4" descr="http://en.academic.ru/pictures/enwiki/73/ICAO_World_Headquarters.jpg"/>
          <p:cNvPicPr>
            <a:picLocks noChangeAspect="1" noChangeArrowheads="1"/>
          </p:cNvPicPr>
          <p:nvPr/>
        </p:nvPicPr>
        <p:blipFill>
          <a:blip r:embed="rId7" cstate="print"/>
          <a:srcRect/>
          <a:stretch>
            <a:fillRect/>
          </a:stretch>
        </p:blipFill>
        <p:spPr bwMode="auto">
          <a:xfrm>
            <a:off x="467544" y="1268760"/>
            <a:ext cx="3744414" cy="2808311"/>
          </a:xfrm>
          <a:prstGeom prst="rect">
            <a:avLst/>
          </a:prstGeom>
          <a:noFill/>
        </p:spPr>
      </p:pic>
      <p:pic>
        <p:nvPicPr>
          <p:cNvPr id="1030" name="Picture 6" descr="http://www.cuisimeublesdesignrm.com/images/mobilier_boeing.jpg"/>
          <p:cNvPicPr>
            <a:picLocks noChangeAspect="1" noChangeArrowheads="1"/>
          </p:cNvPicPr>
          <p:nvPr/>
        </p:nvPicPr>
        <p:blipFill>
          <a:blip r:embed="rId8" cstate="print"/>
          <a:srcRect/>
          <a:stretch>
            <a:fillRect/>
          </a:stretch>
        </p:blipFill>
        <p:spPr bwMode="auto">
          <a:xfrm>
            <a:off x="467544" y="4149080"/>
            <a:ext cx="3744416" cy="2105684"/>
          </a:xfrm>
          <a:prstGeom prst="rect">
            <a:avLst/>
          </a:prstGeom>
          <a:noFill/>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0697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2060"/>
                </a:solidFill>
              </a:rPr>
              <a:t>Les acteurs du droit international (suite) </a:t>
            </a:r>
            <a:r>
              <a:rPr lang="fr-FR" dirty="0" smtClean="0">
                <a:solidFill>
                  <a:srgbClr val="002060"/>
                </a:solidFill>
              </a:rPr>
              <a:t/>
            </a:r>
            <a:br>
              <a:rPr lang="fr-FR" dirty="0" smtClean="0">
                <a:solidFill>
                  <a:srgbClr val="002060"/>
                </a:solidFill>
              </a:rPr>
            </a:br>
            <a:r>
              <a:rPr lang="fr-FR" dirty="0" smtClean="0">
                <a:solidFill>
                  <a:srgbClr val="002060"/>
                </a:solidFill>
              </a:rPr>
              <a:t>1) Les collectivités</a:t>
            </a:r>
            <a:endParaRPr lang="fr-FR" dirty="0"/>
          </a:p>
        </p:txBody>
      </p:sp>
      <p:sp>
        <p:nvSpPr>
          <p:cNvPr id="3" name="Espace réservé du pied de page 2"/>
          <p:cNvSpPr>
            <a:spLocks noGrp="1"/>
          </p:cNvSpPr>
          <p:nvPr>
            <p:ph type="ftr" sz="quarter" idx="11"/>
          </p:nvPr>
        </p:nvSpPr>
        <p:spPr>
          <a:xfrm>
            <a:off x="457200" y="6356350"/>
            <a:ext cx="8534400" cy="365760"/>
          </a:xfrm>
        </p:spPr>
        <p:txBody>
          <a:bodyPr/>
          <a:lstStyle/>
          <a:p>
            <a:r>
              <a:rPr lang="fr-FR" sz="1200" dirty="0" smtClean="0"/>
              <a:t>François Xavier </a:t>
            </a:r>
            <a:r>
              <a:rPr lang="fr-FR" sz="1200" dirty="0" err="1" smtClean="0"/>
              <a:t>Saluden</a:t>
            </a:r>
            <a:r>
              <a:rPr lang="fr-FR" sz="1200" dirty="0" smtClean="0"/>
              <a:t>, Université de Montréal, </a:t>
            </a:r>
            <a:r>
              <a:rPr lang="fr-CA" sz="1200" dirty="0" smtClean="0"/>
              <a:t>« Droit international public général », </a:t>
            </a:r>
            <a:r>
              <a:rPr lang="fr-CA" sz="1200" dirty="0" smtClean="0"/>
              <a:t>DRT-2100</a:t>
            </a:r>
            <a:r>
              <a:rPr lang="fr-FR" sz="1200" dirty="0" smtClean="0"/>
              <a:t>, Cours n</a:t>
            </a:r>
            <a:r>
              <a:rPr lang="fr-FR" sz="1200" dirty="0" smtClean="0"/>
              <a:t>° 2</a:t>
            </a:r>
            <a:endParaRPr lang="fr-BE" sz="1200" dirty="0" smtClean="0"/>
          </a:p>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13</a:t>
            </a:fld>
            <a:endParaRPr lang="fr-BE" dirty="0"/>
          </a:p>
        </p:txBody>
      </p:sp>
      <p:sp>
        <p:nvSpPr>
          <p:cNvPr id="5" name="Espace réservé du contenu 4"/>
          <p:cNvSpPr>
            <a:spLocks noGrp="1"/>
          </p:cNvSpPr>
          <p:nvPr>
            <p:ph sz="quarter" idx="1"/>
          </p:nvPr>
        </p:nvSpPr>
        <p:spPr/>
        <p:txBody>
          <a:bodyPr>
            <a:normAutofit fontScale="92500" lnSpcReduction="10000"/>
          </a:bodyPr>
          <a:lstStyle/>
          <a:p>
            <a:pPr algn="just"/>
            <a:r>
              <a:rPr lang="fr-FR" dirty="0" smtClean="0"/>
              <a:t>Les peuples</a:t>
            </a:r>
          </a:p>
          <a:p>
            <a:pPr lvl="1" algn="just"/>
            <a:r>
              <a:rPr lang="fr-FR" dirty="0" smtClean="0"/>
              <a:t>Les peuples sont titulaires du droit à l’autodétermination (</a:t>
            </a:r>
            <a:r>
              <a:rPr lang="fr-FR" i="1" dirty="0" smtClean="0"/>
              <a:t>Charte des Nations Unies</a:t>
            </a:r>
            <a:r>
              <a:rPr lang="fr-FR" dirty="0" smtClean="0"/>
              <a:t>, art. </a:t>
            </a:r>
            <a:r>
              <a:rPr lang="fr-FR" dirty="0" smtClean="0"/>
              <a:t>3</a:t>
            </a:r>
            <a:r>
              <a:rPr lang="fr-FR" dirty="0" smtClean="0"/>
              <a:t> </a:t>
            </a:r>
            <a:r>
              <a:rPr lang="fr-CA" dirty="0" smtClean="0"/>
              <a:t>§ </a:t>
            </a:r>
            <a:r>
              <a:rPr lang="fr-FR" dirty="0" smtClean="0"/>
              <a:t>4 </a:t>
            </a:r>
            <a:r>
              <a:rPr lang="fr-FR" dirty="0" smtClean="0"/>
              <a:t>, </a:t>
            </a:r>
            <a:r>
              <a:rPr lang="fr-FR" i="1" dirty="0" smtClean="0"/>
              <a:t>Pactes internationaux</a:t>
            </a:r>
            <a:r>
              <a:rPr lang="fr-FR" dirty="0" smtClean="0"/>
              <a:t>, art. 1 commun), </a:t>
            </a:r>
            <a:r>
              <a:rPr lang="fr-FR" i="1" dirty="0" smtClean="0"/>
              <a:t>Déclaration sur les relations amicales</a:t>
            </a:r>
            <a:r>
              <a:rPr lang="fr-FR" dirty="0" smtClean="0"/>
              <a:t>, </a:t>
            </a:r>
            <a:r>
              <a:rPr lang="fr-FR" i="1" dirty="0" smtClean="0"/>
              <a:t>Acte final d’Helsinki</a:t>
            </a:r>
            <a:r>
              <a:rPr lang="fr-FR" dirty="0" smtClean="0"/>
              <a:t>, </a:t>
            </a:r>
            <a:r>
              <a:rPr lang="fr-FR" i="1" dirty="0" smtClean="0"/>
              <a:t>Charte africaine des droits de l’homme et des peuples</a:t>
            </a:r>
            <a:r>
              <a:rPr lang="fr-FR" dirty="0" smtClean="0"/>
              <a:t>)</a:t>
            </a:r>
            <a:r>
              <a:rPr lang="fr-FR" dirty="0" smtClean="0"/>
              <a:t>,</a:t>
            </a:r>
            <a:r>
              <a:rPr lang="fr-FR" dirty="0" smtClean="0"/>
              <a:t> </a:t>
            </a:r>
          </a:p>
          <a:p>
            <a:pPr lvl="1" algn="just"/>
            <a:r>
              <a:rPr lang="fr-FR" dirty="0" smtClean="0">
                <a:hlinkClick r:id="rId2"/>
              </a:rPr>
              <a:t>http://conventions.coe.int/Treaty/FR/Treaties/Html/157.</a:t>
            </a:r>
            <a:r>
              <a:rPr lang="fr-FR" dirty="0" smtClean="0">
                <a:hlinkClick r:id="rId2"/>
              </a:rPr>
              <a:t>htm</a:t>
            </a:r>
            <a:r>
              <a:rPr lang="fr-FR" dirty="0" smtClean="0"/>
              <a:t> </a:t>
            </a:r>
          </a:p>
          <a:p>
            <a:pPr algn="just"/>
            <a:r>
              <a:rPr lang="fr-FR" dirty="0" smtClean="0"/>
              <a:t>Les minorités</a:t>
            </a:r>
          </a:p>
          <a:p>
            <a:pPr lvl="1" algn="just"/>
            <a:r>
              <a:rPr lang="fr-FR" dirty="0" smtClean="0"/>
              <a:t>Reconnaissance de droits collectifs aux minorités nationales (</a:t>
            </a:r>
            <a:r>
              <a:rPr lang="fr-FR" b="1" i="1" u="sng" dirty="0" smtClean="0">
                <a:hlinkClick r:id="rId2"/>
              </a:rPr>
              <a:t>Convention-cadre pour la protection des minorités nationales</a:t>
            </a:r>
            <a:r>
              <a:rPr lang="fr-CA" dirty="0" smtClean="0"/>
              <a:t> </a:t>
            </a:r>
            <a:r>
              <a:rPr lang="fr-FR" i="1" dirty="0" smtClean="0"/>
              <a:t>du Conseil de l’Europe</a:t>
            </a:r>
            <a:r>
              <a:rPr lang="fr-FR" dirty="0" smtClean="0"/>
              <a:t>) </a:t>
            </a:r>
          </a:p>
          <a:p>
            <a:pPr lvl="1" algn="just"/>
            <a:r>
              <a:rPr lang="fr-FR" dirty="0" smtClean="0"/>
              <a:t>Distinction entre droits collectifs des minorités nationales et droits individuels des personnes appartenant à des minorités </a:t>
            </a:r>
            <a:r>
              <a:rPr dirty="0" smtClean="0"/>
              <a:t>ethniques</a:t>
            </a:r>
            <a:r>
              <a:rPr dirty="0" smtClean="0"/>
              <a:t>, religieuses ou linguistiques</a:t>
            </a:r>
            <a:r>
              <a:rPr lang="fr-FR" dirty="0" smtClean="0"/>
              <a:t> (</a:t>
            </a:r>
            <a:r>
              <a:rPr lang="fr-FR" i="1" dirty="0" smtClean="0"/>
              <a:t>Pacte international relatif aux droits civils et politiques</a:t>
            </a:r>
            <a:r>
              <a:rPr lang="fr-FR" dirty="0" smtClean="0"/>
              <a:t>, art. 27)</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Les </a:t>
            </a:r>
            <a:r>
              <a:rPr lang="fr-FR" dirty="0" smtClean="0">
                <a:solidFill>
                  <a:srgbClr val="002060"/>
                </a:solidFill>
              </a:rPr>
              <a:t>acteurs du droit </a:t>
            </a:r>
            <a:r>
              <a:rPr lang="fr-FR" dirty="0" smtClean="0">
                <a:solidFill>
                  <a:srgbClr val="002060"/>
                </a:solidFill>
              </a:rPr>
              <a:t>international (suite) </a:t>
            </a:r>
            <a:br>
              <a:rPr lang="fr-FR" dirty="0" smtClean="0">
                <a:solidFill>
                  <a:srgbClr val="002060"/>
                </a:solidFill>
              </a:rPr>
            </a:br>
            <a:r>
              <a:rPr lang="fr-FR" dirty="0" smtClean="0">
                <a:solidFill>
                  <a:srgbClr val="002060"/>
                </a:solidFill>
              </a:rPr>
              <a:t>2</a:t>
            </a:r>
            <a:r>
              <a:rPr lang="fr-FR" dirty="0" smtClean="0">
                <a:solidFill>
                  <a:srgbClr val="002060"/>
                </a:solidFill>
              </a:rPr>
              <a:t>) </a:t>
            </a:r>
            <a:r>
              <a:rPr lang="fr-FR" dirty="0" smtClean="0">
                <a:solidFill>
                  <a:srgbClr val="002060"/>
                </a:solidFill>
              </a:rPr>
              <a:t>Les</a:t>
            </a:r>
            <a:r>
              <a:rPr lang="fr-FR" dirty="0" smtClean="0">
                <a:solidFill>
                  <a:srgbClr val="002060"/>
                </a:solidFill>
              </a:rPr>
              <a:t> personnes </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Les personnes morales et physiques, acteurs et parfois </a:t>
            </a:r>
            <a:r>
              <a:rPr lang="fr-FR" dirty="0" smtClean="0"/>
              <a:t>sujets du droit international</a:t>
            </a:r>
          </a:p>
          <a:p>
            <a:pPr lvl="1" algn="just"/>
            <a:r>
              <a:rPr lang="fr-FR" dirty="0" smtClean="0"/>
              <a:t>Un État, par voie conventionnelle ou coutumière, peut </a:t>
            </a:r>
            <a:r>
              <a:rPr lang="fr-FR" dirty="0" smtClean="0"/>
              <a:t>leur </a:t>
            </a:r>
            <a:r>
              <a:rPr lang="fr-FR" dirty="0" smtClean="0"/>
              <a:t>conférer des droits et obligations invocables sur le plan international, accès possible à certaines procédures internationales</a:t>
            </a:r>
          </a:p>
          <a:p>
            <a:pPr algn="just"/>
            <a:r>
              <a:rPr lang="fr-FR" dirty="0" smtClean="0"/>
              <a:t>Procédures </a:t>
            </a:r>
            <a:r>
              <a:rPr lang="fr-FR" dirty="0" smtClean="0"/>
              <a:t>de garanties</a:t>
            </a:r>
          </a:p>
          <a:p>
            <a:pPr lvl="1" algn="just"/>
            <a:r>
              <a:rPr lang="fr-FR" dirty="0" smtClean="0"/>
              <a:t>Le plus souvent diplomatiques (approche traditionnelle, protection diplomatique et fonctionnelle, cf. CPJI, </a:t>
            </a:r>
            <a:r>
              <a:rPr lang="fr-FR" i="1" dirty="0" err="1" smtClean="0"/>
              <a:t>Mavrommatis</a:t>
            </a:r>
            <a:r>
              <a:rPr lang="fr-FR" i="1" dirty="0" smtClean="0"/>
              <a:t> en Palestine</a:t>
            </a:r>
            <a:r>
              <a:rPr lang="fr-FR" dirty="0" smtClean="0"/>
              <a:t>, 1924, protection médiate), administratives ou politiques</a:t>
            </a:r>
            <a:r>
              <a:rPr lang="fr-FR" dirty="0" smtClean="0"/>
              <a:t>,</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50381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Les</a:t>
            </a:r>
            <a:r>
              <a:rPr lang="fr-FR" dirty="0" smtClean="0">
                <a:solidFill>
                  <a:srgbClr val="002060"/>
                </a:solidFill>
              </a:rPr>
              <a:t> personnes </a:t>
            </a:r>
            <a:r>
              <a:rPr lang="fr-FR" dirty="0" smtClean="0">
                <a:solidFill>
                  <a:srgbClr val="002060"/>
                </a:solidFill>
              </a:rPr>
              <a:t>(suite)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92500" lnSpcReduction="20000"/>
          </a:bodyPr>
          <a:lstStyle/>
          <a:p>
            <a:pPr algn="just"/>
            <a:r>
              <a:rPr lang="fr-FR" dirty="0" smtClean="0"/>
              <a:t>Les </a:t>
            </a:r>
            <a:r>
              <a:rPr lang="fr-FR" dirty="0" smtClean="0"/>
              <a:t>personnes physiques</a:t>
            </a:r>
          </a:p>
          <a:p>
            <a:pPr algn="just"/>
            <a:r>
              <a:rPr lang="fr-FR" dirty="0" smtClean="0"/>
              <a:t>Le</a:t>
            </a:r>
            <a:r>
              <a:rPr lang="fr-FR" dirty="0" smtClean="0"/>
              <a:t> </a:t>
            </a:r>
            <a:r>
              <a:rPr lang="fr-FR" dirty="0" smtClean="0"/>
              <a:t>système de protection </a:t>
            </a:r>
            <a:r>
              <a:rPr lang="fr-FR" dirty="0" smtClean="0"/>
              <a:t>internationale des droits </a:t>
            </a:r>
            <a:r>
              <a:rPr lang="fr-FR" dirty="0" err="1" smtClean="0"/>
              <a:t>fondametnaux</a:t>
            </a:r>
            <a:endParaRPr lang="fr-FR" dirty="0" smtClean="0"/>
          </a:p>
          <a:p>
            <a:pPr lvl="1" algn="just"/>
            <a:r>
              <a:rPr lang="fr-FR" dirty="0" smtClean="0"/>
              <a:t>Lutte contre l’arbitraire étatique / Dignité humaine</a:t>
            </a:r>
          </a:p>
          <a:p>
            <a:pPr lvl="1" algn="just"/>
            <a:r>
              <a:rPr lang="fr-FR" dirty="0" smtClean="0"/>
              <a:t>Promotion et</a:t>
            </a:r>
            <a:r>
              <a:rPr lang="fr-FR" dirty="0" smtClean="0"/>
              <a:t> protection</a:t>
            </a:r>
            <a:endParaRPr lang="fr-FR" dirty="0" smtClean="0"/>
          </a:p>
          <a:p>
            <a:pPr lvl="1" algn="just"/>
            <a:r>
              <a:rPr lang="fr-FR" dirty="0" smtClean="0"/>
              <a:t>La </a:t>
            </a:r>
            <a:r>
              <a:rPr lang="fr-FR" i="1" dirty="0" smtClean="0"/>
              <a:t>Déclaration universelle des droits de l’Homme </a:t>
            </a:r>
            <a:r>
              <a:rPr lang="fr-FR" dirty="0" smtClean="0"/>
              <a:t>(Résolution </a:t>
            </a:r>
            <a:r>
              <a:rPr lang="fr-FR" dirty="0" smtClean="0">
                <a:hlinkClick r:id="rId2"/>
              </a:rPr>
              <a:t>A/RES/217(III)</a:t>
            </a:r>
            <a:r>
              <a:rPr lang="fr-FR" dirty="0" smtClean="0"/>
              <a:t> portant adoption de la Déclaration universelle des droits de l’homme, 10 décembre 1948)</a:t>
            </a:r>
          </a:p>
          <a:p>
            <a:pPr lvl="1" algn="just"/>
            <a:r>
              <a:rPr lang="fr-FR" dirty="0" smtClean="0"/>
              <a:t>Les </a:t>
            </a:r>
            <a:r>
              <a:rPr lang="fr-FR" dirty="0" smtClean="0"/>
              <a:t>Pactes internationaux </a:t>
            </a:r>
            <a:r>
              <a:rPr lang="fr-FR" dirty="0" smtClean="0"/>
              <a:t>de 1966 (</a:t>
            </a:r>
            <a:r>
              <a:rPr lang="fr-FR" dirty="0" smtClean="0">
                <a:hlinkClick r:id="rId3"/>
              </a:rPr>
              <a:t>PIDCP</a:t>
            </a:r>
            <a:r>
              <a:rPr lang="fr-FR" dirty="0" smtClean="0"/>
              <a:t>, </a:t>
            </a:r>
            <a:r>
              <a:rPr lang="fr-FR" dirty="0" smtClean="0">
                <a:hlinkClick r:id="rId4"/>
              </a:rPr>
              <a:t>PIDESC</a:t>
            </a:r>
            <a:r>
              <a:rPr lang="fr-FR" dirty="0" smtClean="0"/>
              <a:t>)</a:t>
            </a:r>
          </a:p>
          <a:p>
            <a:pPr lvl="1" algn="just"/>
            <a:r>
              <a:rPr lang="fr-FR" dirty="0" smtClean="0"/>
              <a:t>Organes des traités</a:t>
            </a:r>
          </a:p>
          <a:p>
            <a:pPr lvl="1" algn="just"/>
            <a:r>
              <a:rPr lang="fr-FR" dirty="0" smtClean="0"/>
              <a:t>Le Conseil des droits de l’Homme et ses mécanismes</a:t>
            </a:r>
          </a:p>
          <a:p>
            <a:pPr lvl="2" algn="just"/>
            <a:r>
              <a:rPr lang="fr-FR" dirty="0" smtClean="0">
                <a:hlinkClick r:id="rId5"/>
              </a:rPr>
              <a:t>A/RES/60/251</a:t>
            </a:r>
            <a:r>
              <a:rPr lang="fr-FR" dirty="0" smtClean="0"/>
              <a:t> (15 mars 2006) et  </a:t>
            </a:r>
            <a:r>
              <a:rPr lang="fr-FR" dirty="0" smtClean="0">
                <a:hlinkClick r:id="rId6"/>
              </a:rPr>
              <a:t>Résolution 5/1</a:t>
            </a:r>
            <a:r>
              <a:rPr lang="fr-FR" dirty="0" smtClean="0"/>
              <a:t> du CDH</a:t>
            </a:r>
          </a:p>
          <a:p>
            <a:pPr lvl="2" algn="just"/>
            <a:r>
              <a:rPr lang="fr-FR" dirty="0" smtClean="0">
                <a:hlinkClick r:id="rId7"/>
              </a:rPr>
              <a:t>Observatoire mondial des droits de l’Homme</a:t>
            </a:r>
            <a:endParaRPr lang="fr-FR" dirty="0" smtClean="0"/>
          </a:p>
          <a:p>
            <a:pPr lvl="1" algn="just"/>
            <a:r>
              <a:rPr lang="fr-FR" dirty="0" smtClean="0"/>
              <a:t>Les systèmes régionaux (Triptyque CEDH/CIADH : Droits de l’Homme, démocratie,</a:t>
            </a:r>
            <a:r>
              <a:rPr lang="fr-FR" dirty="0" smtClean="0"/>
              <a:t> État </a:t>
            </a:r>
            <a:r>
              <a:rPr lang="fr-FR" dirty="0" smtClean="0"/>
              <a:t>de droit)</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7275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personnes (suite)</a:t>
            </a:r>
            <a:endParaRPr lang="fr-FR" dirty="0"/>
          </a:p>
        </p:txBody>
      </p:sp>
      <p:sp>
        <p:nvSpPr>
          <p:cNvPr id="3" name="Espace réservé du pied de page 2"/>
          <p:cNvSpPr>
            <a:spLocks noGrp="1"/>
          </p:cNvSpPr>
          <p:nvPr>
            <p:ph type="ftr" sz="quarter" idx="11"/>
          </p:nvPr>
        </p:nvSpPr>
        <p:spPr>
          <a:xfrm>
            <a:off x="457200" y="6356350"/>
            <a:ext cx="8305800" cy="365760"/>
          </a:xfrm>
        </p:spPr>
        <p:txBody>
          <a:bodyPr/>
          <a:lstStyle/>
          <a:p>
            <a:r>
              <a:rPr lang="fr-FR" sz="1200" dirty="0" smtClean="0"/>
              <a:t>François Xavier </a:t>
            </a:r>
            <a:r>
              <a:rPr lang="fr-FR" sz="1200" dirty="0" err="1" smtClean="0"/>
              <a:t>Saluden</a:t>
            </a:r>
            <a:r>
              <a:rPr lang="fr-FR" sz="1200" dirty="0" smtClean="0"/>
              <a:t>, Université de Montréal, </a:t>
            </a:r>
            <a:r>
              <a:rPr lang="fr-CA" sz="1200" dirty="0" smtClean="0"/>
              <a:t>« Droit international public général », </a:t>
            </a:r>
            <a:r>
              <a:rPr lang="fr-CA" sz="1200" dirty="0" smtClean="0"/>
              <a:t>DRT-2100</a:t>
            </a:r>
            <a:r>
              <a:rPr lang="fr-FR" sz="1200" dirty="0" smtClean="0"/>
              <a:t>, Cours n</a:t>
            </a:r>
            <a:r>
              <a:rPr lang="fr-FR" sz="1200" dirty="0" smtClean="0"/>
              <a:t>° 2</a:t>
            </a:r>
            <a:endParaRPr lang="fr-BE" sz="1200" dirty="0" smtClean="0"/>
          </a:p>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16</a:t>
            </a:fld>
            <a:endParaRPr lang="fr-BE"/>
          </a:p>
        </p:txBody>
      </p:sp>
      <p:sp>
        <p:nvSpPr>
          <p:cNvPr id="5" name="Espace réservé du contenu 4"/>
          <p:cNvSpPr>
            <a:spLocks noGrp="1"/>
          </p:cNvSpPr>
          <p:nvPr>
            <p:ph sz="quarter" idx="1"/>
          </p:nvPr>
        </p:nvSpPr>
        <p:spPr/>
        <p:txBody>
          <a:bodyPr/>
          <a:lstStyle/>
          <a:p>
            <a:pPr lvl="1" algn="just"/>
            <a:endParaRPr lang="fr-FR" dirty="0" smtClean="0"/>
          </a:p>
          <a:p>
            <a:pPr lvl="1" algn="just"/>
            <a:r>
              <a:rPr lang="fr-FR" dirty="0" smtClean="0"/>
              <a:t>Les personnes </a:t>
            </a:r>
            <a:r>
              <a:rPr lang="fr-FR" dirty="0" smtClean="0"/>
              <a:t>morales</a:t>
            </a:r>
            <a:endParaRPr lang="fr-FR" dirty="0" smtClean="0"/>
          </a:p>
          <a:p>
            <a:pPr lvl="1" algn="just"/>
            <a:r>
              <a:rPr lang="fr-FR" dirty="0" smtClean="0"/>
              <a:t>Personnes morales nationales titulaires des libertés d’association et d’expression, de la liberté syndicale (compagnies, syndicats et autres associations)</a:t>
            </a:r>
          </a:p>
          <a:p>
            <a:pPr lvl="1" algn="just"/>
            <a:r>
              <a:rPr lang="fr-FR" dirty="0" smtClean="0"/>
              <a:t>Sociétés </a:t>
            </a:r>
            <a:r>
              <a:rPr lang="fr-FR" dirty="0" smtClean="0"/>
              <a:t>transnationales (Codes des conduite (OIT, OCDE), Accords de libre-échange et traités de protections des </a:t>
            </a:r>
            <a:r>
              <a:rPr lang="fr-FR" dirty="0" smtClean="0"/>
              <a:t>investissements)</a:t>
            </a:r>
          </a:p>
          <a:p>
            <a:pPr lvl="1" algn="just"/>
            <a:r>
              <a:rPr lang="fr-FR" dirty="0" smtClean="0"/>
              <a:t>Organisations </a:t>
            </a:r>
            <a:r>
              <a:rPr lang="fr-FR" dirty="0" err="1" smtClean="0"/>
              <a:t>non-gouvernementales</a:t>
            </a:r>
            <a:r>
              <a:rPr lang="fr-FR" dirty="0" smtClean="0"/>
              <a:t> (</a:t>
            </a:r>
            <a:r>
              <a:rPr lang="fr-FR" dirty="0" smtClean="0"/>
              <a:t>Comité internationale de la Croix-Rouge, </a:t>
            </a:r>
            <a:r>
              <a:rPr lang="fr-FR" dirty="0" smtClean="0"/>
              <a:t>Amnistie internationale, Greenpeace, </a:t>
            </a:r>
            <a:r>
              <a:rPr lang="fr-FR" dirty="0" smtClean="0"/>
              <a:t>etc.)</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II- Les </a:t>
            </a:r>
            <a:r>
              <a:rPr lang="fr-FR" dirty="0" smtClean="0">
                <a:solidFill>
                  <a:srgbClr val="002060"/>
                </a:solidFill>
              </a:rPr>
              <a:t>sources et moyens du droit international</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A) Les sources du droit international</a:t>
            </a:r>
          </a:p>
          <a:p>
            <a:pPr algn="just"/>
            <a:endParaRPr lang="fr-FR" dirty="0" smtClean="0"/>
          </a:p>
          <a:p>
            <a:pPr algn="just"/>
            <a:r>
              <a:rPr lang="fr-FR" dirty="0" smtClean="0"/>
              <a:t>Sources : principe de légalité (1</a:t>
            </a:r>
            <a:r>
              <a:rPr lang="fr-FR" baseline="30000" dirty="0" smtClean="0"/>
              <a:t>ère</a:t>
            </a:r>
            <a:r>
              <a:rPr lang="fr-FR" dirty="0" smtClean="0"/>
              <a:t> acception)</a:t>
            </a:r>
          </a:p>
          <a:p>
            <a:pPr lvl="1" algn="just"/>
            <a:r>
              <a:rPr lang="fr-FR" dirty="0" smtClean="0"/>
              <a:t>Principales approches théoriques en droit international ; quel est le fondement du caractère obligatoire du droit international public ?</a:t>
            </a:r>
          </a:p>
          <a:p>
            <a:pPr algn="just"/>
            <a:r>
              <a:rPr lang="fr-FR" dirty="0" smtClean="0"/>
              <a:t>Sources </a:t>
            </a:r>
            <a:r>
              <a:rPr lang="fr-FR" dirty="0"/>
              <a:t>: sources </a:t>
            </a:r>
            <a:r>
              <a:rPr lang="fr-FR" dirty="0" smtClean="0"/>
              <a:t>matérielles (2</a:t>
            </a:r>
            <a:r>
              <a:rPr lang="fr-FR" baseline="30000" dirty="0" smtClean="0"/>
              <a:t>e</a:t>
            </a:r>
            <a:r>
              <a:rPr lang="fr-FR" dirty="0" smtClean="0"/>
              <a:t> acception)</a:t>
            </a:r>
            <a:endParaRPr lang="fr-FR" dirty="0"/>
          </a:p>
          <a:p>
            <a:pPr lvl="1" algn="just"/>
            <a:r>
              <a:rPr lang="fr-FR" dirty="0"/>
              <a:t>« Ensemble des phénomènes empiriques (d’ordre social, économique, scientifique etc.) ou idéologiques (engagement moral, politique, etc.) qui conduisent à l’existence, à la création ou à la modification des normes dans un ordre juridique. » (Salmon)</a:t>
            </a:r>
          </a:p>
          <a:p>
            <a:pPr algn="just"/>
            <a:endParaRPr lang="fr-FR" dirty="0" smtClean="0"/>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70862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solidFill>
                  <a:srgbClr val="002060"/>
                </a:solidFill>
              </a:rPr>
              <a:t>Less</a:t>
            </a:r>
            <a:r>
              <a:rPr lang="fr-FR" dirty="0" smtClean="0">
                <a:solidFill>
                  <a:srgbClr val="002060"/>
                </a:solidFill>
              </a:rPr>
              <a:t> sources (suite)</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Sources : sources formelles (3</a:t>
            </a:r>
            <a:r>
              <a:rPr lang="fr-FR" baseline="30000" dirty="0" smtClean="0"/>
              <a:t>e</a:t>
            </a:r>
            <a:r>
              <a:rPr lang="fr-FR" dirty="0" smtClean="0"/>
              <a:t> acception)</a:t>
            </a:r>
            <a:br>
              <a:rPr lang="fr-FR" dirty="0" smtClean="0"/>
            </a:br>
            <a:endParaRPr lang="fr-FR" dirty="0" smtClean="0"/>
          </a:p>
          <a:p>
            <a:pPr lvl="1" algn="just"/>
            <a:r>
              <a:rPr lang="fr-FR" dirty="0" smtClean="0"/>
              <a:t>« Ensemble des procédés prévus au sein d’un ordre juridique donné pour la création et la modification des normes appartenant à cet ordre ».</a:t>
            </a:r>
          </a:p>
          <a:p>
            <a:pPr lvl="1" algn="just"/>
            <a:endParaRPr lang="fr-FR" dirty="0" smtClean="0"/>
          </a:p>
          <a:p>
            <a:pPr lvl="1" algn="just"/>
            <a:r>
              <a:rPr lang="fr-FR" dirty="0" smtClean="0"/>
              <a:t>Droit comparé : hétérogénéité/grande diversité des théories des sources dans les systèmes internes contemporains.</a:t>
            </a:r>
          </a:p>
          <a:p>
            <a:pPr lvl="1" algn="just"/>
            <a:endParaRPr lang="fr-FR" dirty="0" smtClean="0"/>
          </a:p>
          <a:p>
            <a:pPr lvl="1" algn="just"/>
            <a:r>
              <a:rPr lang="fr-FR" dirty="0" smtClean="0"/>
              <a:t>Dans l’ordre juridique international …</a:t>
            </a:r>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18</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810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Les sources formelles (suite)</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b="1" dirty="0" smtClean="0"/>
              <a:t>Pas de hiérarchie entre les sources</a:t>
            </a:r>
          </a:p>
          <a:p>
            <a:pPr algn="just"/>
            <a:r>
              <a:rPr lang="fr-FR" dirty="0" smtClean="0"/>
              <a:t>Autonomie relative de chaque source</a:t>
            </a:r>
            <a:endParaRPr lang="fr-FR" dirty="0" smtClean="0"/>
          </a:p>
          <a:p>
            <a:pPr algn="just"/>
            <a:r>
              <a:rPr lang="fr-FR" dirty="0" smtClean="0"/>
              <a:t>Ordre successif de considération des sources (Statut CIJ, art. 38)</a:t>
            </a:r>
          </a:p>
          <a:p>
            <a:pPr algn="just"/>
            <a:r>
              <a:rPr lang="fr-FR" b="1" dirty="0" smtClean="0"/>
              <a:t>Distinction sources et </a:t>
            </a:r>
            <a:r>
              <a:rPr lang="fr-FR" b="1" dirty="0" smtClean="0"/>
              <a:t>normes</a:t>
            </a:r>
            <a:endParaRPr lang="fr-FR" dirty="0" smtClean="0"/>
          </a:p>
          <a:p>
            <a:pPr algn="just"/>
            <a:r>
              <a:rPr lang="fr-FR" dirty="0" smtClean="0"/>
              <a:t>Sources : Procédés </a:t>
            </a:r>
            <a:r>
              <a:rPr lang="fr-FR" dirty="0" smtClean="0"/>
              <a:t>techniques de formation du droit (sources</a:t>
            </a:r>
            <a:r>
              <a:rPr lang="fr-FR" dirty="0" smtClean="0"/>
              <a:t>)</a:t>
            </a:r>
            <a:endParaRPr lang="fr-FR" dirty="0" smtClean="0"/>
          </a:p>
          <a:p>
            <a:pPr algn="just"/>
            <a:r>
              <a:rPr lang="fr-FR" dirty="0" smtClean="0"/>
              <a:t>Normes: </a:t>
            </a:r>
            <a:r>
              <a:rPr lang="fr-FR" dirty="0" smtClean="0"/>
              <a:t>Contenu du droit </a:t>
            </a:r>
            <a:r>
              <a:rPr lang="fr-FR" dirty="0" smtClean="0"/>
              <a:t>international</a:t>
            </a:r>
          </a:p>
          <a:p>
            <a:pPr algn="just"/>
            <a:r>
              <a:rPr lang="fr-FR" dirty="0" smtClean="0"/>
              <a:t>Hiérarchie possible entre les normes (normes ordinaires et normes impératives (</a:t>
            </a:r>
            <a:r>
              <a:rPr lang="fr-FR" i="1" dirty="0" smtClean="0"/>
              <a:t>jus </a:t>
            </a:r>
            <a:r>
              <a:rPr lang="fr-FR" i="1" dirty="0" err="1" smtClean="0"/>
              <a:t>cogens</a:t>
            </a:r>
            <a:r>
              <a:rPr lang="fr-FR" dirty="0" smtClean="0"/>
              <a:t>))</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19</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38297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002060"/>
                </a:solidFill>
              </a:rPr>
              <a:t>PLAN GÉNÉRAL</a:t>
            </a:r>
            <a:endParaRPr lang="fr-FR" dirty="0">
              <a:solidFill>
                <a:srgbClr val="002060"/>
              </a:solidFill>
            </a:endParaRPr>
          </a:p>
        </p:txBody>
      </p:sp>
      <p:sp>
        <p:nvSpPr>
          <p:cNvPr id="3" name="Espace réservé du contenu 2"/>
          <p:cNvSpPr>
            <a:spLocks noGrp="1"/>
          </p:cNvSpPr>
          <p:nvPr>
            <p:ph sz="quarter" idx="1"/>
          </p:nvPr>
        </p:nvSpPr>
        <p:spPr/>
        <p:txBody>
          <a:bodyPr>
            <a:normAutofit fontScale="85000" lnSpcReduction="10000"/>
          </a:bodyPr>
          <a:lstStyle/>
          <a:p>
            <a:pPr algn="just"/>
            <a:r>
              <a:rPr lang="fr-CA" dirty="0"/>
              <a:t>I- LES SUJETS ET ACTEURS DU DROIT INTERNATIONAL</a:t>
            </a:r>
          </a:p>
          <a:p>
            <a:pPr lvl="1" algn="just"/>
            <a:r>
              <a:rPr lang="fr-CA" dirty="0" smtClean="0"/>
              <a:t>A- </a:t>
            </a:r>
            <a:r>
              <a:rPr lang="fr-CA" dirty="0"/>
              <a:t>Les sujets du droit international</a:t>
            </a:r>
          </a:p>
          <a:p>
            <a:pPr lvl="2" algn="just"/>
            <a:r>
              <a:rPr lang="fr-CA" dirty="0"/>
              <a:t> 1) L’État</a:t>
            </a:r>
          </a:p>
          <a:p>
            <a:pPr lvl="2" algn="just"/>
            <a:r>
              <a:rPr lang="fr-CA" dirty="0"/>
              <a:t> 2) Les organisations internationales</a:t>
            </a:r>
          </a:p>
          <a:p>
            <a:pPr lvl="1" algn="just"/>
            <a:r>
              <a:rPr lang="fr-CA" dirty="0" smtClean="0"/>
              <a:t>B- </a:t>
            </a:r>
            <a:r>
              <a:rPr lang="fr-CA" dirty="0"/>
              <a:t>Les acteurs du droit international</a:t>
            </a:r>
          </a:p>
          <a:p>
            <a:pPr lvl="2" algn="just"/>
            <a:r>
              <a:rPr lang="fr-CA" dirty="0" smtClean="0"/>
              <a:t>1</a:t>
            </a:r>
            <a:r>
              <a:rPr lang="fr-CA" dirty="0"/>
              <a:t>) Les collectivités</a:t>
            </a:r>
          </a:p>
          <a:p>
            <a:pPr lvl="2" algn="just"/>
            <a:r>
              <a:rPr lang="fr-CA" dirty="0" smtClean="0"/>
              <a:t>2</a:t>
            </a:r>
            <a:r>
              <a:rPr lang="fr-CA" dirty="0"/>
              <a:t>) Les personnes</a:t>
            </a:r>
          </a:p>
          <a:p>
            <a:pPr algn="just"/>
            <a:r>
              <a:rPr lang="fr-CA" dirty="0"/>
              <a:t>II- LES SOURCES ET MOYENS DU DROIT INTERNATIONAL</a:t>
            </a:r>
          </a:p>
          <a:p>
            <a:pPr lvl="1" algn="just"/>
            <a:r>
              <a:rPr lang="fr-CA" dirty="0" smtClean="0"/>
              <a:t>A- </a:t>
            </a:r>
            <a:r>
              <a:rPr lang="fr-CA" dirty="0"/>
              <a:t>Les sources du droit international</a:t>
            </a:r>
          </a:p>
          <a:p>
            <a:pPr lvl="2" algn="just"/>
            <a:r>
              <a:rPr lang="fr-CA" dirty="0" smtClean="0"/>
              <a:t>1</a:t>
            </a:r>
            <a:r>
              <a:rPr lang="fr-CA" dirty="0"/>
              <a:t>) Les traités et les décisions</a:t>
            </a:r>
          </a:p>
          <a:p>
            <a:pPr lvl="2" algn="just"/>
            <a:r>
              <a:rPr lang="fr-CA" dirty="0" smtClean="0"/>
              <a:t>2</a:t>
            </a:r>
            <a:r>
              <a:rPr lang="fr-CA" dirty="0"/>
              <a:t>) La coutume et les principes</a:t>
            </a:r>
          </a:p>
          <a:p>
            <a:pPr lvl="1" algn="just"/>
            <a:r>
              <a:rPr lang="fr-CA" dirty="0" smtClean="0"/>
              <a:t>B- </a:t>
            </a:r>
            <a:r>
              <a:rPr lang="fr-CA" dirty="0"/>
              <a:t>Les moyens du droit international</a:t>
            </a:r>
          </a:p>
          <a:p>
            <a:pPr lvl="2" algn="just"/>
            <a:r>
              <a:rPr lang="fr-CA" dirty="0" smtClean="0"/>
              <a:t>1</a:t>
            </a:r>
            <a:r>
              <a:rPr lang="fr-CA" dirty="0"/>
              <a:t>) La jurisprudence</a:t>
            </a:r>
          </a:p>
          <a:p>
            <a:pPr lvl="2" algn="just"/>
            <a:r>
              <a:rPr lang="fr-CA" dirty="0" smtClean="0"/>
              <a:t>2</a:t>
            </a:r>
            <a:r>
              <a:rPr lang="fr-CA" dirty="0"/>
              <a:t>) La doctrine</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57384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Les sources formelles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85000" lnSpcReduction="20000"/>
          </a:bodyPr>
          <a:lstStyle/>
          <a:p>
            <a:pPr algn="just"/>
            <a:r>
              <a:rPr lang="fr-FR" dirty="0" smtClean="0"/>
              <a:t>Article 38 du </a:t>
            </a:r>
            <a:r>
              <a:rPr lang="fr-FR" i="1" dirty="0" smtClean="0"/>
              <a:t>Statut de la Cour internationale de justice</a:t>
            </a:r>
            <a:br>
              <a:rPr lang="fr-FR" i="1" dirty="0" smtClean="0"/>
            </a:br>
            <a:endParaRPr lang="fr-FR" i="1" dirty="0" smtClean="0"/>
          </a:p>
          <a:p>
            <a:pPr lvl="1" algn="just"/>
            <a:r>
              <a:rPr lang="fr-FR" dirty="0" smtClean="0"/>
              <a:t>1. La Cour, dont la mission est de régler conformément au droit international les différends qui lui sont soumis, applique </a:t>
            </a:r>
            <a:r>
              <a:rPr lang="fr-FR" dirty="0" smtClean="0"/>
              <a:t>:</a:t>
            </a:r>
          </a:p>
          <a:p>
            <a:pPr lvl="1" algn="just"/>
            <a:endParaRPr lang="fr-FR" dirty="0" smtClean="0"/>
          </a:p>
          <a:p>
            <a:pPr lvl="2" algn="just"/>
            <a:r>
              <a:rPr lang="fr-FR" dirty="0" smtClean="0"/>
              <a:t>a. les conventions internationales, soit générales, soit spéciales, établissant des règles expressément reconnues par les États en litige; </a:t>
            </a:r>
          </a:p>
          <a:p>
            <a:pPr lvl="2" algn="just"/>
            <a:r>
              <a:rPr lang="fr-FR" dirty="0" smtClean="0"/>
              <a:t>b. la coutume internationale comme preuve d'une pratique générale, acceptée comme étant le droit; </a:t>
            </a:r>
          </a:p>
          <a:p>
            <a:pPr lvl="2" algn="just"/>
            <a:r>
              <a:rPr lang="fr-FR" dirty="0" smtClean="0"/>
              <a:t>c. les principes généraux de droit reconnus par les nations civilisées; </a:t>
            </a:r>
          </a:p>
          <a:p>
            <a:pPr lvl="2" algn="just"/>
            <a:r>
              <a:rPr lang="fr-FR" dirty="0" smtClean="0"/>
              <a:t>d. sous réserve de la disposition de l'Article 59, les décisions judiciaires et la doctrine des publicistes les plus qualifiés des différentes nations, comme moyen auxiliaire de détermination des règles de droit.</a:t>
            </a:r>
            <a:br>
              <a:rPr lang="fr-FR" dirty="0" smtClean="0"/>
            </a:br>
            <a:endParaRPr lang="fr-FR" dirty="0" smtClean="0"/>
          </a:p>
          <a:p>
            <a:pPr lvl="1" algn="just"/>
            <a:r>
              <a:rPr lang="fr-FR" dirty="0" smtClean="0"/>
              <a:t>2. La présente disposition ne porte pas atteinte à la faculté pour la Cour, si les parties sont d'accord, de statuer </a:t>
            </a:r>
            <a:r>
              <a:rPr lang="fr-FR" i="1" dirty="0" smtClean="0"/>
              <a:t>ex aequo et </a:t>
            </a:r>
            <a:r>
              <a:rPr lang="fr-FR" i="1" dirty="0" err="1" smtClean="0"/>
              <a:t>bono</a:t>
            </a:r>
            <a:r>
              <a:rPr lang="fr-FR" i="1" dirty="0" smtClean="0"/>
              <a:t>.</a:t>
            </a:r>
          </a:p>
          <a:p>
            <a:pPr lvl="1" algn="just">
              <a:buNone/>
            </a:pPr>
            <a:endParaRPr lang="fr-FR" dirty="0" smtClean="0"/>
          </a:p>
          <a:p>
            <a:pPr algn="just"/>
            <a:r>
              <a:rPr lang="fr-FR" u="sng" dirty="0" smtClean="0"/>
              <a:t>Ordre fonctionnel, opératoire</a:t>
            </a:r>
            <a:r>
              <a:rPr lang="fr-FR" dirty="0" smtClean="0"/>
              <a:t>, à partir du plus consensuel</a:t>
            </a:r>
          </a:p>
          <a:p>
            <a:pPr lvl="1" algn="just"/>
            <a:endParaRPr lang="fr-FR" dirty="0" smtClean="0"/>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20</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51514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A- Le traité</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 Tout accord conclu entre deux ou plusieurs sujets du droit international, destiné à produire des effets de droit et régi par le droit international »</a:t>
            </a:r>
          </a:p>
          <a:p>
            <a:pPr lvl="1" algn="just"/>
            <a:r>
              <a:rPr lang="fr-FR" dirty="0" smtClean="0"/>
              <a:t>Conclusion d’un accord (acte consensuel)</a:t>
            </a:r>
          </a:p>
          <a:p>
            <a:pPr lvl="1" algn="just"/>
            <a:r>
              <a:rPr lang="fr-FR" dirty="0" smtClean="0"/>
              <a:t>Deux ou plusieurs parties à l’accord (sujets du droit international)</a:t>
            </a:r>
          </a:p>
          <a:p>
            <a:pPr lvl="1" algn="just"/>
            <a:r>
              <a:rPr lang="fr-FR" dirty="0" smtClean="0"/>
              <a:t>Création d’effets de droit : caractère obligatoire pour les États parties (</a:t>
            </a:r>
            <a:r>
              <a:rPr lang="fr-FR" i="1" dirty="0" err="1" smtClean="0"/>
              <a:t>pacta</a:t>
            </a:r>
            <a:r>
              <a:rPr lang="fr-FR" i="1" dirty="0" smtClean="0"/>
              <a:t> </a:t>
            </a:r>
            <a:r>
              <a:rPr lang="fr-FR" i="1" dirty="0" err="1" smtClean="0"/>
              <a:t>sunt</a:t>
            </a:r>
            <a:r>
              <a:rPr lang="fr-FR" i="1" dirty="0" smtClean="0"/>
              <a:t> </a:t>
            </a:r>
            <a:r>
              <a:rPr lang="fr-FR" i="1" dirty="0" err="1" smtClean="0"/>
              <a:t>servanda</a:t>
            </a:r>
            <a:r>
              <a:rPr lang="fr-FR" i="1" dirty="0" smtClean="0"/>
              <a:t> </a:t>
            </a:r>
            <a:r>
              <a:rPr lang="fr-FR" dirty="0" smtClean="0"/>
              <a:t>et effet relatif des traités)</a:t>
            </a:r>
          </a:p>
          <a:p>
            <a:pPr lvl="1" algn="just"/>
            <a:r>
              <a:rPr lang="fr-FR" dirty="0" smtClean="0"/>
              <a:t>Soumission au droit international : domaine règlementé par le droit international (coutume internationale + CVDT 1969 et 1986) + source de différend entre État</a:t>
            </a:r>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21</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59629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Les traités (suite)</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Terminologie et remarques</a:t>
            </a:r>
          </a:p>
          <a:p>
            <a:pPr lvl="1" algn="just"/>
            <a:r>
              <a:rPr lang="fr-FR" dirty="0" smtClean="0"/>
              <a:t>Bilatéraux c. multilatéraux </a:t>
            </a:r>
          </a:p>
          <a:p>
            <a:pPr lvl="1" algn="just"/>
            <a:r>
              <a:rPr lang="fr-FR" dirty="0" smtClean="0"/>
              <a:t>Procédure solennelle (ratification) c. procédure simplifiée (signature)</a:t>
            </a:r>
          </a:p>
          <a:p>
            <a:pPr lvl="1" algn="just"/>
            <a:r>
              <a:rPr lang="fr-FR" dirty="0" smtClean="0"/>
              <a:t>Exclusion des personnes privées de la pratique conventionnelle</a:t>
            </a:r>
          </a:p>
          <a:p>
            <a:pPr lvl="1" algn="just"/>
            <a:r>
              <a:rPr lang="fr-FR" dirty="0" smtClean="0"/>
              <a:t>Codification importante de la pratique</a:t>
            </a:r>
          </a:p>
          <a:p>
            <a:pPr lvl="1" algn="just"/>
            <a:r>
              <a:rPr lang="fr-FR" dirty="0" smtClean="0"/>
              <a:t>CVDT 69 ne s’applique qu’aux traités conclu par écrit entre États, étant elle-même une convention</a:t>
            </a:r>
          </a:p>
          <a:p>
            <a:pPr lvl="2" algn="just"/>
            <a:r>
              <a:rPr lang="fr-FR" dirty="0" smtClean="0"/>
              <a:t>(effet relatif ? Quid d’un État qui ne ratifie pas ? Coutume (sauf art.53 CVDT)</a:t>
            </a:r>
          </a:p>
          <a:p>
            <a:pPr lvl="1" algn="just"/>
            <a:r>
              <a:rPr lang="fr-FR" dirty="0" smtClean="0"/>
              <a:t>Réserves</a:t>
            </a:r>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32225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Les traités (suite)</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endParaRPr lang="fr-FR" dirty="0" smtClean="0"/>
          </a:p>
          <a:p>
            <a:pPr algn="just">
              <a:buNone/>
            </a:pPr>
            <a:endParaRPr lang="fr-FR" dirty="0" smtClean="0"/>
          </a:p>
          <a:p>
            <a:pPr algn="just"/>
            <a:r>
              <a:rPr lang="fr-FR" dirty="0" smtClean="0"/>
              <a:t>Principes : consensualisme et autonomie de la volonté</a:t>
            </a:r>
          </a:p>
          <a:p>
            <a:pPr algn="just"/>
            <a:endParaRPr lang="fr-FR" dirty="0" smtClean="0"/>
          </a:p>
          <a:p>
            <a:pPr lvl="1" algn="just"/>
            <a:r>
              <a:rPr lang="fr-FR" dirty="0" smtClean="0"/>
              <a:t>« [U]n accord international peut prendre des formes variées et se présenter sous des dénominations diverses » (CIJ, Délimitation maritime […]entre le Qatar et Bahreïn (1994)</a:t>
            </a:r>
          </a:p>
          <a:p>
            <a:pPr algn="just"/>
            <a:endParaRPr lang="fr-FR" dirty="0" smtClean="0"/>
          </a:p>
          <a:p>
            <a:pPr algn="just"/>
            <a:endParaRPr lang="fr-FR" dirty="0" smtClean="0"/>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5582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tx1"/>
                </a:solidFill>
              </a:rPr>
              <a:t>B- La coutume et les principes généraux de droit</a:t>
            </a:r>
          </a:p>
        </p:txBody>
      </p:sp>
      <p:sp>
        <p:nvSpPr>
          <p:cNvPr id="3" name="Espace réservé du contenu 2"/>
          <p:cNvSpPr>
            <a:spLocks noGrp="1"/>
          </p:cNvSpPr>
          <p:nvPr>
            <p:ph sz="quarter" idx="1"/>
          </p:nvPr>
        </p:nvSpPr>
        <p:spPr/>
        <p:txBody>
          <a:bodyPr>
            <a:normAutofit/>
          </a:bodyPr>
          <a:lstStyle/>
          <a:p>
            <a:pPr algn="just"/>
            <a:r>
              <a:rPr lang="fr-FR" dirty="0" smtClean="0"/>
              <a:t>« Droit non écrit »</a:t>
            </a:r>
          </a:p>
          <a:p>
            <a:pPr algn="just"/>
            <a:r>
              <a:rPr lang="fr-FR" dirty="0" smtClean="0"/>
              <a:t>Éléments constitutifs de la coutume</a:t>
            </a:r>
          </a:p>
          <a:p>
            <a:pPr lvl="1" algn="just"/>
            <a:r>
              <a:rPr lang="fr-FR" dirty="0" smtClean="0"/>
              <a:t>Éléments matériels : pratique (générale, constante et uniforme)</a:t>
            </a:r>
          </a:p>
          <a:p>
            <a:pPr lvl="2" algn="just"/>
            <a:r>
              <a:rPr lang="fr-FR" dirty="0" smtClean="0"/>
              <a:t>Durée ?</a:t>
            </a:r>
          </a:p>
          <a:p>
            <a:pPr lvl="1" algn="just"/>
            <a:r>
              <a:rPr lang="fr-FR" dirty="0" smtClean="0"/>
              <a:t>Éléments psychologiques : </a:t>
            </a:r>
            <a:r>
              <a:rPr lang="fr-FR" i="1" dirty="0" err="1" smtClean="0"/>
              <a:t>opinio</a:t>
            </a:r>
            <a:r>
              <a:rPr lang="fr-FR" i="1" dirty="0" smtClean="0"/>
              <a:t> </a:t>
            </a:r>
            <a:r>
              <a:rPr lang="fr-FR" i="1" dirty="0" err="1" smtClean="0"/>
              <a:t>juris</a:t>
            </a:r>
            <a:r>
              <a:rPr lang="fr-FR" i="1" dirty="0" smtClean="0"/>
              <a:t> </a:t>
            </a:r>
            <a:r>
              <a:rPr lang="fr-FR" dirty="0" smtClean="0"/>
              <a:t>(sentiment d’une obligation juridique)</a:t>
            </a:r>
          </a:p>
          <a:p>
            <a:pPr lvl="1" algn="just"/>
            <a:r>
              <a:rPr lang="fr-FR" dirty="0" smtClean="0"/>
              <a:t>Salmon « La coutume est le résultat de la conjonction d’une pratique effective et de l’acceptation par les États du caractère juridique – et donc obligatoire – des conduites constitutives d’une telle pratique …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52957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tx1"/>
                </a:solidFill>
              </a:rPr>
              <a:t>B- La coutume et les principes généraux (suite)</a:t>
            </a:r>
          </a:p>
        </p:txBody>
      </p:sp>
      <p:sp>
        <p:nvSpPr>
          <p:cNvPr id="3" name="Espace réservé du contenu 2"/>
          <p:cNvSpPr>
            <a:spLocks noGrp="1"/>
          </p:cNvSpPr>
          <p:nvPr>
            <p:ph sz="quarter" idx="1"/>
          </p:nvPr>
        </p:nvSpPr>
        <p:spPr/>
        <p:txBody>
          <a:bodyPr>
            <a:normAutofit/>
          </a:bodyPr>
          <a:lstStyle/>
          <a:p>
            <a:pPr algn="just"/>
            <a:r>
              <a:rPr lang="fr-FR" dirty="0" smtClean="0"/>
              <a:t>Distinction avec les usages, habitudes ou règles de courtoisie internationale</a:t>
            </a:r>
          </a:p>
          <a:p>
            <a:pPr lvl="1" algn="just"/>
            <a:r>
              <a:rPr lang="fr-FR" dirty="0" smtClean="0"/>
              <a:t>Critère :   caractère obligatoire</a:t>
            </a:r>
          </a:p>
          <a:p>
            <a:pPr lvl="2" algn="just"/>
            <a:r>
              <a:rPr lang="fr-FR" dirty="0" smtClean="0"/>
              <a:t>« Il existe nombre d’actes internationaux, dans le domaine du protocole, par exemple, qui sont accomplis presque invariablement, mais sont motivés par de simples considérations de courtoisie, d’opportunité ou de traditions et non par le sentiment d’une obligation juridique » (</a:t>
            </a:r>
            <a:r>
              <a:rPr lang="fr-FR" i="1" dirty="0" smtClean="0"/>
              <a:t>Plateau continental de la mer du Nord</a:t>
            </a:r>
            <a:r>
              <a:rPr lang="fr-FR" dirty="0" smtClean="0"/>
              <a:t>, CIJ 1969)</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90161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tx1"/>
                </a:solidFill>
              </a:rPr>
              <a:t>La coutume et les principes généraux (suite)</a:t>
            </a:r>
          </a:p>
        </p:txBody>
      </p:sp>
      <p:sp>
        <p:nvSpPr>
          <p:cNvPr id="3" name="Espace réservé du contenu 2"/>
          <p:cNvSpPr>
            <a:spLocks noGrp="1"/>
          </p:cNvSpPr>
          <p:nvPr>
            <p:ph sz="quarter" idx="1"/>
          </p:nvPr>
        </p:nvSpPr>
        <p:spPr/>
        <p:txBody>
          <a:bodyPr>
            <a:normAutofit/>
          </a:bodyPr>
          <a:lstStyle/>
          <a:p>
            <a:pPr algn="just"/>
            <a:r>
              <a:rPr lang="fr-FR" dirty="0" smtClean="0"/>
              <a:t>Distinctions avec les traités :</a:t>
            </a:r>
          </a:p>
          <a:p>
            <a:pPr lvl="2" algn="just"/>
            <a:r>
              <a:rPr lang="fr-FR" dirty="0" smtClean="0"/>
              <a:t>Source non écrite</a:t>
            </a:r>
          </a:p>
          <a:p>
            <a:pPr lvl="2" algn="just"/>
            <a:r>
              <a:rPr lang="fr-FR" dirty="0" smtClean="0"/>
              <a:t>Valeur autonome (par rapport aux autres sources)</a:t>
            </a:r>
          </a:p>
          <a:p>
            <a:pPr lvl="2" algn="just"/>
            <a:r>
              <a:rPr lang="fr-FR" dirty="0" smtClean="0"/>
              <a:t>S’applique uniformément à tous les États (</a:t>
            </a:r>
            <a:r>
              <a:rPr lang="fr-FR" i="1" dirty="0" err="1" smtClean="0"/>
              <a:t>erga</a:t>
            </a:r>
            <a:r>
              <a:rPr lang="fr-FR" i="1" dirty="0" smtClean="0"/>
              <a:t> </a:t>
            </a:r>
            <a:r>
              <a:rPr lang="fr-FR" i="1" dirty="0" err="1" smtClean="0"/>
              <a:t>omnes</a:t>
            </a:r>
            <a:r>
              <a:rPr lang="fr-FR" dirty="0" smtClean="0"/>
              <a:t>)</a:t>
            </a:r>
          </a:p>
          <a:p>
            <a:pPr lvl="2" algn="just"/>
            <a:r>
              <a:rPr lang="fr-FR" dirty="0" smtClean="0"/>
              <a:t>Opposable à tous par présomption : présomption d’acceptation unanime </a:t>
            </a:r>
          </a:p>
          <a:p>
            <a:pPr lvl="2" algn="just"/>
            <a:r>
              <a:rPr lang="fr-FR" dirty="0" smtClean="0"/>
              <a:t>Un État ne peut pas émettre de réserves pour modifier la portée de la coutume à son égard</a:t>
            </a:r>
          </a:p>
          <a:p>
            <a:pPr lvl="2" algn="just"/>
            <a:r>
              <a:rPr lang="fr-FR" dirty="0" smtClean="0"/>
              <a:t>On ne peut pas dénoncer une règle coutumière, ni s’en retirer, il peut être possible d’y objecter</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885607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tx1"/>
                </a:solidFill>
              </a:rPr>
              <a:t>Principes généraux de droit (I)</a:t>
            </a:r>
          </a:p>
        </p:txBody>
      </p:sp>
      <p:sp>
        <p:nvSpPr>
          <p:cNvPr id="3" name="Espace réservé du contenu 2"/>
          <p:cNvSpPr>
            <a:spLocks noGrp="1"/>
          </p:cNvSpPr>
          <p:nvPr>
            <p:ph sz="quarter" idx="1"/>
          </p:nvPr>
        </p:nvSpPr>
        <p:spPr/>
        <p:txBody>
          <a:bodyPr>
            <a:normAutofit/>
          </a:bodyPr>
          <a:lstStyle/>
          <a:p>
            <a:pPr algn="just"/>
            <a:r>
              <a:rPr lang="fr-FR" dirty="0" smtClean="0"/>
              <a:t>Salmon « Principes communs aux ordre juridiques internes (…) et transposables dans l’ordre juridique international »</a:t>
            </a:r>
          </a:p>
          <a:p>
            <a:pPr algn="just"/>
            <a:r>
              <a:rPr lang="fr-FR" dirty="0" smtClean="0"/>
              <a:t>Origine : éviter le non liquet</a:t>
            </a:r>
          </a:p>
          <a:p>
            <a:pPr algn="just"/>
            <a:r>
              <a:rPr lang="fr-FR" dirty="0" smtClean="0"/>
              <a:t>Principaux domaines :</a:t>
            </a:r>
          </a:p>
          <a:p>
            <a:pPr lvl="1" algn="just"/>
            <a:r>
              <a:rPr lang="fr-FR" dirty="0" smtClean="0"/>
              <a:t>Administration de la justice </a:t>
            </a:r>
          </a:p>
          <a:p>
            <a:pPr lvl="1" algn="just"/>
            <a:r>
              <a:rPr lang="fr-FR" dirty="0" smtClean="0"/>
              <a:t>Preuve et procédure </a:t>
            </a:r>
          </a:p>
          <a:p>
            <a:pPr lvl="1" algn="just"/>
            <a:r>
              <a:rPr lang="fr-FR" dirty="0" smtClean="0"/>
              <a:t>Droit des contrats </a:t>
            </a:r>
          </a:p>
          <a:p>
            <a:pPr lvl="1" algn="just"/>
            <a:r>
              <a:rPr lang="fr-FR" dirty="0" smtClean="0"/>
              <a:t>Droit de la responsabilité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DRT2100</a:t>
            </a:r>
            <a:r>
              <a:rPr lang="fr-FR" sz="1100" dirty="0" smtClean="0"/>
              <a:t>, Cours n°2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25550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tx1"/>
                </a:solidFill>
              </a:rPr>
              <a:t>B- Les décisions internationales (I)</a:t>
            </a:r>
          </a:p>
        </p:txBody>
      </p:sp>
      <p:sp>
        <p:nvSpPr>
          <p:cNvPr id="3" name="Espace réservé du contenu 2"/>
          <p:cNvSpPr>
            <a:spLocks noGrp="1"/>
          </p:cNvSpPr>
          <p:nvPr>
            <p:ph sz="quarter" idx="1"/>
          </p:nvPr>
        </p:nvSpPr>
        <p:spPr/>
        <p:txBody>
          <a:bodyPr>
            <a:normAutofit fontScale="92500" lnSpcReduction="20000"/>
          </a:bodyPr>
          <a:lstStyle/>
          <a:p>
            <a:pPr algn="just"/>
            <a:r>
              <a:rPr lang="fr-FR" dirty="0" smtClean="0"/>
              <a:t>Définition</a:t>
            </a:r>
          </a:p>
          <a:p>
            <a:pPr lvl="1" algn="just"/>
            <a:r>
              <a:rPr lang="fr-FR" dirty="0" smtClean="0"/>
              <a:t>« Acte juridique imputable à une organisation internationale et pouvant créer des obligations juridiques dans les conditions prévues par le traité constitutifs »</a:t>
            </a:r>
          </a:p>
          <a:p>
            <a:pPr algn="just"/>
            <a:r>
              <a:rPr lang="fr-FR" dirty="0" smtClean="0"/>
              <a:t>Décisions &amp; actes </a:t>
            </a:r>
            <a:r>
              <a:rPr lang="fr-FR" dirty="0" err="1" smtClean="0"/>
              <a:t>autonormateurs</a:t>
            </a:r>
            <a:r>
              <a:rPr lang="fr-FR" dirty="0" smtClean="0"/>
              <a:t> : actes unilatéraux des OI qui s’adressent à l’organisation elle-même ou aux États en tant que membres de l’organisation et soumis à son droit propre</a:t>
            </a:r>
          </a:p>
          <a:p>
            <a:pPr algn="just"/>
            <a:r>
              <a:rPr lang="fr-FR" dirty="0"/>
              <a:t>Dans le système onusien :</a:t>
            </a:r>
          </a:p>
          <a:p>
            <a:pPr lvl="1" algn="just"/>
            <a:r>
              <a:rPr lang="fr-FR" dirty="0"/>
              <a:t>Résolution</a:t>
            </a:r>
          </a:p>
          <a:p>
            <a:pPr lvl="2" algn="just"/>
            <a:r>
              <a:rPr lang="fr-FR" dirty="0"/>
              <a:t>Recommandation</a:t>
            </a:r>
            <a:r>
              <a:rPr lang="fr-FR" dirty="0" smtClean="0"/>
              <a:t> ou décision (portée </a:t>
            </a:r>
            <a:r>
              <a:rPr lang="fr-FR" dirty="0"/>
              <a:t>juridique </a:t>
            </a:r>
            <a:r>
              <a:rPr lang="fr-FR" dirty="0" smtClean="0"/>
              <a:t>variable : toujours </a:t>
            </a:r>
            <a:r>
              <a:rPr lang="fr-FR" dirty="0"/>
              <a:t>regarder le traité constitutif de l’OI et le texte …)</a:t>
            </a:r>
          </a:p>
          <a:p>
            <a:pPr lvl="1" algn="just"/>
            <a:r>
              <a:rPr lang="fr-FR" dirty="0"/>
              <a:t>Exemples</a:t>
            </a:r>
            <a:r>
              <a:rPr lang="fr-FR" dirty="0" smtClean="0"/>
              <a:t> : </a:t>
            </a:r>
            <a:endParaRPr lang="fr-FR" dirty="0"/>
          </a:p>
          <a:p>
            <a:pPr lvl="2" algn="just"/>
            <a:r>
              <a:rPr lang="fr-FR" dirty="0"/>
              <a:t>Admission d’un nouveau membre (art. 4</a:t>
            </a:r>
            <a:r>
              <a:rPr lang="fr-FR" dirty="0" smtClean="0"/>
              <a:t>), Budget </a:t>
            </a:r>
            <a:r>
              <a:rPr lang="fr-FR" dirty="0"/>
              <a:t>et élection (art. 18</a:t>
            </a:r>
            <a:r>
              <a:rPr lang="fr-FR" dirty="0" smtClean="0"/>
              <a:t>), Organes </a:t>
            </a:r>
            <a:r>
              <a:rPr lang="fr-FR" dirty="0"/>
              <a:t>subsidiaires (art. 22 et 29</a:t>
            </a:r>
            <a:r>
              <a:rPr lang="fr-FR" dirty="0" smtClean="0"/>
              <a:t>), décision </a:t>
            </a:r>
            <a:r>
              <a:rPr lang="fr-FR" dirty="0"/>
              <a:t>obligatoire du</a:t>
            </a:r>
            <a:r>
              <a:rPr lang="fr-FR" dirty="0" smtClean="0"/>
              <a:t> Conseil de sécurité (</a:t>
            </a:r>
            <a:r>
              <a:rPr lang="fr-FR" dirty="0"/>
              <a:t>art. </a:t>
            </a:r>
            <a:r>
              <a:rPr lang="fr-FR" dirty="0" smtClean="0"/>
              <a:t>25 et chapitre VII)</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28</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DRT2100</a:t>
            </a:r>
            <a:r>
              <a:rPr lang="fr-FR" sz="1100" dirty="0" smtClean="0"/>
              <a:t>, Cours n°2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618425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tx1"/>
                </a:solidFill>
              </a:rPr>
              <a:t>B- Les moyens du droit international</a:t>
            </a:r>
          </a:p>
        </p:txBody>
      </p:sp>
      <p:sp>
        <p:nvSpPr>
          <p:cNvPr id="3" name="Espace réservé du contenu 2"/>
          <p:cNvSpPr>
            <a:spLocks noGrp="1"/>
          </p:cNvSpPr>
          <p:nvPr>
            <p:ph sz="quarter" idx="1"/>
          </p:nvPr>
        </p:nvSpPr>
        <p:spPr/>
        <p:txBody>
          <a:bodyPr>
            <a:normAutofit fontScale="85000" lnSpcReduction="20000"/>
          </a:bodyPr>
          <a:lstStyle/>
          <a:p>
            <a:pPr algn="just"/>
            <a:r>
              <a:rPr lang="fr-FR" dirty="0" smtClean="0"/>
              <a:t>1) La jurisprudence</a:t>
            </a:r>
          </a:p>
          <a:p>
            <a:pPr algn="just"/>
            <a:endParaRPr lang="fr-FR" dirty="0" smtClean="0"/>
          </a:p>
          <a:p>
            <a:pPr algn="just"/>
            <a:r>
              <a:rPr lang="fr-FR" dirty="0" smtClean="0"/>
              <a:t>Définition</a:t>
            </a:r>
          </a:p>
          <a:p>
            <a:pPr lvl="1" algn="just"/>
            <a:r>
              <a:rPr lang="fr-FR" dirty="0" smtClean="0"/>
              <a:t>Salmon : « Ensemble des décisions rendues par une juridiction déterminée […] »</a:t>
            </a:r>
          </a:p>
          <a:p>
            <a:pPr algn="just"/>
            <a:r>
              <a:rPr lang="fr-FR" dirty="0" smtClean="0"/>
              <a:t>Caractères généraux de la justice internationale</a:t>
            </a:r>
          </a:p>
          <a:p>
            <a:pPr lvl="1" algn="just"/>
            <a:r>
              <a:rPr lang="fr-FR" dirty="0" smtClean="0"/>
              <a:t>Justiciables : États et autres sujets du DIP</a:t>
            </a:r>
          </a:p>
          <a:p>
            <a:pPr lvl="1" algn="just"/>
            <a:r>
              <a:rPr lang="fr-FR" dirty="0" smtClean="0"/>
              <a:t>Caractère facultatif de la justice internationale</a:t>
            </a:r>
          </a:p>
          <a:p>
            <a:pPr lvl="1" algn="just"/>
            <a:r>
              <a:rPr lang="fr-FR" dirty="0" smtClean="0"/>
              <a:t>Effet obligatoire limité aux parties (autorité relative de la chose jugée)</a:t>
            </a:r>
          </a:p>
          <a:p>
            <a:pPr lvl="1" algn="just"/>
            <a:r>
              <a:rPr lang="fr-FR" dirty="0" smtClean="0"/>
              <a:t>Dispositif (conclusions obligatoires)</a:t>
            </a:r>
          </a:p>
          <a:p>
            <a:pPr lvl="1" algn="just"/>
            <a:r>
              <a:rPr lang="fr-FR" dirty="0" smtClean="0"/>
              <a:t>Conséquences vis-à-vis des tiers …</a:t>
            </a:r>
          </a:p>
          <a:p>
            <a:pPr lvl="1" algn="just"/>
            <a:r>
              <a:rPr lang="fr-FR" dirty="0" smtClean="0"/>
              <a:t>Absence de hiérarchie entre les tribunaux (donc absence de </a:t>
            </a:r>
            <a:r>
              <a:rPr lang="fr-FR" i="1" dirty="0" err="1" smtClean="0"/>
              <a:t>stare</a:t>
            </a:r>
            <a:r>
              <a:rPr lang="fr-FR" i="1" dirty="0" smtClean="0"/>
              <a:t> </a:t>
            </a:r>
            <a:r>
              <a:rPr lang="fr-FR" i="1" dirty="0" err="1" smtClean="0"/>
              <a:t>decisis</a:t>
            </a:r>
            <a:r>
              <a:rPr lang="fr-FR" dirty="0" smtClean="0"/>
              <a:t>)</a:t>
            </a:r>
          </a:p>
          <a:p>
            <a:pPr lvl="1" algn="just"/>
            <a:r>
              <a:rPr lang="fr-FR" dirty="0" smtClean="0"/>
              <a:t>2010 : environ 120 tribunaux internationaux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29</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31649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2060"/>
                </a:solidFill>
              </a:rPr>
              <a:t>I- LES SUJETS ET  ACTEURS DU DROIT INTERNATIONAL</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Introduction</a:t>
            </a:r>
          </a:p>
          <a:p>
            <a:pPr lvl="1" algn="just"/>
            <a:r>
              <a:rPr lang="fr-FR" dirty="0" smtClean="0"/>
              <a:t>Société internationale décentralisée</a:t>
            </a:r>
          </a:p>
          <a:p>
            <a:pPr lvl="1" algn="just"/>
            <a:r>
              <a:rPr lang="fr-FR" dirty="0" smtClean="0"/>
              <a:t>Distinction sujets/acteurs</a:t>
            </a:r>
          </a:p>
          <a:p>
            <a:pPr lvl="2" algn="just"/>
            <a:r>
              <a:rPr lang="fr-FR" dirty="0" smtClean="0"/>
              <a:t>Sujet : une entité dotée par les normes d’un ordre juridique d’un ensemble de droits et d’obligations, ainsi que des capacités nécessaires à leur exercice / destinataire direct et immédiat de droits et d’obligations</a:t>
            </a:r>
          </a:p>
          <a:p>
            <a:pPr lvl="1" algn="just"/>
            <a:r>
              <a:rPr lang="fr-FR" dirty="0" smtClean="0"/>
              <a:t>Personnalité juridique internationale : « Aptitude à être titulaire de droits et tenu d’obligations selon le droit international » (Salmon).</a:t>
            </a:r>
          </a:p>
          <a:p>
            <a:pPr lvl="2" algn="just"/>
            <a:r>
              <a:rPr lang="fr-FR" dirty="0" smtClean="0"/>
              <a:t>Capacités de jouissance (droits, obligations, devoirs, responsabilités, privilèges et immunités) et </a:t>
            </a:r>
          </a:p>
          <a:p>
            <a:pPr lvl="2" algn="just"/>
            <a:r>
              <a:rPr lang="fr-FR" dirty="0" smtClean="0"/>
              <a:t>Capacité d’exercice (direct) dans l’ordre juridique international</a:t>
            </a:r>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061134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tx1"/>
                </a:solidFill>
              </a:rPr>
              <a:t>B</a:t>
            </a:r>
            <a:r>
              <a:rPr lang="fr-FR" dirty="0" smtClean="0">
                <a:solidFill>
                  <a:schemeClr val="tx1"/>
                </a:solidFill>
              </a:rPr>
              <a:t>- Les </a:t>
            </a:r>
            <a:r>
              <a:rPr lang="fr-FR" dirty="0" smtClean="0">
                <a:solidFill>
                  <a:schemeClr val="tx1"/>
                </a:solidFill>
              </a:rPr>
              <a:t>moyens du droit international (suite)</a:t>
            </a:r>
          </a:p>
        </p:txBody>
      </p:sp>
      <p:sp>
        <p:nvSpPr>
          <p:cNvPr id="3" name="Espace réservé du contenu 2"/>
          <p:cNvSpPr>
            <a:spLocks noGrp="1"/>
          </p:cNvSpPr>
          <p:nvPr>
            <p:ph sz="quarter" idx="1"/>
          </p:nvPr>
        </p:nvSpPr>
        <p:spPr/>
        <p:txBody>
          <a:bodyPr>
            <a:normAutofit fontScale="62500" lnSpcReduction="20000"/>
          </a:bodyPr>
          <a:lstStyle/>
          <a:p>
            <a:pPr algn="just"/>
            <a:r>
              <a:rPr lang="fr-FR" dirty="0" smtClean="0"/>
              <a:t>2) La </a:t>
            </a:r>
            <a:r>
              <a:rPr lang="fr-FR" dirty="0" smtClean="0"/>
              <a:t>doctrine</a:t>
            </a:r>
          </a:p>
          <a:p>
            <a:pPr algn="just"/>
            <a:endParaRPr lang="fr-FR" dirty="0" smtClean="0"/>
          </a:p>
          <a:p>
            <a:pPr algn="just"/>
            <a:r>
              <a:rPr lang="fr-FR" dirty="0" smtClean="0"/>
              <a:t>Définition</a:t>
            </a:r>
          </a:p>
          <a:p>
            <a:pPr lvl="1" algn="just"/>
            <a:r>
              <a:rPr lang="fr-FR" dirty="0" smtClean="0"/>
              <a:t>Salmon : « Enseignement des auteurs de droit international »</a:t>
            </a:r>
          </a:p>
          <a:p>
            <a:pPr algn="just"/>
            <a:r>
              <a:rPr lang="fr-FR" dirty="0" smtClean="0"/>
              <a:t>Sur l’auteur ...</a:t>
            </a:r>
          </a:p>
          <a:p>
            <a:pPr algn="just"/>
            <a:r>
              <a:rPr lang="fr-FR" dirty="0" smtClean="0"/>
              <a:t>Sur le mode de diffusion ou de publication ...</a:t>
            </a:r>
          </a:p>
          <a:p>
            <a:pPr algn="just"/>
            <a:r>
              <a:rPr lang="fr-FR" dirty="0" smtClean="0"/>
              <a:t>A distinguer « Opinion émise par les hommes politiques sur des points controversés de droit international et devant servir de ligne de conduite à leur gouvernement » (Doctrines Monroe, </a:t>
            </a:r>
            <a:r>
              <a:rPr lang="fr-FR" dirty="0" err="1" smtClean="0"/>
              <a:t>Estrada</a:t>
            </a:r>
            <a:r>
              <a:rPr lang="fr-FR" dirty="0" smtClean="0"/>
              <a:t>, Wilson, Bush, etc.)</a:t>
            </a:r>
          </a:p>
          <a:p>
            <a:pPr algn="just"/>
            <a:r>
              <a:rPr lang="fr-FR" dirty="0" smtClean="0"/>
              <a:t>Fonctions générales</a:t>
            </a:r>
          </a:p>
          <a:p>
            <a:pPr lvl="1" algn="just"/>
            <a:r>
              <a:rPr lang="fr-FR" dirty="0" smtClean="0"/>
              <a:t>Exposer le droit </a:t>
            </a:r>
          </a:p>
          <a:p>
            <a:pPr lvl="1" algn="just"/>
            <a:r>
              <a:rPr lang="fr-FR" dirty="0" smtClean="0"/>
              <a:t>Interpréter le droit</a:t>
            </a:r>
          </a:p>
          <a:p>
            <a:pPr lvl="1" algn="just"/>
            <a:r>
              <a:rPr lang="fr-FR" dirty="0" smtClean="0"/>
              <a:t>Critiquer le droit</a:t>
            </a:r>
          </a:p>
          <a:p>
            <a:pPr lvl="1" algn="just"/>
            <a:r>
              <a:rPr lang="fr-FR" dirty="0" smtClean="0"/>
              <a:t>Influencer le développement du droit</a:t>
            </a:r>
          </a:p>
          <a:p>
            <a:pPr algn="just"/>
            <a:r>
              <a:rPr lang="fr-FR" dirty="0" smtClean="0"/>
              <a:t>Valeur juridique</a:t>
            </a:r>
          </a:p>
          <a:p>
            <a:pPr lvl="1" algn="just"/>
            <a:r>
              <a:rPr lang="fr-FR" dirty="0" smtClean="0"/>
              <a:t>Moyen auxiliaire de détermination des règles de </a:t>
            </a:r>
            <a:r>
              <a:rPr lang="fr-FR" dirty="0" smtClean="0"/>
              <a:t>droit</a:t>
            </a:r>
          </a:p>
          <a:p>
            <a:pPr lvl="1" algn="just"/>
            <a:r>
              <a:rPr lang="fr-FR" dirty="0" smtClean="0"/>
              <a:t>Publicistes les plus qualifiés des différentes nations … (voir : Académie de droit international de La Haye)</a:t>
            </a:r>
          </a:p>
          <a:p>
            <a:pPr lvl="1" algn="just"/>
            <a:r>
              <a:rPr lang="fr-FR" dirty="0" smtClean="0"/>
              <a:t>Peu citée devant les tribunaux internationaux</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30</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8834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t>
            </a:r>
            <a:br>
              <a:rPr lang="fr-FR" dirty="0" smtClean="0"/>
            </a:br>
            <a:r>
              <a:rPr lang="fr-FR" dirty="0" smtClean="0"/>
              <a:t>A- </a:t>
            </a:r>
            <a:r>
              <a:rPr lang="fr-FR" dirty="0" smtClean="0">
                <a:solidFill>
                  <a:srgbClr val="002060"/>
                </a:solidFill>
              </a:rPr>
              <a:t>Les sujets du droit international</a:t>
            </a:r>
            <a:endParaRPr lang="fr-FR" dirty="0">
              <a:solidFill>
                <a:srgbClr val="002060"/>
              </a:solidFill>
            </a:endParaRPr>
          </a:p>
        </p:txBody>
      </p:sp>
      <p:sp>
        <p:nvSpPr>
          <p:cNvPr id="3" name="Espace réservé du contenu 2"/>
          <p:cNvSpPr>
            <a:spLocks noGrp="1"/>
          </p:cNvSpPr>
          <p:nvPr>
            <p:ph sz="quarter" idx="1"/>
          </p:nvPr>
        </p:nvSpPr>
        <p:spPr/>
        <p:txBody>
          <a:bodyPr>
            <a:normAutofit fontScale="77500" lnSpcReduction="20000"/>
          </a:bodyPr>
          <a:lstStyle/>
          <a:p>
            <a:pPr lvl="1" algn="just"/>
            <a:r>
              <a:rPr lang="fr-FR" dirty="0" smtClean="0"/>
              <a:t>CIJ, </a:t>
            </a:r>
            <a:r>
              <a:rPr lang="fr-FR" i="1" dirty="0" smtClean="0"/>
              <a:t>Réparation des dommages subis au service des Nations Unies</a:t>
            </a:r>
            <a:r>
              <a:rPr lang="fr-FR" dirty="0" smtClean="0"/>
              <a:t>, Avis consultatif, 11 avril 1949, p. 8 (</a:t>
            </a:r>
            <a:r>
              <a:rPr lang="fr-FR" dirty="0" smtClean="0">
                <a:hlinkClick r:id="rId2"/>
              </a:rPr>
              <a:t>texte</a:t>
            </a:r>
            <a:r>
              <a:rPr lang="fr-FR" dirty="0" smtClean="0"/>
              <a:t>)</a:t>
            </a:r>
            <a:br>
              <a:rPr lang="fr-FR" dirty="0" smtClean="0"/>
            </a:br>
            <a:endParaRPr lang="fr-FR" dirty="0" smtClean="0"/>
          </a:p>
          <a:p>
            <a:pPr lvl="2" algn="just"/>
            <a:r>
              <a:rPr lang="fr-FR" dirty="0" smtClean="0"/>
              <a:t>« </a:t>
            </a:r>
            <a:r>
              <a:rPr lang="fr-FR" u="sng" dirty="0" smtClean="0"/>
              <a:t>Les sujets de droit, dans un système juridique, ne sont pas nécessairement identiques quant à leur nature ou à l'étendue de leurs droits</a:t>
            </a:r>
            <a:r>
              <a:rPr lang="fr-FR" dirty="0" smtClean="0"/>
              <a:t> ; et </a:t>
            </a:r>
            <a:r>
              <a:rPr lang="fr-FR" u="sng" dirty="0" smtClean="0"/>
              <a:t>leur nature dépend des besoins de la communauté</a:t>
            </a:r>
            <a:r>
              <a:rPr lang="fr-FR" dirty="0" smtClean="0"/>
              <a:t>. Le développement du droit international, au cours de son histoire, a été influencé par les exigences de la vie internationale, et l'accroissement progressif des activités collectives des États a déjà fait surgir des exemples d'action exercée sur le plan international par certaines entités qui ne sont pas des États. Ce développement aboutit, en juin 1945, à la création d'une organisation internationale dont les buts et les principes sont énoncés dans la Charte des Nations Unies. </a:t>
            </a:r>
            <a:r>
              <a:rPr lang="fr-FR" u="sng" dirty="0" smtClean="0"/>
              <a:t>Pour atteindre ces buts, il est indispensable que l'organisation ait la personnalité internationale</a:t>
            </a:r>
            <a:r>
              <a:rPr lang="fr-FR" dirty="0" smtClean="0"/>
              <a:t>. »</a:t>
            </a:r>
          </a:p>
          <a:p>
            <a:pPr lvl="2" algn="just"/>
            <a:endParaRPr lang="fr-FR" dirty="0" smtClean="0"/>
          </a:p>
          <a:p>
            <a:pPr lvl="2" algn="just"/>
            <a:r>
              <a:rPr lang="fr-FR" dirty="0" smtClean="0"/>
              <a:t>Un système juridique peut donc être doté d’une pluralité de sujets, dotés eux-mêmes d’une « mesure de personnalité différente » sur une base fonctionnelle.</a:t>
            </a:r>
          </a:p>
          <a:p>
            <a:pPr lvl="2" algn="just"/>
            <a:endParaRPr lang="fr-FR" dirty="0" smtClean="0"/>
          </a:p>
          <a:p>
            <a:pPr lvl="2" algn="just"/>
            <a:r>
              <a:rPr lang="fr-FR" dirty="0" smtClean="0"/>
              <a:t>État : sujet originaire, ou intégral, le seul pendant longtemps. L’État seul sujet aujourd’hui ? Les organisations internationales, les personnes et les collectivités</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51356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	</a:t>
            </a:r>
            <a:r>
              <a:rPr lang="fr-FR" dirty="0" smtClean="0"/>
              <a:t>1)</a:t>
            </a:r>
            <a:r>
              <a:rPr lang="fr-FR" dirty="0" smtClean="0">
                <a:solidFill>
                  <a:srgbClr val="002060"/>
                </a:solidFill>
              </a:rPr>
              <a:t> L’État</a:t>
            </a:r>
            <a:endParaRPr lang="fr-FR" dirty="0">
              <a:solidFill>
                <a:srgbClr val="002060"/>
              </a:solidFill>
            </a:endParaRPr>
          </a:p>
        </p:txBody>
      </p:sp>
      <p:sp>
        <p:nvSpPr>
          <p:cNvPr id="3" name="Espace réservé du contenu 2"/>
          <p:cNvSpPr>
            <a:spLocks noGrp="1"/>
          </p:cNvSpPr>
          <p:nvPr>
            <p:ph sz="quarter" idx="1"/>
          </p:nvPr>
        </p:nvSpPr>
        <p:spPr/>
        <p:txBody>
          <a:bodyPr>
            <a:normAutofit fontScale="92500"/>
          </a:bodyPr>
          <a:lstStyle/>
          <a:p>
            <a:pPr algn="just"/>
            <a:r>
              <a:rPr lang="fr-FR" dirty="0" smtClean="0"/>
              <a:t>État</a:t>
            </a:r>
          </a:p>
          <a:p>
            <a:pPr lvl="1" algn="just"/>
            <a:r>
              <a:rPr lang="fr-FR" dirty="0" smtClean="0"/>
              <a:t>« Un groupement humain établi de manière permanente sur un territoire, ayant une organisation politique propre, dont l’existence politique dépend juridiquement de lui-même et relevant directement du droit international » (Salmon).</a:t>
            </a:r>
          </a:p>
          <a:p>
            <a:pPr algn="just"/>
            <a:r>
              <a:rPr lang="fr-FR" dirty="0" smtClean="0"/>
              <a:t>Article premier de la </a:t>
            </a:r>
            <a:r>
              <a:rPr lang="fr-FR" i="1" dirty="0" smtClean="0"/>
              <a:t>Convention sur les droits et devoirs des États</a:t>
            </a:r>
            <a:r>
              <a:rPr lang="fr-FR" dirty="0" smtClean="0"/>
              <a:t>, Montevideo, 26 décembre 1933 (</a:t>
            </a:r>
            <a:r>
              <a:rPr lang="fr-FR" dirty="0" smtClean="0">
                <a:hlinkClick r:id="rId2"/>
              </a:rPr>
              <a:t>texte</a:t>
            </a:r>
            <a:r>
              <a:rPr lang="fr-FR" dirty="0" smtClean="0"/>
              <a:t>)</a:t>
            </a:r>
          </a:p>
          <a:p>
            <a:pPr lvl="1" algn="just"/>
            <a:r>
              <a:rPr lang="fr-FR" dirty="0" smtClean="0"/>
              <a:t>L’État comme personne de droit international doit réunir les conditions suivantes :</a:t>
            </a:r>
          </a:p>
          <a:p>
            <a:pPr lvl="2" algn="just"/>
            <a:r>
              <a:rPr lang="fr-FR" dirty="0" smtClean="0"/>
              <a:t>I. Population permanente</a:t>
            </a:r>
          </a:p>
          <a:p>
            <a:pPr lvl="2" algn="just"/>
            <a:r>
              <a:rPr lang="fr-FR" dirty="0" smtClean="0"/>
              <a:t>II. Territoire </a:t>
            </a:r>
            <a:r>
              <a:rPr lang="fr-FR" dirty="0"/>
              <a:t>déterminé </a:t>
            </a:r>
            <a:endParaRPr lang="fr-FR" dirty="0" smtClean="0"/>
          </a:p>
          <a:p>
            <a:pPr lvl="2" algn="just"/>
            <a:r>
              <a:rPr lang="fr-FR" dirty="0" smtClean="0"/>
              <a:t>III. Gouvernement [</a:t>
            </a:r>
            <a:r>
              <a:rPr lang="fr-FR" dirty="0" smtClean="0">
                <a:solidFill>
                  <a:schemeClr val="accent2">
                    <a:lumMod val="75000"/>
                  </a:schemeClr>
                </a:solidFill>
              </a:rPr>
              <a:t>effectif, indépendant</a:t>
            </a:r>
            <a:r>
              <a:rPr lang="fr-FR" dirty="0" smtClean="0"/>
              <a:t>]</a:t>
            </a:r>
          </a:p>
          <a:p>
            <a:pPr lvl="2" algn="just"/>
            <a:r>
              <a:rPr lang="fr-FR" dirty="0" smtClean="0"/>
              <a:t>IV. Capacité d'entrer en relations avec les autres Etats</a:t>
            </a:r>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32058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L’État (</a:t>
            </a:r>
            <a:r>
              <a:rPr lang="fr-FR" dirty="0" smtClean="0">
                <a:solidFill>
                  <a:srgbClr val="002060"/>
                </a:solidFill>
              </a:rPr>
              <a:t>suite</a:t>
            </a:r>
            <a:r>
              <a:rPr lang="fr-FR" dirty="0" smtClean="0">
                <a:solidFill>
                  <a:srgbClr val="002060"/>
                </a:solidFill>
              </a:rPr>
              <a:t>)</a:t>
            </a:r>
            <a:endParaRPr lang="fr-FR" dirty="0">
              <a:solidFill>
                <a:srgbClr val="002060"/>
              </a:solidFill>
            </a:endParaRPr>
          </a:p>
        </p:txBody>
      </p:sp>
      <p:sp>
        <p:nvSpPr>
          <p:cNvPr id="3" name="Espace réservé du contenu 2"/>
          <p:cNvSpPr>
            <a:spLocks noGrp="1"/>
          </p:cNvSpPr>
          <p:nvPr>
            <p:ph sz="quarter" idx="1"/>
          </p:nvPr>
        </p:nvSpPr>
        <p:spPr/>
        <p:txBody>
          <a:bodyPr>
            <a:normAutofit fontScale="92500"/>
          </a:bodyPr>
          <a:lstStyle/>
          <a:p>
            <a:pPr algn="just"/>
            <a:r>
              <a:rPr lang="fr-FR" dirty="0" smtClean="0"/>
              <a:t>Qu’est-ce que la souveraineté ?</a:t>
            </a:r>
          </a:p>
          <a:p>
            <a:pPr lvl="1" algn="just"/>
            <a:r>
              <a:rPr lang="fr-FR" dirty="0" smtClean="0"/>
              <a:t>« La souveraineté, dans les relations entre États, signifie l’indépendance. L’indépendance, relativement à une partie du globe, est le droit d’y exercer à l’exclusion de tout autre Etat, les fonctions étatiques. Le développement de l’organisation nationale des Etats durant les derniers siècles et, comme corollaire, le développement du droit international, ont établi le principe de la compétence exclusive de l’Etat en ce qui concerne son propre territoire, de manière à en faire le point de départ du règlement de la plupart des questions qui touchent aux rapports internationaux » (</a:t>
            </a:r>
            <a:r>
              <a:rPr lang="fr-FR" dirty="0" smtClean="0">
                <a:hlinkClick r:id="rId2"/>
              </a:rPr>
              <a:t>sentence de l’île de Palmes</a:t>
            </a:r>
            <a:r>
              <a:rPr lang="fr-FR" dirty="0" smtClean="0"/>
              <a:t>, p. 8)</a:t>
            </a:r>
          </a:p>
          <a:p>
            <a:pPr lvl="1" algn="just"/>
            <a:r>
              <a:rPr lang="fr-FR" dirty="0" smtClean="0"/>
              <a:t>Autonomie : les règles découlent de la volonté des États, les limitations à la souveraineté ne se présument pas (Lotus)</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1235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L’État (</a:t>
            </a:r>
            <a:r>
              <a:rPr lang="fr-FR" dirty="0" smtClean="0">
                <a:solidFill>
                  <a:srgbClr val="002060"/>
                </a:solidFill>
              </a:rPr>
              <a:t>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77500" lnSpcReduction="20000"/>
          </a:bodyPr>
          <a:lstStyle/>
          <a:p>
            <a:pPr algn="just"/>
            <a:r>
              <a:rPr lang="fr-FR" dirty="0" smtClean="0"/>
              <a:t>Souveraineté :</a:t>
            </a:r>
          </a:p>
          <a:p>
            <a:pPr lvl="1" algn="just"/>
            <a:r>
              <a:rPr lang="fr-FR" dirty="0" smtClean="0"/>
              <a:t>Attribut fondamental de l’État en droit international</a:t>
            </a:r>
          </a:p>
          <a:p>
            <a:pPr lvl="1" algn="just"/>
            <a:r>
              <a:rPr lang="fr-FR" dirty="0" smtClean="0"/>
              <a:t>Distinction avec d’autres collectivités analogues (ex : États fédérés)</a:t>
            </a:r>
          </a:p>
          <a:p>
            <a:pPr lvl="1" algn="just"/>
            <a:r>
              <a:rPr lang="fr-FR" dirty="0" smtClean="0"/>
              <a:t>Source des compétences territoriales de l’État</a:t>
            </a:r>
          </a:p>
          <a:p>
            <a:pPr lvl="1" algn="just"/>
            <a:r>
              <a:rPr lang="fr-FR" dirty="0" smtClean="0"/>
              <a:t>Limitations dans le différend avec une autre souveraineté</a:t>
            </a:r>
          </a:p>
          <a:p>
            <a:pPr algn="just"/>
            <a:r>
              <a:rPr lang="fr-FR" dirty="0" smtClean="0"/>
              <a:t>L’État est un sujet de droit international, il a la personnalité internationale, il est souverain.</a:t>
            </a:r>
          </a:p>
          <a:p>
            <a:pPr algn="just"/>
            <a:r>
              <a:rPr lang="fr-FR" dirty="0" smtClean="0"/>
              <a:t>Continuité de l’État</a:t>
            </a:r>
          </a:p>
          <a:p>
            <a:pPr algn="just"/>
            <a:r>
              <a:rPr lang="fr-FR" dirty="0" smtClean="0"/>
              <a:t>Capacités :</a:t>
            </a:r>
          </a:p>
          <a:p>
            <a:pPr lvl="1" algn="just"/>
            <a:r>
              <a:rPr lang="fr-FR" dirty="0" smtClean="0"/>
              <a:t>De produire des actes juridiques internationaux (unilatéraux et conventionnels)</a:t>
            </a:r>
          </a:p>
          <a:p>
            <a:pPr lvl="1" algn="just"/>
            <a:r>
              <a:rPr lang="fr-FR" dirty="0" smtClean="0"/>
              <a:t>De se voir imputer des faits illicites</a:t>
            </a:r>
          </a:p>
          <a:p>
            <a:pPr lvl="1" algn="just"/>
            <a:r>
              <a:rPr lang="fr-FR" dirty="0" smtClean="0"/>
              <a:t>D’accès aux procédures contentieuses du système international</a:t>
            </a:r>
          </a:p>
          <a:p>
            <a:pPr lvl="1" algn="just"/>
            <a:r>
              <a:rPr lang="fr-FR" dirty="0" smtClean="0"/>
              <a:t>De devenir membre des Organisations internationales</a:t>
            </a:r>
          </a:p>
          <a:p>
            <a:pPr lvl="1" algn="just"/>
            <a:r>
              <a:rPr lang="fr-FR" dirty="0" smtClean="0"/>
              <a:t>D’établir des relations diplomatiques et consulaires</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98623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L’État (suite</a:t>
            </a:r>
            <a:r>
              <a:rPr lang="fr-FR" dirty="0" smtClean="0">
                <a:solidFill>
                  <a:srgbClr val="002060"/>
                </a:solidFill>
              </a:rPr>
              <a:t>)</a:t>
            </a:r>
            <a:endParaRPr lang="fr-FR" dirty="0">
              <a:solidFill>
                <a:srgbClr val="002060"/>
              </a:solidFill>
            </a:endParaRPr>
          </a:p>
        </p:txBody>
      </p:sp>
      <p:sp>
        <p:nvSpPr>
          <p:cNvPr id="3" name="Espace réservé du contenu 2"/>
          <p:cNvSpPr>
            <a:spLocks noGrp="1"/>
          </p:cNvSpPr>
          <p:nvPr>
            <p:ph sz="quarter" idx="1"/>
          </p:nvPr>
        </p:nvSpPr>
        <p:spPr/>
        <p:txBody>
          <a:bodyPr>
            <a:normAutofit fontScale="85000" lnSpcReduction="20000"/>
          </a:bodyPr>
          <a:lstStyle/>
          <a:p>
            <a:pPr algn="just"/>
            <a:r>
              <a:rPr lang="fr-FR" dirty="0" smtClean="0"/>
              <a:t>Corollaires (</a:t>
            </a:r>
            <a:r>
              <a:rPr lang="fr-FR" i="1" dirty="0" smtClean="0"/>
              <a:t>Déclaration sur les relations amicales entre État</a:t>
            </a:r>
            <a:r>
              <a:rPr lang="fr-FR" dirty="0" smtClean="0"/>
              <a:t>s (AG </a:t>
            </a:r>
            <a:r>
              <a:rPr lang="fr-FR" dirty="0" err="1" smtClean="0"/>
              <a:t>Rés</a:t>
            </a:r>
            <a:r>
              <a:rPr lang="fr-FR" dirty="0" smtClean="0"/>
              <a:t>. 2625))</a:t>
            </a:r>
          </a:p>
          <a:p>
            <a:pPr lvl="1" algn="just"/>
            <a:r>
              <a:rPr lang="fr-FR" dirty="0" smtClean="0"/>
              <a:t>Les États sont juridiquement égaux (art. </a:t>
            </a:r>
            <a:r>
              <a:rPr lang="fr-FR" dirty="0" smtClean="0"/>
              <a:t>2</a:t>
            </a:r>
            <a:r>
              <a:rPr lang="fr-FR" dirty="0" smtClean="0"/>
              <a:t> </a:t>
            </a:r>
            <a:r>
              <a:rPr lang="fr-CA" dirty="0" smtClean="0"/>
              <a:t>§</a:t>
            </a:r>
            <a:r>
              <a:rPr lang="fr-CA" dirty="0" smtClean="0"/>
              <a:t> </a:t>
            </a:r>
            <a:r>
              <a:rPr lang="fr-FR" dirty="0" smtClean="0"/>
              <a:t>1</a:t>
            </a:r>
            <a:r>
              <a:rPr lang="fr-FR" dirty="0" smtClean="0"/>
              <a:t>) Charte)</a:t>
            </a:r>
          </a:p>
          <a:p>
            <a:pPr lvl="1" algn="just"/>
            <a:r>
              <a:rPr lang="fr-FR" dirty="0" smtClean="0"/>
              <a:t>Absence de subordination organique des États</a:t>
            </a:r>
          </a:p>
          <a:p>
            <a:pPr lvl="1" algn="just"/>
            <a:r>
              <a:rPr lang="fr-FR" dirty="0" smtClean="0"/>
              <a:t>Chaque État jouit des droits inhérents à la pleine souveraineté (</a:t>
            </a:r>
            <a:r>
              <a:rPr lang="fr-FR" i="1" dirty="0" smtClean="0"/>
              <a:t>jus </a:t>
            </a:r>
            <a:r>
              <a:rPr lang="fr-FR" i="1" dirty="0" err="1" smtClean="0"/>
              <a:t>tractatum</a:t>
            </a:r>
            <a:r>
              <a:rPr lang="fr-FR" dirty="0" smtClean="0"/>
              <a:t>, </a:t>
            </a:r>
            <a:r>
              <a:rPr lang="fr-FR" i="1" dirty="0" smtClean="0"/>
              <a:t>jus </a:t>
            </a:r>
            <a:r>
              <a:rPr lang="fr-FR" i="1" dirty="0" err="1" smtClean="0"/>
              <a:t>legatione</a:t>
            </a:r>
            <a:r>
              <a:rPr lang="fr-FR" dirty="0" smtClean="0"/>
              <a:t>, </a:t>
            </a:r>
            <a:r>
              <a:rPr lang="fr-FR" i="1" dirty="0" smtClean="0"/>
              <a:t>jus </a:t>
            </a:r>
            <a:r>
              <a:rPr lang="fr-FR" i="1" dirty="0" err="1" smtClean="0"/>
              <a:t>standi</a:t>
            </a:r>
            <a:r>
              <a:rPr lang="fr-FR" i="1" dirty="0" smtClean="0"/>
              <a:t> </a:t>
            </a:r>
            <a:r>
              <a:rPr lang="fr-FR" dirty="0" smtClean="0"/>
              <a:t>et </a:t>
            </a:r>
            <a:r>
              <a:rPr lang="fr-FR" i="1" dirty="0" smtClean="0"/>
              <a:t>jus belli</a:t>
            </a:r>
            <a:r>
              <a:rPr lang="fr-FR" dirty="0" smtClean="0"/>
              <a:t>)</a:t>
            </a:r>
          </a:p>
          <a:p>
            <a:pPr lvl="1" algn="just"/>
            <a:r>
              <a:rPr lang="fr-FR" dirty="0" smtClean="0"/>
              <a:t>Chaque État a le devoir de respecter la personnalité juridique des autres États </a:t>
            </a:r>
          </a:p>
          <a:p>
            <a:pPr lvl="1" algn="just"/>
            <a:r>
              <a:rPr lang="fr-FR" dirty="0" smtClean="0"/>
              <a:t>L’intégrité territoriale et l’indépendance politique de l’État sont inviolables</a:t>
            </a:r>
          </a:p>
          <a:p>
            <a:pPr lvl="1" algn="just"/>
            <a:r>
              <a:rPr lang="fr-FR" dirty="0" smtClean="0"/>
              <a:t>Chaque État a le droit de choisir et de développer librement son système politique, social, économique et culturel (autonomie constitutionnelle)</a:t>
            </a:r>
          </a:p>
          <a:p>
            <a:pPr lvl="1" algn="just"/>
            <a:r>
              <a:rPr lang="fr-FR" dirty="0" smtClean="0"/>
              <a:t>Chaque État a le devoir de s’acquitter pleinement et de bonne foi de ses obligations internationales et de vivre en paix avec les autres États</a:t>
            </a:r>
          </a:p>
          <a:p>
            <a:pPr lvl="1" algn="just"/>
            <a:r>
              <a:rPr lang="fr-FR" dirty="0" smtClean="0"/>
              <a:t>Présomption de régularité des actes étatiques</a:t>
            </a:r>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8</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681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L’État (suite</a:t>
            </a:r>
            <a:r>
              <a:rPr lang="fr-FR" dirty="0" smtClean="0">
                <a:solidFill>
                  <a:srgbClr val="002060"/>
                </a:solidFill>
              </a:rPr>
              <a:t>)</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Autres principes généraux encadrant limitant l’exercice des compétences internes et externes des États</a:t>
            </a:r>
          </a:p>
          <a:p>
            <a:pPr lvl="1" algn="just"/>
            <a:r>
              <a:rPr lang="fr-FR" dirty="0" smtClean="0"/>
              <a:t>Interdiction du recours à la force (art. 2 </a:t>
            </a:r>
            <a:r>
              <a:rPr lang="fr-CA" dirty="0" smtClean="0"/>
              <a:t>§ </a:t>
            </a:r>
            <a:r>
              <a:rPr lang="fr-FR" dirty="0" smtClean="0"/>
              <a:t>4 Charte)</a:t>
            </a:r>
          </a:p>
          <a:p>
            <a:pPr lvl="1" algn="just"/>
            <a:r>
              <a:rPr lang="fr-FR" dirty="0" smtClean="0"/>
              <a:t>Obligation de règlement pacifique des différends (art. 2 </a:t>
            </a:r>
            <a:r>
              <a:rPr lang="fr-CA" dirty="0" smtClean="0"/>
              <a:t>§ </a:t>
            </a:r>
            <a:r>
              <a:rPr lang="fr-FR" dirty="0" smtClean="0"/>
              <a:t>) et chap. VI de la Charte)</a:t>
            </a:r>
          </a:p>
          <a:p>
            <a:pPr lvl="1" algn="just"/>
            <a:r>
              <a:rPr lang="fr-FR" dirty="0" smtClean="0"/>
              <a:t>Non-ingérence dans les affaires internes des autres États (art. 2 </a:t>
            </a:r>
            <a:r>
              <a:rPr lang="fr-CA" dirty="0" smtClean="0"/>
              <a:t>§ </a:t>
            </a:r>
            <a:r>
              <a:rPr lang="fr-FR" dirty="0" smtClean="0"/>
              <a:t>7 Charte)</a:t>
            </a:r>
          </a:p>
          <a:p>
            <a:pPr lvl="1" algn="just"/>
            <a:r>
              <a:rPr lang="fr-FR" dirty="0" smtClean="0"/>
              <a:t>Immunités et privilèges des États étrangers sur le territoire de l’État d’accueil</a:t>
            </a:r>
          </a:p>
          <a:p>
            <a:pPr lvl="1" algn="just"/>
            <a:r>
              <a:rPr lang="fr-FR" dirty="0" smtClean="0"/>
              <a:t>Devoir de diligence raisonnable …</a:t>
            </a:r>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9</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a:t>
            </a:r>
            <a:r>
              <a:rPr lang="fr-CA" sz="1100" dirty="0" smtClean="0"/>
              <a:t>DRT-2100</a:t>
            </a:r>
            <a:r>
              <a:rPr lang="fr-FR" sz="1100" dirty="0" smtClean="0"/>
              <a:t>, Cours n</a:t>
            </a:r>
            <a:r>
              <a:rPr lang="fr-FR" sz="1100" dirty="0" smtClean="0"/>
              <a:t>° 2</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942578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3523</TotalTime>
  <Words>3823</Words>
  <Application>Microsoft Office PowerPoint</Application>
  <PresentationFormat>Présentation à l'écran (4:3)</PresentationFormat>
  <Paragraphs>317</Paragraphs>
  <Slides>30</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30</vt:i4>
      </vt:variant>
    </vt:vector>
  </HeadingPairs>
  <TitlesOfParts>
    <vt:vector size="31" baseType="lpstr">
      <vt:lpstr>Origine</vt:lpstr>
      <vt:lpstr> Cours n°2 Sources et sujets du droit international public</vt:lpstr>
      <vt:lpstr>PLAN GÉNÉRAL</vt:lpstr>
      <vt:lpstr>I- LES SUJETS ET  ACTEURS DU DROIT INTERNATIONAL</vt:lpstr>
      <vt:lpstr>. A- Les sujets du droit international</vt:lpstr>
      <vt:lpstr> 1) L’État</vt:lpstr>
      <vt:lpstr>L’État (suite)</vt:lpstr>
      <vt:lpstr>L’État (suite)</vt:lpstr>
      <vt:lpstr>L’État (suite)</vt:lpstr>
      <vt:lpstr>L’État (suite)</vt:lpstr>
      <vt:lpstr>2) Les organisations internationales</vt:lpstr>
      <vt:lpstr>Les organisations internationales (suite)</vt:lpstr>
      <vt:lpstr>Les organisations internationales (suite)</vt:lpstr>
      <vt:lpstr>Les acteurs du droit international (suite)  1) Les collectivités</vt:lpstr>
      <vt:lpstr>  Les acteurs du droit international (suite)  2) Les personnes </vt:lpstr>
      <vt:lpstr>Les personnes (suite)</vt:lpstr>
      <vt:lpstr>Les personnes (suite)</vt:lpstr>
      <vt:lpstr>       II- Les sources et moyens du droit international</vt:lpstr>
      <vt:lpstr>Less sources (suite)</vt:lpstr>
      <vt:lpstr>Les sources formelles (suite)</vt:lpstr>
      <vt:lpstr>Les sources formelles (suite)</vt:lpstr>
      <vt:lpstr>A- Le traité</vt:lpstr>
      <vt:lpstr>Les traités (suite)</vt:lpstr>
      <vt:lpstr>Les traités (suite)</vt:lpstr>
      <vt:lpstr>B- La coutume et les principes généraux de droit</vt:lpstr>
      <vt:lpstr>B- La coutume et les principes généraux (suite)</vt:lpstr>
      <vt:lpstr>La coutume et les principes généraux (suite)</vt:lpstr>
      <vt:lpstr>Principes généraux de droit (I)</vt:lpstr>
      <vt:lpstr>B- Les décisions internationales (I)</vt:lpstr>
      <vt:lpstr>B- Les moyens du droit international</vt:lpstr>
      <vt:lpstr>B- Les moyens du droit international (suite)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580</cp:revision>
  <dcterms:created xsi:type="dcterms:W3CDTF">2015-01-21T13:13:48Z</dcterms:created>
  <dcterms:modified xsi:type="dcterms:W3CDTF">2015-01-21T13:54:15Z</dcterms:modified>
</cp:coreProperties>
</file>